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342" r:id="rId3"/>
    <p:sldId id="349" r:id="rId4"/>
    <p:sldId id="350" r:id="rId5"/>
    <p:sldId id="351" r:id="rId6"/>
    <p:sldId id="352" r:id="rId7"/>
    <p:sldId id="353" r:id="rId8"/>
    <p:sldId id="354" r:id="rId9"/>
    <p:sldId id="313" r:id="rId10"/>
    <p:sldId id="314" r:id="rId11"/>
    <p:sldId id="315" r:id="rId12"/>
    <p:sldId id="355" r:id="rId13"/>
    <p:sldId id="339" r:id="rId14"/>
    <p:sldId id="343" r:id="rId15"/>
    <p:sldId id="317" r:id="rId16"/>
    <p:sldId id="318" r:id="rId17"/>
    <p:sldId id="319" r:id="rId18"/>
    <p:sldId id="320" r:id="rId19"/>
    <p:sldId id="321" r:id="rId20"/>
    <p:sldId id="344" r:id="rId21"/>
    <p:sldId id="308" r:id="rId22"/>
    <p:sldId id="257" r:id="rId23"/>
    <p:sldId id="288" r:id="rId24"/>
    <p:sldId id="289" r:id="rId25"/>
    <p:sldId id="310" r:id="rId26"/>
    <p:sldId id="283" r:id="rId27"/>
    <p:sldId id="284" r:id="rId28"/>
    <p:sldId id="285" r:id="rId29"/>
    <p:sldId id="279" r:id="rId30"/>
    <p:sldId id="259" r:id="rId31"/>
    <p:sldId id="261" r:id="rId32"/>
    <p:sldId id="311" r:id="rId33"/>
    <p:sldId id="262" r:id="rId34"/>
    <p:sldId id="307" r:id="rId35"/>
    <p:sldId id="263" r:id="rId36"/>
    <p:sldId id="340" r:id="rId37"/>
    <p:sldId id="280" r:id="rId38"/>
    <p:sldId id="286" r:id="rId39"/>
    <p:sldId id="282" r:id="rId40"/>
    <p:sldId id="345" r:id="rId41"/>
    <p:sldId id="292" r:id="rId42"/>
    <p:sldId id="294" r:id="rId43"/>
    <p:sldId id="295" r:id="rId44"/>
    <p:sldId id="296" r:id="rId45"/>
    <p:sldId id="297" r:id="rId46"/>
    <p:sldId id="312" r:id="rId47"/>
    <p:sldId id="298" r:id="rId48"/>
    <p:sldId id="299" r:id="rId49"/>
    <p:sldId id="300" r:id="rId50"/>
    <p:sldId id="346" r:id="rId51"/>
    <p:sldId id="303" r:id="rId52"/>
    <p:sldId id="301" r:id="rId53"/>
    <p:sldId id="293" r:id="rId54"/>
    <p:sldId id="302" r:id="rId55"/>
    <p:sldId id="347" r:id="rId56"/>
    <p:sldId id="322" r:id="rId57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366" autoAdjust="0"/>
  </p:normalViewPr>
  <p:slideViewPr>
    <p:cSldViewPr>
      <p:cViewPr varScale="1">
        <p:scale>
          <a:sx n="80" d="100"/>
          <a:sy n="80" d="100"/>
        </p:scale>
        <p:origin x="13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874" y="72"/>
      </p:cViewPr>
      <p:guideLst>
        <p:guide orient="horz" pos="3224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t" anchorCtr="0" compatLnSpc="1">
            <a:prstTxWarp prst="textNoShape">
              <a:avLst/>
            </a:prstTxWarp>
          </a:bodyPr>
          <a:lstStyle>
            <a:lvl1pPr defTabSz="9525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48125" y="0"/>
            <a:ext cx="307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t" anchorCtr="0" compatLnSpc="1">
            <a:prstTxWarp prst="textNoShape">
              <a:avLst/>
            </a:prstTxWarp>
          </a:bodyPr>
          <a:lstStyle>
            <a:lvl1pPr algn="r" defTabSz="9525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5025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b" anchorCtr="0" compatLnSpc="1">
            <a:prstTxWarp prst="textNoShape">
              <a:avLst/>
            </a:prstTxWarp>
          </a:bodyPr>
          <a:lstStyle>
            <a:lvl1pPr defTabSz="9525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48125" y="9725025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/>
            </a:lvl1pPr>
          </a:lstStyle>
          <a:p>
            <a:pPr>
              <a:defRPr/>
            </a:pPr>
            <a:fld id="{9AEC8689-4FB3-4EA4-A7D3-C8558E2F7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49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t" anchorCtr="0" compatLnSpc="1">
            <a:prstTxWarp prst="textNoShape">
              <a:avLst/>
            </a:prstTxWarp>
          </a:bodyPr>
          <a:lstStyle>
            <a:lvl1pPr defTabSz="9525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t" anchorCtr="0" compatLnSpc="1">
            <a:prstTxWarp prst="textNoShape">
              <a:avLst/>
            </a:prstTxWarp>
          </a:bodyPr>
          <a:lstStyle>
            <a:lvl1pPr algn="r" defTabSz="9525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b" anchorCtr="0" compatLnSpc="1">
            <a:prstTxWarp prst="textNoShape">
              <a:avLst/>
            </a:prstTxWarp>
          </a:bodyPr>
          <a:lstStyle>
            <a:lvl1pPr defTabSz="9525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6" tIns="47663" rIns="95326" bIns="47663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/>
            </a:lvl1pPr>
          </a:lstStyle>
          <a:p>
            <a:pPr>
              <a:defRPr/>
            </a:pPr>
            <a:fld id="{E13FDBB1-D9C3-44AC-9AFD-C495285B1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7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E3B101C-76A2-4330-A950-2319D46A9BFC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4094952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9030ACA-ACDB-4A50-8B02-1E0708B30605}" type="slidenum">
              <a:rPr lang="en-US" altLang="en-US" sz="1300" smtClean="0">
                <a:solidFill>
                  <a:srgbClr val="000000"/>
                </a:solidFill>
              </a:rPr>
              <a:pPr/>
              <a:t>11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885504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033AB78-8393-48BC-8152-F89B24BDC5E0}" type="slidenum">
              <a:rPr lang="en-US" altLang="en-US" sz="1300" smtClean="0">
                <a:solidFill>
                  <a:srgbClr val="000000"/>
                </a:solidFill>
              </a:rPr>
              <a:pPr/>
              <a:t>13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744805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8AE4545-7227-43CB-91CF-4D28F3FAEBFF}" type="slidenum">
              <a:rPr lang="en-US" altLang="en-US" sz="1300" smtClean="0"/>
              <a:pPr/>
              <a:t>14</a:t>
            </a:fld>
            <a:endParaRPr lang="en-US" altLang="en-US" sz="13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2686732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824094E0-E01B-464E-A407-2DD62BA1F0F3}" type="slidenum">
              <a:rPr lang="en-US" altLang="en-US" sz="1300" smtClean="0">
                <a:solidFill>
                  <a:srgbClr val="000000"/>
                </a:solidFill>
              </a:rPr>
              <a:pPr/>
              <a:t>15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780528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128B533-9FC0-46B3-A8C9-C88A633780C4}" type="slidenum">
              <a:rPr lang="en-US" altLang="en-US" sz="1300" smtClean="0">
                <a:solidFill>
                  <a:srgbClr val="000000"/>
                </a:solidFill>
              </a:rPr>
              <a:pPr/>
              <a:t>16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895350"/>
            <a:ext cx="4770437" cy="35798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8388"/>
            <a:ext cx="5213350" cy="4629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607170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E1534091-4565-4CA0-AA6A-E1B6EC53C212}" type="slidenum">
              <a:rPr lang="en-US" altLang="en-US" sz="1300" smtClean="0">
                <a:solidFill>
                  <a:srgbClr val="000000"/>
                </a:solidFill>
              </a:rPr>
              <a:pPr/>
              <a:t>17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895350"/>
            <a:ext cx="4770437" cy="35798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8388"/>
            <a:ext cx="5213350" cy="4629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288283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E9AA44E1-8993-48C6-9056-F474721F0B21}" type="slidenum">
              <a:rPr lang="en-US" altLang="en-US" sz="1300" smtClean="0">
                <a:solidFill>
                  <a:srgbClr val="000000"/>
                </a:solidFill>
              </a:rPr>
              <a:pPr/>
              <a:t>18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895350"/>
            <a:ext cx="4770437" cy="3579813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8388"/>
            <a:ext cx="5213350" cy="4629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512138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DE7CFEFB-3E8E-4F12-96DD-C0B04E0B766D}" type="slidenum">
              <a:rPr lang="en-US" altLang="en-US" sz="1300" smtClean="0">
                <a:solidFill>
                  <a:srgbClr val="000000"/>
                </a:solidFill>
              </a:rPr>
              <a:pPr/>
              <a:t>19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733221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AF0CDAF-1842-428F-9984-F8024BEBFD92}" type="slidenum">
              <a:rPr lang="en-US" altLang="en-US" sz="1300" smtClean="0"/>
              <a:pPr/>
              <a:t>20</a:t>
            </a:fld>
            <a:endParaRPr lang="en-US" altLang="en-US" sz="13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266056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E400C913-8694-4C31-BE80-DA4153800605}" type="slidenum">
              <a:rPr lang="en-US" altLang="en-US" sz="1300" smtClean="0"/>
              <a:pPr/>
              <a:t>21</a:t>
            </a:fld>
            <a:endParaRPr lang="en-US" altLang="en-US" sz="13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521324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DFA8A-80D1-4752-89EF-D1DC41F0FDB9}" type="slidenum">
              <a:rPr lang="en-US"/>
              <a:pPr/>
              <a:t>3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72567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0E1D88E-777B-41B7-843C-B36FD533F62A}" type="slidenum">
              <a:rPr lang="en-US" altLang="en-US" sz="1300" smtClean="0"/>
              <a:pPr/>
              <a:t>22</a:t>
            </a:fld>
            <a:endParaRPr lang="en-US" altLang="en-US" sz="13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572817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C0F813F-EF11-405A-965A-7A7C6B191290}" type="slidenum">
              <a:rPr lang="en-US" altLang="en-US" sz="1300" smtClean="0"/>
              <a:pPr/>
              <a:t>23</a:t>
            </a:fld>
            <a:endParaRPr lang="en-US" altLang="en-US" sz="130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3766873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D5D2810-B768-40AA-9B84-7013808E9667}" type="slidenum">
              <a:rPr lang="en-US" altLang="en-US" sz="1300" smtClean="0"/>
              <a:pPr/>
              <a:t>24</a:t>
            </a:fld>
            <a:endParaRPr lang="en-US" altLang="en-US" sz="13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0813997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26C9EEF-DC0A-43CF-9350-900892EC1791}" type="slidenum">
              <a:rPr lang="en-US" altLang="en-US" sz="1300" smtClean="0"/>
              <a:pPr/>
              <a:t>25</a:t>
            </a:fld>
            <a:endParaRPr lang="en-US" altLang="en-US" sz="130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127748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18B6B6A-BA99-4C9D-9528-60C3FAC36EF5}" type="slidenum">
              <a:rPr lang="en-US" altLang="en-US" sz="1300" smtClean="0"/>
              <a:pPr/>
              <a:t>26</a:t>
            </a:fld>
            <a:endParaRPr lang="en-US" altLang="en-US" sz="13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519547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C0BF22F-6BA6-41AE-8FE7-539CCBE04B66}" type="slidenum">
              <a:rPr lang="en-US" altLang="en-US" sz="1300" smtClean="0"/>
              <a:pPr/>
              <a:t>27</a:t>
            </a:fld>
            <a:endParaRPr lang="en-US" altLang="en-US" sz="13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2910187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329A8A95-3B6F-4876-8BBD-60092FB9F4DF}" type="slidenum">
              <a:rPr lang="en-US" altLang="en-US" sz="1300" smtClean="0"/>
              <a:pPr/>
              <a:t>28</a:t>
            </a:fld>
            <a:endParaRPr lang="en-US" altLang="en-US" sz="13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3079586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A08BDBCE-0AB3-462A-9940-0B8896FF3DF3}" type="slidenum">
              <a:rPr lang="en-US" altLang="en-US" sz="1300" smtClean="0"/>
              <a:pPr/>
              <a:t>29</a:t>
            </a:fld>
            <a:endParaRPr lang="en-US" altLang="en-US" sz="130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1563834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71C73F7-F9A3-4B65-893B-1757EFAB10F9}" type="slidenum">
              <a:rPr lang="en-US" altLang="en-US" sz="1300" smtClean="0"/>
              <a:pPr/>
              <a:t>30</a:t>
            </a:fld>
            <a:endParaRPr lang="en-US" altLang="en-US" sz="13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8845457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FB5FE323-D5D3-487D-8B7B-A6442622A151}" type="slidenum">
              <a:rPr lang="en-US" altLang="en-US" sz="1300" smtClean="0"/>
              <a:pPr/>
              <a:t>31</a:t>
            </a:fld>
            <a:endParaRPr lang="en-US" altLang="en-US" sz="130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492913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57CF2-1B08-43B0-8220-88EDFEA5FC1D}" type="slidenum">
              <a:rPr lang="en-US"/>
              <a:pPr/>
              <a:t>4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93786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A3F12909-13BB-4799-8395-989D4C7BD0B4}" type="slidenum">
              <a:rPr lang="en-US" altLang="en-US" sz="1300" smtClean="0"/>
              <a:pPr/>
              <a:t>32</a:t>
            </a:fld>
            <a:endParaRPr lang="en-US" altLang="en-US" sz="130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9899618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AA833BF-D2E7-4440-9BDD-AC0C4A4B6EAB}" type="slidenum">
              <a:rPr lang="en-US" altLang="en-US" sz="1300" smtClean="0"/>
              <a:pPr/>
              <a:t>33</a:t>
            </a:fld>
            <a:endParaRPr lang="en-US" altLang="en-US" sz="130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7759675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2994853-339B-42B3-AD82-A50C45013668}" type="slidenum">
              <a:rPr lang="en-US" altLang="en-US" sz="1300" smtClean="0"/>
              <a:pPr/>
              <a:t>34</a:t>
            </a:fld>
            <a:endParaRPr lang="en-US" altLang="en-US" sz="130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4018700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8E03E125-2037-461F-BEE3-EA05E9E1E1B9}" type="slidenum">
              <a:rPr lang="en-US" altLang="en-US" sz="1300" smtClean="0"/>
              <a:pPr/>
              <a:t>35</a:t>
            </a:fld>
            <a:endParaRPr lang="en-US" altLang="en-US" sz="130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619365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FAE71D69-94B3-42AF-8DFB-47134F18A5CD}" type="slidenum">
              <a:rPr lang="en-US" altLang="en-US" sz="1300" smtClean="0"/>
              <a:pPr/>
              <a:t>36</a:t>
            </a:fld>
            <a:endParaRPr lang="en-US" altLang="en-US" sz="130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8520330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DF12FFD5-1D33-4EF8-AF65-8CF92FF9C07C}" type="slidenum">
              <a:rPr lang="en-US" altLang="en-US" sz="1300" smtClean="0"/>
              <a:pPr/>
              <a:t>37</a:t>
            </a:fld>
            <a:endParaRPr lang="en-US" altLang="en-US" sz="1300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1882341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040CEB4-6912-4640-B105-4998CCDE4260}" type="slidenum">
              <a:rPr lang="en-US" altLang="en-US" sz="1300" smtClean="0"/>
              <a:pPr/>
              <a:t>38</a:t>
            </a:fld>
            <a:endParaRPr lang="en-US" altLang="en-US" sz="130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42020504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BF3C20D-3FE0-471C-BCFF-55765282F13F}" type="slidenum">
              <a:rPr lang="en-US" altLang="en-US" sz="1300" smtClean="0"/>
              <a:pPr/>
              <a:t>39</a:t>
            </a:fld>
            <a:endParaRPr lang="en-US" altLang="en-US" sz="130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4245430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45AE8C3-DFB3-4391-AFDA-0BB5281F0235}" type="slidenum">
              <a:rPr lang="en-US" altLang="en-US" sz="1300" smtClean="0"/>
              <a:pPr/>
              <a:t>40</a:t>
            </a:fld>
            <a:endParaRPr lang="en-US" altLang="en-US" sz="130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8270355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2E64EC6-03F4-4114-8063-ABBD3012362F}" type="slidenum">
              <a:rPr lang="en-US" altLang="en-US" sz="1300" smtClean="0"/>
              <a:pPr/>
              <a:t>41</a:t>
            </a:fld>
            <a:endParaRPr lang="en-US" altLang="en-US" sz="130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43508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D07C2E-89AF-4FB2-995F-C1783BF13D1A}" type="slidenum">
              <a:rPr lang="en-US"/>
              <a:pPr/>
              <a:t>5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55993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EB512E8-B12C-4A98-A228-52DD530B5D4F}" type="slidenum">
              <a:rPr lang="en-US" altLang="en-US" sz="1300" smtClean="0"/>
              <a:pPr/>
              <a:t>42</a:t>
            </a:fld>
            <a:endParaRPr lang="en-US" altLang="en-US" sz="130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1915649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D046BE42-F415-4909-9008-9CB96D0B688E}" type="slidenum">
              <a:rPr lang="en-US" altLang="en-US" sz="1300" smtClean="0"/>
              <a:pPr/>
              <a:t>43</a:t>
            </a:fld>
            <a:endParaRPr lang="en-US" altLang="en-US" sz="130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52577193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AAF14449-0BDB-4DA8-A6E6-33446F897541}" type="slidenum">
              <a:rPr lang="en-US" altLang="en-US" sz="1300" smtClean="0"/>
              <a:pPr/>
              <a:t>44</a:t>
            </a:fld>
            <a:endParaRPr lang="en-US" altLang="en-US" sz="130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41844812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263FBF0-7EDF-40C9-AF8A-20163F24C701}" type="slidenum">
              <a:rPr lang="en-US" altLang="en-US" sz="1300" smtClean="0"/>
              <a:pPr/>
              <a:t>45</a:t>
            </a:fld>
            <a:endParaRPr lang="en-US" altLang="en-US" sz="130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41063004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9C3775C-D056-4549-969D-8F099FF5EC85}" type="slidenum">
              <a:rPr lang="en-US" altLang="en-US" sz="1300" smtClean="0"/>
              <a:pPr/>
              <a:t>46</a:t>
            </a:fld>
            <a:endParaRPr lang="en-US" altLang="en-US" sz="1300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136331373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1F083B2-004C-4BCF-A589-2D6990EDF83B}" type="slidenum">
              <a:rPr lang="en-US" altLang="en-US" sz="1300" smtClean="0"/>
              <a:pPr/>
              <a:t>47</a:t>
            </a:fld>
            <a:endParaRPr lang="en-US" altLang="en-US" sz="130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03297577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19739BB-1EAB-4CC8-A9D1-5A301104CC51}" type="slidenum">
              <a:rPr lang="en-US" altLang="en-US" sz="1300" smtClean="0"/>
              <a:pPr/>
              <a:t>48</a:t>
            </a:fld>
            <a:endParaRPr lang="en-US" altLang="en-US" sz="130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41193087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A1481B72-51EA-42B3-805D-35ACA5D66F1E}" type="slidenum">
              <a:rPr lang="en-US" altLang="en-US" sz="1300" smtClean="0"/>
              <a:pPr/>
              <a:t>49</a:t>
            </a:fld>
            <a:endParaRPr lang="en-US" altLang="en-US" sz="130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79851325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6306436-5B08-40F5-AD7A-72AC50151195}" type="slidenum">
              <a:rPr lang="en-US" altLang="en-US" sz="1300" smtClean="0"/>
              <a:pPr/>
              <a:t>50</a:t>
            </a:fld>
            <a:endParaRPr lang="en-US" altLang="en-US" sz="130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534240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ECEF1C7-0145-48FE-AE78-ED30866C555D}" type="slidenum">
              <a:rPr lang="en-US" altLang="en-US" sz="1300" smtClean="0"/>
              <a:pPr/>
              <a:t>51</a:t>
            </a:fld>
            <a:endParaRPr lang="en-US" altLang="en-US" sz="130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700777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32AC4-1C74-41C0-84B0-9B4C78D3EC16}" type="slidenum">
              <a:rPr lang="en-US"/>
              <a:pPr/>
              <a:t>6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784225"/>
            <a:ext cx="5118100" cy="3840163"/>
          </a:xfrm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858401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AFE9787-93A5-4D4E-8E73-51917C7264BE}" type="slidenum">
              <a:rPr lang="en-US" altLang="en-US" sz="1300" smtClean="0"/>
              <a:pPr/>
              <a:t>52</a:t>
            </a:fld>
            <a:endParaRPr lang="en-US" altLang="en-US" sz="130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4581350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B0D6413-6734-4733-A599-3D8AB34B7EA6}" type="slidenum">
              <a:rPr lang="en-US" altLang="en-US" sz="1300" smtClean="0"/>
              <a:pPr/>
              <a:t>53</a:t>
            </a:fld>
            <a:endParaRPr lang="en-US" altLang="en-US" sz="130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15066139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AA7DAB3-FEDE-405D-9387-6B0A296CA923}" type="slidenum">
              <a:rPr lang="en-US" altLang="en-US" sz="1300" smtClean="0"/>
              <a:pPr/>
              <a:t>54</a:t>
            </a:fld>
            <a:endParaRPr lang="en-US" altLang="en-US" sz="1300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27332416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78B1E8B6-75F4-4D95-8C07-FFE332F80839}" type="slidenum">
              <a:rPr lang="en-US" altLang="en-US" sz="1300" smtClean="0"/>
              <a:pPr/>
              <a:t>56</a:t>
            </a:fld>
            <a:endParaRPr lang="en-US" altLang="en-US" sz="1300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3273248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17FC0C-6649-46AD-8553-62AAB30D3010}" type="slidenum">
              <a:rPr lang="en-US"/>
              <a:pPr/>
              <a:t>7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784225"/>
            <a:ext cx="5118100" cy="3840163"/>
          </a:xfrm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6046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4A3FE8-71E2-4A00-BB0F-F7C8747395D0}" type="slidenum">
              <a:rPr lang="en-US"/>
              <a:pPr/>
              <a:t>8</a:t>
            </a:fld>
            <a:endParaRPr 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784225"/>
            <a:ext cx="5118100" cy="3840163"/>
          </a:xfrm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1006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E2A91BF7-26D2-46DC-BB94-31E25675929E}" type="slidenum">
              <a:rPr lang="en-US" altLang="en-US" sz="1300" smtClean="0">
                <a:solidFill>
                  <a:srgbClr val="000000"/>
                </a:solidFill>
              </a:rPr>
              <a:pPr/>
              <a:t>9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4118366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9D8EBEC-3896-4CE6-AA18-E3BBB77F6BF4}" type="slidenum">
              <a:rPr lang="en-US" altLang="en-US" sz="1300" smtClean="0">
                <a:solidFill>
                  <a:srgbClr val="000000"/>
                </a:solidFill>
              </a:rPr>
              <a:pPr/>
              <a:t>10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altLang="en-US" smtClean="0"/>
          </a:p>
        </p:txBody>
      </p:sp>
    </p:spTree>
    <p:extLst>
      <p:ext uri="{BB962C8B-B14F-4D97-AF65-F5344CB8AC3E}">
        <p14:creationId xmlns:p14="http://schemas.microsoft.com/office/powerpoint/2010/main" val="266906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F660727-50F7-47AA-BE6E-2267B12CE8D5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AF3E4DD3-7C52-40F6-9D6D-55978D2BBEA2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24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5B823AA-4696-48E5-A416-4F467EB967E5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301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Rubrik och fyra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551D673-6838-4784-A967-C92515B22EAE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787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0388F9B-5000-47F7-8172-A70B1020C9E1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9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2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7823BB65-D0BA-425B-BD8C-9996FEE6F16D}" type="slidenum">
              <a:rPr lang="en-US" altLang="en-US" sz="1400"/>
              <a:pPr/>
              <a:t>‹#›</a:t>
            </a:fld>
            <a:r>
              <a:rPr lang="en-US" altLang="en-US" sz="1400" dirty="0"/>
              <a:t>/</a:t>
            </a:r>
            <a:r>
              <a:rPr lang="en-US" altLang="en-US" sz="1400" dirty="0" smtClean="0"/>
              <a:t>56</a:t>
            </a:r>
            <a:endParaRPr lang="en-US" altLang="en-US" sz="1400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8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398C6D9A-3993-409A-BF28-978E0F3BCCD6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123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93571DE-AD00-4CE2-824E-C9AFCE962FE6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12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7EEC715-7420-400B-91A9-B4E335D6F7A2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93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A4E11E53-147A-4E48-9312-5C488AA4D73F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791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2877BF8-1028-4064-8124-2A93C0A1E05E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284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A191B79-1B42-4B9B-B046-A5E1B01CD103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76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 userDrawn="1"/>
        </p:nvSpPr>
        <p:spPr bwMode="auto">
          <a:xfrm>
            <a:off x="8532813" y="6550025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074CA09-6730-41F6-909F-CB2423A9AA95}" type="slidenum">
              <a:rPr lang="en-US" altLang="en-US" sz="1400"/>
              <a:pPr/>
              <a:t>‹#›</a:t>
            </a:fld>
            <a:r>
              <a:rPr lang="en-US" altLang="en-US" sz="1400"/>
              <a:t>/50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26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2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4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47.wmf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0.wmf"/><Relationship Id="rId11" Type="http://schemas.openxmlformats.org/officeDocument/2006/relationships/image" Target="../media/image46.wmf"/><Relationship Id="rId5" Type="http://schemas.openxmlformats.org/officeDocument/2006/relationships/image" Target="../media/image49.w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48.png"/><Relationship Id="rId9" Type="http://schemas.openxmlformats.org/officeDocument/2006/relationships/image" Target="../media/image4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68.wmf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71.png"/><Relationship Id="rId5" Type="http://schemas.openxmlformats.org/officeDocument/2006/relationships/image" Target="../media/image66.wmf"/><Relationship Id="rId10" Type="http://schemas.openxmlformats.org/officeDocument/2006/relationships/image" Target="../media/image44.jpe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7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78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0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Small Antennas – Part 2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Slot antennas</a:t>
            </a:r>
          </a:p>
          <a:p>
            <a:r>
              <a:rPr lang="en-US" altLang="en-US" dirty="0" smtClean="0"/>
              <a:t>Yagi antennas </a:t>
            </a:r>
          </a:p>
          <a:p>
            <a:r>
              <a:rPr lang="en-US" altLang="en-US" dirty="0" smtClean="0"/>
              <a:t>Log-periodic wideband antennas</a:t>
            </a:r>
          </a:p>
          <a:p>
            <a:r>
              <a:rPr lang="en-US" altLang="en-US" dirty="0" err="1" smtClean="0"/>
              <a:t>Microstrip</a:t>
            </a:r>
            <a:r>
              <a:rPr lang="en-US" altLang="en-US" dirty="0" smtClean="0"/>
              <a:t> patch antennas</a:t>
            </a:r>
          </a:p>
          <a:p>
            <a:r>
              <a:rPr lang="en-US" altLang="en-US" dirty="0" smtClean="0"/>
              <a:t>Inverted F-antennas</a:t>
            </a:r>
          </a:p>
          <a:p>
            <a:r>
              <a:rPr lang="en-US" altLang="en-US" dirty="0" smtClean="0"/>
              <a:t>Planar Inverted F-antennas</a:t>
            </a:r>
          </a:p>
          <a:p>
            <a:r>
              <a:rPr lang="en-US" altLang="sv-SE" dirty="0" smtClean="0"/>
              <a:t>Miniaturization</a:t>
            </a:r>
          </a:p>
        </p:txBody>
      </p:sp>
      <p:sp>
        <p:nvSpPr>
          <p:cNvPr id="4" name="Underrubrik 4"/>
          <p:cNvSpPr txBox="1">
            <a:spLocks/>
          </p:cNvSpPr>
          <p:nvPr/>
        </p:nvSpPr>
        <p:spPr bwMode="auto">
          <a:xfrm>
            <a:off x="3131840" y="990600"/>
            <a:ext cx="2592288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en-US" sz="2400" kern="0" dirty="0" smtClean="0"/>
              <a:t>Dr. Rob Maaskant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-100013"/>
            <a:ext cx="7772400" cy="11430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Basic configuration of Yagi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58900"/>
            <a:ext cx="3671887" cy="4691063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Driven element</a:t>
            </a:r>
          </a:p>
          <a:p>
            <a:pPr lvl="1">
              <a:lnSpc>
                <a:spcPct val="90000"/>
              </a:lnSpc>
            </a:pPr>
            <a:r>
              <a:rPr lang="en-US" altLang="en-US" sz="2000" smtClean="0"/>
              <a:t> a center-fed, half-wave dipole.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Reflector</a:t>
            </a:r>
          </a:p>
          <a:p>
            <a:pPr lvl="1">
              <a:lnSpc>
                <a:spcPct val="90000"/>
              </a:lnSpc>
            </a:pPr>
            <a:r>
              <a:rPr lang="en-US" altLang="en-US" sz="2000" smtClean="0"/>
              <a:t>behind driven element.</a:t>
            </a:r>
          </a:p>
          <a:p>
            <a:pPr lvl="1">
              <a:lnSpc>
                <a:spcPct val="90000"/>
              </a:lnSpc>
            </a:pPr>
            <a:r>
              <a:rPr lang="en-US" altLang="en-US" sz="2000" smtClean="0"/>
              <a:t>slightly longer than driven element. 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Directors</a:t>
            </a:r>
          </a:p>
          <a:p>
            <a:pPr lvl="1">
              <a:lnSpc>
                <a:spcPct val="90000"/>
              </a:lnSpc>
            </a:pPr>
            <a:r>
              <a:rPr lang="en-US" altLang="en-US" sz="2000" smtClean="0"/>
              <a:t>in front of driven element.</a:t>
            </a:r>
          </a:p>
          <a:p>
            <a:pPr lvl="1">
              <a:lnSpc>
                <a:spcPct val="90000"/>
              </a:lnSpc>
            </a:pPr>
            <a:r>
              <a:rPr lang="en-US" altLang="en-US" sz="2000" smtClean="0"/>
              <a:t>shorter than driven element. </a:t>
            </a:r>
          </a:p>
          <a:p>
            <a:pPr lvl="1">
              <a:lnSpc>
                <a:spcPct val="90000"/>
              </a:lnSpc>
            </a:pPr>
            <a:r>
              <a:rPr lang="en-US" altLang="en-US" sz="2000" smtClean="0"/>
              <a:t>typically one reflector and several directors.</a:t>
            </a:r>
          </a:p>
        </p:txBody>
      </p:sp>
      <p:pic>
        <p:nvPicPr>
          <p:cNvPr id="22532" name="Picture 4" descr="sch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7" t="1524"/>
          <a:stretch>
            <a:fillRect/>
          </a:stretch>
        </p:blipFill>
        <p:spPr bwMode="auto">
          <a:xfrm>
            <a:off x="3924300" y="1057275"/>
            <a:ext cx="3527425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508625" y="862013"/>
            <a:ext cx="13160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Reflector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156325" y="1338263"/>
            <a:ext cx="2068513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Driven element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567488" y="1752600"/>
            <a:ext cx="1317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Directors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981450" y="5132388"/>
            <a:ext cx="1958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>
                <a:solidFill>
                  <a:srgbClr val="000000"/>
                </a:solidFill>
              </a:rPr>
              <a:t>Here F =300/</a:t>
            </a:r>
            <a:r>
              <a:rPr lang="el-GR" altLang="en-US">
                <a:solidFill>
                  <a:srgbClr val="000000"/>
                </a:solidFill>
                <a:cs typeface="Times New Roman" panose="02020603050405020304" pitchFamily="18" charset="0"/>
              </a:rPr>
              <a:t>λ</a:t>
            </a:r>
          </a:p>
        </p:txBody>
      </p:sp>
      <p:pic>
        <p:nvPicPr>
          <p:cNvPr id="22537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4608513"/>
            <a:ext cx="3024187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Typical radiation pattern of Yagi</a:t>
            </a:r>
          </a:p>
        </p:txBody>
      </p:sp>
      <p:pic>
        <p:nvPicPr>
          <p:cNvPr id="24579" name="Picture 9" descr="wndw-print_img_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775" y="1331913"/>
            <a:ext cx="56292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1143000"/>
          </a:xfrm>
        </p:spPr>
        <p:txBody>
          <a:bodyPr/>
          <a:lstStyle/>
          <a:p>
            <a:r>
              <a:rPr lang="sv-SE" dirty="0" smtClean="0"/>
              <a:t>Characteristics of Yagi-Uda Antenna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2400" cy="4539208"/>
          </a:xfrm>
        </p:spPr>
        <p:txBody>
          <a:bodyPr/>
          <a:lstStyle/>
          <a:p>
            <a:r>
              <a:rPr lang="sv-SE" dirty="0" smtClean="0"/>
              <a:t>End-fire antenna, not an aperture antenna</a:t>
            </a:r>
          </a:p>
          <a:p>
            <a:r>
              <a:rPr lang="sv-SE" dirty="0" smtClean="0"/>
              <a:t>E-plane pattern and H-plane pattern are similar </a:t>
            </a:r>
          </a:p>
          <a:p>
            <a:pPr lvl="1"/>
            <a:r>
              <a:rPr lang="sv-SE" sz="2400" dirty="0" smtClean="0"/>
              <a:t>Even the E-plane and H-plane are very different in size</a:t>
            </a:r>
          </a:p>
          <a:p>
            <a:r>
              <a:rPr lang="en-US" dirty="0"/>
              <a:t>The gain does not increase </a:t>
            </a:r>
            <a:r>
              <a:rPr lang="en-US" dirty="0" smtClean="0"/>
              <a:t>linearly </a:t>
            </a:r>
            <a:r>
              <a:rPr lang="en-US" dirty="0"/>
              <a:t>with the number of elements used. </a:t>
            </a:r>
            <a:endParaRPr lang="en-US" dirty="0" smtClean="0"/>
          </a:p>
          <a:p>
            <a:pPr lvl="1"/>
            <a:r>
              <a:rPr lang="en-US" sz="2400" dirty="0" smtClean="0"/>
              <a:t>3-element </a:t>
            </a:r>
            <a:r>
              <a:rPr lang="en-US" sz="2400" dirty="0"/>
              <a:t>Yagi </a:t>
            </a:r>
            <a:r>
              <a:rPr lang="en-US" sz="2400" dirty="0" smtClean="0"/>
              <a:t>has 5 </a:t>
            </a:r>
            <a:r>
              <a:rPr lang="en-US" sz="2400" dirty="0"/>
              <a:t>to 6 </a:t>
            </a:r>
            <a:r>
              <a:rPr lang="en-US" sz="2400" dirty="0" err="1" smtClean="0"/>
              <a:t>dBi</a:t>
            </a:r>
            <a:r>
              <a:rPr lang="en-US" sz="2400" dirty="0" smtClean="0"/>
              <a:t> directivity. </a:t>
            </a:r>
          </a:p>
          <a:p>
            <a:pPr lvl="1"/>
            <a:r>
              <a:rPr lang="en-US" sz="2400" dirty="0" smtClean="0"/>
              <a:t>Adding </a:t>
            </a:r>
            <a:r>
              <a:rPr lang="en-US" sz="2400" dirty="0"/>
              <a:t>another director results in a 2 dB increase. </a:t>
            </a:r>
            <a:endParaRPr lang="en-US" sz="2400" dirty="0" smtClean="0"/>
          </a:p>
          <a:p>
            <a:pPr lvl="1"/>
            <a:r>
              <a:rPr lang="en-US" sz="2400" dirty="0" smtClean="0"/>
              <a:t>Additional </a:t>
            </a:r>
            <a:r>
              <a:rPr lang="en-US" sz="2400" dirty="0"/>
              <a:t>directors have less and less effect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Adding more reflector has negligible effect.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3313729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Yagi – Gain as a function of number of elements</a:t>
            </a:r>
          </a:p>
        </p:txBody>
      </p:sp>
      <p:sp>
        <p:nvSpPr>
          <p:cNvPr id="26627" name="textruta 3"/>
          <p:cNvSpPr txBox="1">
            <a:spLocks noChangeArrowheads="1"/>
          </p:cNvSpPr>
          <p:nvPr/>
        </p:nvSpPr>
        <p:spPr bwMode="auto">
          <a:xfrm>
            <a:off x="4554538" y="6309320"/>
            <a:ext cx="44465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/>
              <a:t>From  </a:t>
            </a:r>
            <a:r>
              <a:rPr lang="en-US" altLang="en-US" sz="1600" dirty="0" err="1"/>
              <a:t>Stutzman</a:t>
            </a:r>
            <a:r>
              <a:rPr lang="en-US" altLang="en-US" sz="1600" dirty="0"/>
              <a:t>, Thiele, </a:t>
            </a:r>
            <a:r>
              <a:rPr lang="en-US" altLang="en-US" sz="1600" i="1" dirty="0"/>
              <a:t>Antenna theory and design</a:t>
            </a:r>
            <a:endParaRPr lang="en-US" altLang="en-US" sz="1600" dirty="0"/>
          </a:p>
        </p:txBody>
      </p:sp>
      <p:pic>
        <p:nvPicPr>
          <p:cNvPr id="26628" name="Bildobjekt 4" descr="x1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">
            <a:off x="2500313" y="1357313"/>
            <a:ext cx="38290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Small Antennas – Part 2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Yagi antennas </a:t>
            </a:r>
          </a:p>
          <a:p>
            <a:r>
              <a:rPr lang="en-US" altLang="en-US" b="1" smtClean="0">
                <a:solidFill>
                  <a:srgbClr val="FF0000"/>
                </a:solidFill>
              </a:rPr>
              <a:t>Log-periodic wideband antennas</a:t>
            </a:r>
          </a:p>
          <a:p>
            <a:r>
              <a:rPr lang="en-US" altLang="en-US" smtClean="0"/>
              <a:t>Microstrip patch antennas</a:t>
            </a:r>
          </a:p>
          <a:p>
            <a:r>
              <a:rPr lang="en-US" altLang="en-US" smtClean="0"/>
              <a:t>Inverted F-antennas</a:t>
            </a:r>
          </a:p>
          <a:p>
            <a:r>
              <a:rPr lang="en-US" altLang="en-US" smtClean="0"/>
              <a:t>Planar Inverted F-antennas</a:t>
            </a:r>
          </a:p>
          <a:p>
            <a:r>
              <a:rPr lang="en-US" altLang="sv-SE" smtClean="0"/>
              <a:t>Miniaturization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88913"/>
            <a:ext cx="8861425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4000" smtClean="0"/>
              <a:t>Log-Periodic Dipole Array</a:t>
            </a:r>
            <a:br>
              <a:rPr lang="en-US" altLang="en-US" sz="4000" smtClean="0"/>
            </a:br>
            <a:r>
              <a:rPr lang="en-US" altLang="en-US" sz="4000" smtClean="0"/>
              <a:t>(LPDA)</a:t>
            </a:r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571625"/>
            <a:ext cx="6002338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ruta 3"/>
          <p:cNvSpPr txBox="1">
            <a:spLocks noChangeArrowheads="1"/>
          </p:cNvSpPr>
          <p:nvPr/>
        </p:nvSpPr>
        <p:spPr bwMode="auto">
          <a:xfrm>
            <a:off x="3463925" y="6165304"/>
            <a:ext cx="5537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GB" altLang="en-US" dirty="0"/>
              <a:t>Phase centre location varies with frequency</a:t>
            </a:r>
          </a:p>
        </p:txBody>
      </p:sp>
      <p:sp>
        <p:nvSpPr>
          <p:cNvPr id="30725" name="textruta 4"/>
          <p:cNvSpPr txBox="1">
            <a:spLocks noChangeArrowheads="1"/>
          </p:cNvSpPr>
          <p:nvPr/>
        </p:nvSpPr>
        <p:spPr bwMode="auto">
          <a:xfrm>
            <a:off x="6072188" y="4071938"/>
            <a:ext cx="1728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Scale factor:</a:t>
            </a:r>
          </a:p>
        </p:txBody>
      </p:sp>
      <p:graphicFrame>
        <p:nvGraphicFramePr>
          <p:cNvPr id="30726" name="Objekt 5"/>
          <p:cNvGraphicFramePr>
            <a:graphicFrameLocks noChangeAspect="1"/>
          </p:cNvGraphicFramePr>
          <p:nvPr/>
        </p:nvGraphicFramePr>
        <p:xfrm>
          <a:off x="6143625" y="4643438"/>
          <a:ext cx="27670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1" name="Equation" r:id="rId5" imgW="1384300" imgH="431800" progId="Equation.DSMT4">
                  <p:embed/>
                </p:oleObj>
              </mc:Choice>
              <mc:Fallback>
                <p:oleObj name="Equation" r:id="rId5" imgW="1384300" imgH="431800" progId="Equation.DSMT4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25" y="4643438"/>
                        <a:ext cx="2767013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727" name="Rak pil 7"/>
          <p:cNvCxnSpPr>
            <a:cxnSpLocks noChangeShapeType="1"/>
          </p:cNvCxnSpPr>
          <p:nvPr/>
        </p:nvCxnSpPr>
        <p:spPr bwMode="auto">
          <a:xfrm rot="10800000">
            <a:off x="1714500" y="5643563"/>
            <a:ext cx="33575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30728" name="Object 2"/>
          <p:cNvGraphicFramePr>
            <a:graphicFrameLocks noChangeAspect="1"/>
          </p:cNvGraphicFramePr>
          <p:nvPr/>
        </p:nvGraphicFramePr>
        <p:xfrm>
          <a:off x="3214688" y="5237163"/>
          <a:ext cx="330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2" name="Equation" r:id="rId7" imgW="164957" imgH="203024" progId="Equation.DSMT4">
                  <p:embed/>
                </p:oleObj>
              </mc:Choice>
              <mc:Fallback>
                <p:oleObj name="Equation" r:id="rId7" imgW="164957" imgH="203024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5237163"/>
                        <a:ext cx="330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323850" y="2205038"/>
            <a:ext cx="4537075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v-SE" altLang="en-US" sz="2400" smtClean="0"/>
              <a:t>Two parallel dipoles over ground (Eleven configuration) </a:t>
            </a:r>
          </a:p>
          <a:p>
            <a:pPr lvl="1">
              <a:lnSpc>
                <a:spcPct val="80000"/>
              </a:lnSpc>
            </a:pPr>
            <a:r>
              <a:rPr lang="sv-SE" altLang="en-US" sz="2000" smtClean="0"/>
              <a:t>equal E- and H-plane patterns</a:t>
            </a:r>
          </a:p>
          <a:p>
            <a:pPr lvl="1">
              <a:lnSpc>
                <a:spcPct val="80000"/>
              </a:lnSpc>
            </a:pPr>
            <a:r>
              <a:rPr lang="sv-SE" altLang="en-US" sz="2000" smtClean="0"/>
              <a:t>Beamwidth constant with frequency</a:t>
            </a:r>
          </a:p>
          <a:p>
            <a:pPr lvl="1">
              <a:lnSpc>
                <a:spcPct val="80000"/>
              </a:lnSpc>
            </a:pPr>
            <a:r>
              <a:rPr lang="sv-SE" altLang="en-US" sz="2000" b="1" smtClean="0">
                <a:solidFill>
                  <a:srgbClr val="FF0000"/>
                </a:solidFill>
              </a:rPr>
              <a:t>phase center is locked to the ground plane </a:t>
            </a:r>
          </a:p>
          <a:p>
            <a:pPr lvl="1">
              <a:lnSpc>
                <a:spcPct val="80000"/>
              </a:lnSpc>
            </a:pPr>
            <a:r>
              <a:rPr lang="sv-SE" altLang="en-US" sz="2000" smtClean="0"/>
              <a:t>low far-out sidelobes and backlobes.</a:t>
            </a:r>
          </a:p>
          <a:p>
            <a:pPr>
              <a:lnSpc>
                <a:spcPct val="80000"/>
              </a:lnSpc>
            </a:pPr>
            <a:r>
              <a:rPr lang="sv-SE" altLang="en-US" sz="2400" smtClean="0"/>
              <a:t>Decade bandwidth by</a:t>
            </a:r>
          </a:p>
          <a:p>
            <a:pPr lvl="1">
              <a:lnSpc>
                <a:spcPct val="80000"/>
              </a:lnSpc>
            </a:pPr>
            <a:r>
              <a:rPr lang="sv-SE" altLang="en-US" sz="2000" smtClean="0"/>
              <a:t>Logperiodic</a:t>
            </a:r>
          </a:p>
          <a:p>
            <a:pPr lvl="1">
              <a:lnSpc>
                <a:spcPct val="80000"/>
              </a:lnSpc>
            </a:pPr>
            <a:r>
              <a:rPr lang="sv-SE" altLang="en-US" sz="2000" smtClean="0"/>
              <a:t>Folded dipoles</a:t>
            </a:r>
          </a:p>
        </p:txBody>
      </p:sp>
      <p:graphicFrame>
        <p:nvGraphicFramePr>
          <p:cNvPr id="32771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932363" y="2133600"/>
          <a:ext cx="38100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Bitmap Image" r:id="rId4" imgW="4105848" imgH="1009791" progId="Paint.Picture">
                  <p:embed/>
                </p:oleObj>
              </mc:Choice>
              <mc:Fallback>
                <p:oleObj name="Bitmap Image" r:id="rId4" imgW="4105848" imgH="1009791" progId="Paint.Picture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133600"/>
                        <a:ext cx="38100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2" name="Picture 5" descr="Artist impression of new feed without coa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716338"/>
            <a:ext cx="396081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AutoShape 6"/>
          <p:cNvSpPr>
            <a:spLocks noChangeArrowheads="1"/>
          </p:cNvSpPr>
          <p:nvPr/>
        </p:nvSpPr>
        <p:spPr bwMode="auto">
          <a:xfrm>
            <a:off x="6659563" y="3213100"/>
            <a:ext cx="288925" cy="360363"/>
          </a:xfrm>
          <a:prstGeom prst="downArrow">
            <a:avLst>
              <a:gd name="adj1" fmla="val 50000"/>
              <a:gd name="adj2" fmla="val 31181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endParaRPr lang="sv-SE" altLang="en-US" baseline="-25000">
              <a:solidFill>
                <a:srgbClr val="CCCCFF"/>
              </a:solidFill>
            </a:endParaRPr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684213" y="188913"/>
            <a:ext cx="77755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4000">
                <a:solidFill>
                  <a:srgbClr val="FF0000"/>
                </a:solidFill>
              </a:rPr>
              <a:t>Eleven Antenna – a decade bandwidth log-periodic antenna</a:t>
            </a:r>
            <a:endParaRPr lang="en-US" altLang="en-US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ChangeArrowheads="1"/>
          </p:cNvSpPr>
          <p:nvPr/>
        </p:nvSpPr>
        <p:spPr bwMode="auto">
          <a:xfrm>
            <a:off x="684213" y="188913"/>
            <a:ext cx="77755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4000">
                <a:solidFill>
                  <a:srgbClr val="FF0000"/>
                </a:solidFill>
              </a:rPr>
              <a:t>Several Projects on Eleven Antenna</a:t>
            </a:r>
            <a:endParaRPr lang="en-US" altLang="en-US" sz="4400">
              <a:solidFill>
                <a:srgbClr val="FF0000"/>
              </a:solidFill>
            </a:endParaRPr>
          </a:p>
        </p:txBody>
      </p:sp>
      <p:pic>
        <p:nvPicPr>
          <p:cNvPr id="3481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2886075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10" descr="P10301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0" t="14977" r="15059" b="11765"/>
          <a:stretch>
            <a:fillRect/>
          </a:stretch>
        </p:blipFill>
        <p:spPr bwMode="auto">
          <a:xfrm>
            <a:off x="6156325" y="4365625"/>
            <a:ext cx="2439988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11"/>
          <p:cNvSpPr txBox="1">
            <a:spLocks noChangeArrowheads="1"/>
          </p:cNvSpPr>
          <p:nvPr/>
        </p:nvSpPr>
        <p:spPr bwMode="auto">
          <a:xfrm>
            <a:off x="395288" y="4292600"/>
            <a:ext cx="30448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i="1">
                <a:solidFill>
                  <a:srgbClr val="000000"/>
                </a:solidFill>
              </a:rPr>
              <a:t>For use in Green Bank </a:t>
            </a:r>
          </a:p>
          <a:p>
            <a:r>
              <a:rPr lang="en-US" altLang="en-US" i="1">
                <a:solidFill>
                  <a:srgbClr val="000000"/>
                </a:solidFill>
              </a:rPr>
              <a:t>radio telescope for 150 – 1700 MHz</a:t>
            </a:r>
          </a:p>
        </p:txBody>
      </p:sp>
      <p:sp>
        <p:nvSpPr>
          <p:cNvPr id="34822" name="Text Box 12"/>
          <p:cNvSpPr txBox="1">
            <a:spLocks noChangeArrowheads="1"/>
          </p:cNvSpPr>
          <p:nvPr/>
        </p:nvSpPr>
        <p:spPr bwMode="auto">
          <a:xfrm>
            <a:off x="2268538" y="5805488"/>
            <a:ext cx="38655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b="1" i="1">
                <a:solidFill>
                  <a:srgbClr val="000000"/>
                </a:solidFill>
              </a:rPr>
              <a:t>For use in RATAN telescope </a:t>
            </a:r>
          </a:p>
          <a:p>
            <a:pPr algn="ctr"/>
            <a:r>
              <a:rPr lang="en-US" altLang="en-US" b="1" i="1">
                <a:solidFill>
                  <a:srgbClr val="000000"/>
                </a:solidFill>
              </a:rPr>
              <a:t>for 500 – 3000 MHz</a:t>
            </a:r>
          </a:p>
        </p:txBody>
      </p:sp>
      <p:pic>
        <p:nvPicPr>
          <p:cNvPr id="3482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53" t="2380" r="311" b="27777"/>
          <a:stretch>
            <a:fillRect/>
          </a:stretch>
        </p:blipFill>
        <p:spPr bwMode="auto">
          <a:xfrm>
            <a:off x="3995738" y="1628775"/>
            <a:ext cx="23749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Text Box 14"/>
          <p:cNvSpPr txBox="1">
            <a:spLocks noChangeArrowheads="1"/>
          </p:cNvSpPr>
          <p:nvPr/>
        </p:nvSpPr>
        <p:spPr bwMode="auto">
          <a:xfrm>
            <a:off x="6567488" y="2152650"/>
            <a:ext cx="25384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GMRT </a:t>
            </a:r>
          </a:p>
          <a:p>
            <a:r>
              <a:rPr lang="en-US" altLang="en-US">
                <a:solidFill>
                  <a:srgbClr val="000000"/>
                </a:solidFill>
              </a:rPr>
              <a:t>for 200 – 800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4213" y="188913"/>
            <a:ext cx="77755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3600">
                <a:solidFill>
                  <a:srgbClr val="FF0000"/>
                </a:solidFill>
              </a:rPr>
              <a:t>Measured Radiation Patterns in 45 deg plane of Eleven Antenna for 1 – 13 GHz</a:t>
            </a:r>
          </a:p>
        </p:txBody>
      </p:sp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1336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11188" y="333375"/>
            <a:ext cx="81724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r>
              <a:rPr lang="en-GB" altLang="en-US" sz="3600" smtClean="0"/>
              <a:t>Measured reflection coefficient of Eleven Antenna for 2 – 13 GHz</a:t>
            </a:r>
            <a:endParaRPr lang="en-US" altLang="en-US" sz="3600" smtClean="0"/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5757862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6" descr="DSCN09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4" t="183" r="10490" b="2869"/>
          <a:stretch>
            <a:fillRect/>
          </a:stretch>
        </p:blipFill>
        <p:spPr bwMode="auto">
          <a:xfrm>
            <a:off x="6227763" y="2420938"/>
            <a:ext cx="24479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ubrik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Learning Goals</a:t>
            </a:r>
          </a:p>
        </p:txBody>
      </p:sp>
      <p:sp>
        <p:nvSpPr>
          <p:cNvPr id="5" name="Platshållare för innehåll 2"/>
          <p:cNvSpPr txBox="1">
            <a:spLocks/>
          </p:cNvSpPr>
          <p:nvPr/>
        </p:nvSpPr>
        <p:spPr bwMode="auto">
          <a:xfrm>
            <a:off x="838200" y="2133600"/>
            <a:ext cx="7772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400" u="sng" kern="0" smtClean="0"/>
              <a:t>Describe</a:t>
            </a:r>
            <a:r>
              <a:rPr lang="en-US" altLang="en-US" sz="2400" kern="0" smtClean="0"/>
              <a:t> the function of the elements in a Yagi antenna 	</a:t>
            </a:r>
          </a:p>
          <a:p>
            <a:r>
              <a:rPr lang="en-US" altLang="en-US" sz="2400" u="sng" kern="0" smtClean="0"/>
              <a:t>Explain</a:t>
            </a:r>
            <a:r>
              <a:rPr lang="en-US" altLang="en-US" sz="2400" kern="0" smtClean="0"/>
              <a:t> the design philosophy of a log-periodic antenna </a:t>
            </a:r>
          </a:p>
          <a:p>
            <a:r>
              <a:rPr lang="en-US" altLang="en-US" sz="2400" u="sng" kern="0" smtClean="0"/>
              <a:t>Describe</a:t>
            </a:r>
            <a:r>
              <a:rPr lang="en-US" altLang="en-US" sz="2400" kern="0" smtClean="0"/>
              <a:t> the main difference between a normal log-periodic antenna and the log-periodic eleven antenna</a:t>
            </a:r>
          </a:p>
          <a:p>
            <a:r>
              <a:rPr lang="en-US" altLang="en-US" sz="2400" u="sng" kern="0" smtClean="0"/>
              <a:t>Explain</a:t>
            </a:r>
            <a:r>
              <a:rPr lang="en-US" altLang="en-US" sz="2400" kern="0" smtClean="0"/>
              <a:t> how to feed a rectangular patch antenna for linear, dual and circular polarizations</a:t>
            </a:r>
          </a:p>
          <a:p>
            <a:r>
              <a:rPr lang="en-US" altLang="en-US" sz="2400" u="sng" kern="0" smtClean="0"/>
              <a:t>Describe</a:t>
            </a:r>
            <a:r>
              <a:rPr lang="en-US" altLang="en-US" sz="2400" kern="0" smtClean="0"/>
              <a:t> the dual slot model for the radiation field function for a rectangular patch antenna on a thin substrate </a:t>
            </a:r>
          </a:p>
          <a:p>
            <a:r>
              <a:rPr lang="en-US" altLang="en-US" sz="2400" u="sng" kern="0" smtClean="0"/>
              <a:t>Apply</a:t>
            </a:r>
            <a:r>
              <a:rPr lang="en-US" altLang="en-US" sz="2400" kern="0" smtClean="0"/>
              <a:t> design curves and formulas for the design of rectangular patch antennas </a:t>
            </a:r>
          </a:p>
          <a:p>
            <a:endParaRPr lang="en-US" altLang="en-US" sz="2400" kern="0" smtClean="0"/>
          </a:p>
          <a:p>
            <a:endParaRPr lang="en-US" altLang="en-US" sz="24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Small Antennas – Part 2</a:t>
            </a:r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Yagi antennas </a:t>
            </a:r>
          </a:p>
          <a:p>
            <a:r>
              <a:rPr lang="en-US" altLang="en-US" smtClean="0"/>
              <a:t>Log-periodic wideband antennas</a:t>
            </a:r>
          </a:p>
          <a:p>
            <a:r>
              <a:rPr lang="en-US" altLang="en-US" b="1" smtClean="0">
                <a:solidFill>
                  <a:srgbClr val="FF0000"/>
                </a:solidFill>
              </a:rPr>
              <a:t>Microstrip patch antennas</a:t>
            </a:r>
          </a:p>
          <a:p>
            <a:r>
              <a:rPr lang="en-US" altLang="en-US" smtClean="0"/>
              <a:t>Inverted F-antennas</a:t>
            </a:r>
          </a:p>
          <a:p>
            <a:r>
              <a:rPr lang="en-US" altLang="en-US" smtClean="0"/>
              <a:t>Planar Inverted F-antennas</a:t>
            </a:r>
          </a:p>
          <a:p>
            <a:r>
              <a:rPr lang="en-US" altLang="sv-SE" smtClean="0"/>
              <a:t>Miniaturization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3337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Microstrip Antennas</a:t>
            </a:r>
          </a:p>
        </p:txBody>
      </p:sp>
      <p:sp>
        <p:nvSpPr>
          <p:cNvPr id="4301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00213"/>
            <a:ext cx="7772400" cy="4395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v-SE" altLang="sv-SE" sz="2800" smtClean="0"/>
              <a:t>Microstrip antennas: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etched metal patterns like strips, patches and slots.</a:t>
            </a:r>
          </a:p>
          <a:p>
            <a:pPr>
              <a:lnSpc>
                <a:spcPct val="80000"/>
              </a:lnSpc>
            </a:pPr>
            <a:r>
              <a:rPr lang="sv-SE" altLang="sv-SE" sz="2800" smtClean="0"/>
              <a:t>Advantages: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cheap to manufacture;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mass produce;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easy to use in linear, planar or conformal arrays;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acurate design by numerical tool.</a:t>
            </a:r>
          </a:p>
          <a:p>
            <a:pPr>
              <a:lnSpc>
                <a:spcPct val="80000"/>
              </a:lnSpc>
            </a:pPr>
            <a:r>
              <a:rPr lang="sv-SE" altLang="sv-SE" sz="2800" smtClean="0"/>
              <a:t>Disadvantages: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used to be narrow band. But now can be wide band by aperture coupled;</a:t>
            </a:r>
          </a:p>
          <a:p>
            <a:pPr lvl="1">
              <a:lnSpc>
                <a:spcPct val="80000"/>
              </a:lnSpc>
            </a:pPr>
            <a:r>
              <a:rPr lang="sv-SE" altLang="sv-SE" sz="2400" smtClean="0"/>
              <a:t>losses in substrate.</a:t>
            </a:r>
          </a:p>
          <a:p>
            <a:pPr lvl="1">
              <a:lnSpc>
                <a:spcPct val="80000"/>
              </a:lnSpc>
            </a:pPr>
            <a:endParaRPr lang="sv-SE" altLang="sv-SE" sz="2400" u="sng" smtClean="0"/>
          </a:p>
          <a:p>
            <a:pPr lvl="1">
              <a:lnSpc>
                <a:spcPct val="80000"/>
              </a:lnSpc>
            </a:pPr>
            <a:endParaRPr lang="sv-SE" altLang="en-US" sz="2400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Excitation methods</a:t>
            </a:r>
          </a:p>
        </p:txBody>
      </p:sp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676400"/>
            <a:ext cx="89916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295400" y="1524000"/>
            <a:ext cx="32893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sv-SE"/>
              <a:t>Patch shapes can be: </a:t>
            </a:r>
          </a:p>
          <a:p>
            <a:r>
              <a:rPr lang="en-US" altLang="sv-SE"/>
              <a:t>	</a:t>
            </a:r>
            <a:endParaRPr lang="sv-SE" altLang="sv-SE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685800" y="4572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About patch shapes</a:t>
            </a:r>
          </a:p>
        </p:txBody>
      </p:sp>
      <p:pic>
        <p:nvPicPr>
          <p:cNvPr id="4710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981200"/>
            <a:ext cx="1233488" cy="1471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1463675" cy="1463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81200"/>
            <a:ext cx="1463675" cy="1463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2897188" cy="1463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429000"/>
            <a:ext cx="250983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038600"/>
            <a:ext cx="2079625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609600" y="3505200"/>
            <a:ext cx="1552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rectangular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3886200" y="3505200"/>
            <a:ext cx="1112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circular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6858000" y="3505200"/>
            <a:ext cx="1241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with slot</a:t>
            </a: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609600" y="5715000"/>
            <a:ext cx="186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parasite strips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3733800" y="5791200"/>
            <a:ext cx="2289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truncated corners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6781800" y="5791200"/>
            <a:ext cx="166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tuning stubs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685800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About polarizations</a:t>
            </a:r>
          </a:p>
        </p:txBody>
      </p:sp>
      <p:pic>
        <p:nvPicPr>
          <p:cNvPr id="49155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125538"/>
            <a:ext cx="1169988" cy="1579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573463"/>
            <a:ext cx="1644650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125538"/>
            <a:ext cx="1800225" cy="1582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Text Box 9"/>
          <p:cNvSpPr txBox="1">
            <a:spLocks noChangeArrowheads="1"/>
          </p:cNvSpPr>
          <p:nvPr/>
        </p:nvSpPr>
        <p:spPr bwMode="auto">
          <a:xfrm>
            <a:off x="539750" y="2708275"/>
            <a:ext cx="2590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/>
              <a:t>Linear polarization:</a:t>
            </a:r>
          </a:p>
          <a:p>
            <a:pPr algn="ctr"/>
            <a:r>
              <a:rPr lang="en-US" altLang="en-US"/>
              <a:t>Symmetric patch </a:t>
            </a:r>
          </a:p>
          <a:p>
            <a:pPr algn="ctr"/>
            <a:r>
              <a:rPr lang="en-US" altLang="en-US"/>
              <a:t>and excitation</a:t>
            </a:r>
          </a:p>
        </p:txBody>
      </p:sp>
      <p:sp>
        <p:nvSpPr>
          <p:cNvPr id="49159" name="Text Box 10"/>
          <p:cNvSpPr txBox="1">
            <a:spLocks noChangeArrowheads="1"/>
          </p:cNvSpPr>
          <p:nvPr/>
        </p:nvSpPr>
        <p:spPr bwMode="auto">
          <a:xfrm>
            <a:off x="1403350" y="5670550"/>
            <a:ext cx="59769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/>
              <a:t>Circular polarization: asymmetric patch </a:t>
            </a:r>
          </a:p>
          <a:p>
            <a:pPr algn="ctr"/>
            <a:r>
              <a:rPr lang="en-US" altLang="en-US"/>
              <a:t>or excitation</a:t>
            </a:r>
          </a:p>
        </p:txBody>
      </p:sp>
      <p:sp>
        <p:nvSpPr>
          <p:cNvPr id="49160" name="Text Box 11"/>
          <p:cNvSpPr txBox="1">
            <a:spLocks noChangeArrowheads="1"/>
          </p:cNvSpPr>
          <p:nvPr/>
        </p:nvSpPr>
        <p:spPr bwMode="auto">
          <a:xfrm>
            <a:off x="5508625" y="2852738"/>
            <a:ext cx="32131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/>
              <a:t>Dual polarization:</a:t>
            </a:r>
          </a:p>
          <a:p>
            <a:pPr algn="ctr"/>
            <a:r>
              <a:rPr lang="en-US" altLang="en-US"/>
              <a:t>Two feed lines or probes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50825" y="3357563"/>
            <a:ext cx="49307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sv-SE"/>
              <a:t>broadband circular polarization :</a:t>
            </a:r>
          </a:p>
          <a:p>
            <a:pPr algn="ctr"/>
            <a:r>
              <a:rPr lang="en-US" altLang="sv-SE"/>
              <a:t> four patches in quadratic</a:t>
            </a:r>
          </a:p>
          <a:p>
            <a:pPr algn="ctr"/>
            <a:r>
              <a:rPr lang="en-US" altLang="sv-SE"/>
              <a:t>sub-array with sequential 90 deg phase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685800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About polarizations</a:t>
            </a:r>
          </a:p>
        </p:txBody>
      </p:sp>
      <p:pic>
        <p:nvPicPr>
          <p:cNvPr id="51204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341438"/>
            <a:ext cx="2163763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05" name="Object 8"/>
          <p:cNvGraphicFramePr>
            <a:graphicFrameLocks noChangeAspect="1"/>
          </p:cNvGraphicFramePr>
          <p:nvPr/>
        </p:nvGraphicFramePr>
        <p:xfrm>
          <a:off x="5435600" y="2924175"/>
          <a:ext cx="3227388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8" name="Bitmap Image" r:id="rId5" imgW="4029637" imgH="3285714" progId="Paint.Picture">
                  <p:embed/>
                </p:oleObj>
              </mc:Choice>
              <mc:Fallback>
                <p:oleObj name="Bitmap Image" r:id="rId5" imgW="4029637" imgH="3285714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924175"/>
                        <a:ext cx="3227388" cy="263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6" name="Text Box 12"/>
          <p:cNvSpPr txBox="1">
            <a:spLocks noChangeArrowheads="1"/>
          </p:cNvSpPr>
          <p:nvPr/>
        </p:nvSpPr>
        <p:spPr bwMode="auto">
          <a:xfrm>
            <a:off x="5292725" y="5805488"/>
            <a:ext cx="3076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/>
              <a:t>Multi-band, broadband:</a:t>
            </a:r>
          </a:p>
          <a:p>
            <a:pPr algn="ctr"/>
            <a:r>
              <a:rPr lang="en-US" altLang="en-US"/>
              <a:t>Stacked patches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050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Microstrip line: </a:t>
            </a:r>
            <a:br>
              <a:rPr lang="en-US" altLang="en-US" smtClean="0"/>
            </a:br>
            <a:r>
              <a:rPr lang="en-US" altLang="en-US" smtClean="0"/>
              <a:t>Planar-waveguide model</a:t>
            </a:r>
            <a:r>
              <a:rPr lang="sv-SE" altLang="en-US" smtClean="0"/>
              <a:t> </a:t>
            </a:r>
            <a:endParaRPr lang="en-US" altLang="en-US" smtClean="0"/>
          </a:p>
        </p:txBody>
      </p:sp>
      <p:sp>
        <p:nvSpPr>
          <p:cNvPr id="53251" name="Text Box 2052"/>
          <p:cNvSpPr txBox="1">
            <a:spLocks noChangeArrowheads="1"/>
          </p:cNvSpPr>
          <p:nvPr/>
        </p:nvSpPr>
        <p:spPr bwMode="auto">
          <a:xfrm>
            <a:off x="898525" y="2860675"/>
            <a:ext cx="82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/>
              <a:t>Line:</a:t>
            </a:r>
            <a:endParaRPr lang="en-US" altLang="en-US"/>
          </a:p>
        </p:txBody>
      </p:sp>
      <p:sp>
        <p:nvSpPr>
          <p:cNvPr id="53252" name="Text Box 2053"/>
          <p:cNvSpPr txBox="1">
            <a:spLocks noChangeArrowheads="1"/>
          </p:cNvSpPr>
          <p:nvPr/>
        </p:nvSpPr>
        <p:spPr bwMode="auto">
          <a:xfrm>
            <a:off x="822325" y="4841875"/>
            <a:ext cx="1063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/>
              <a:t>Model:</a:t>
            </a:r>
            <a:endParaRPr lang="en-US" altLang="en-US"/>
          </a:p>
        </p:txBody>
      </p:sp>
      <p:pic>
        <p:nvPicPr>
          <p:cNvPr id="53253" name="Picture 2054" descr="Fig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0"/>
            <a:ext cx="4981575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Microstrip line: Planar-waveguide model parameters</a:t>
            </a:r>
          </a:p>
        </p:txBody>
      </p:sp>
      <p:sp>
        <p:nvSpPr>
          <p:cNvPr id="55299" name="Rectangle 16"/>
          <p:cNvSpPr>
            <a:spLocks noChangeArrowheads="1"/>
          </p:cNvSpPr>
          <p:nvPr/>
        </p:nvSpPr>
        <p:spPr bwMode="auto">
          <a:xfrm>
            <a:off x="6410325" y="2482850"/>
            <a:ext cx="1588" cy="2857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0" name="Rectangle 18"/>
          <p:cNvSpPr>
            <a:spLocks noChangeArrowheads="1"/>
          </p:cNvSpPr>
          <p:nvPr/>
        </p:nvSpPr>
        <p:spPr bwMode="auto">
          <a:xfrm>
            <a:off x="5867400" y="2908300"/>
            <a:ext cx="28575" cy="1588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1" name="Rectangle 22"/>
          <p:cNvSpPr>
            <a:spLocks noChangeArrowheads="1"/>
          </p:cNvSpPr>
          <p:nvPr/>
        </p:nvSpPr>
        <p:spPr bwMode="auto">
          <a:xfrm>
            <a:off x="5753100" y="2852738"/>
            <a:ext cx="28575" cy="1587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2" name="Rectangle 29"/>
          <p:cNvSpPr>
            <a:spLocks noChangeArrowheads="1"/>
          </p:cNvSpPr>
          <p:nvPr/>
        </p:nvSpPr>
        <p:spPr bwMode="auto">
          <a:xfrm>
            <a:off x="6259513" y="3200400"/>
            <a:ext cx="1587" cy="3175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3" name="Rectangle 31"/>
          <p:cNvSpPr>
            <a:spLocks noChangeArrowheads="1"/>
          </p:cNvSpPr>
          <p:nvPr/>
        </p:nvSpPr>
        <p:spPr bwMode="auto">
          <a:xfrm>
            <a:off x="5638800" y="3671888"/>
            <a:ext cx="31750" cy="1587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4" name="Rectangle 33"/>
          <p:cNvSpPr>
            <a:spLocks noChangeArrowheads="1"/>
          </p:cNvSpPr>
          <p:nvPr/>
        </p:nvSpPr>
        <p:spPr bwMode="auto">
          <a:xfrm>
            <a:off x="5638800" y="3671888"/>
            <a:ext cx="31750" cy="1587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5" name="Rectangle 35"/>
          <p:cNvSpPr>
            <a:spLocks noChangeArrowheads="1"/>
          </p:cNvSpPr>
          <p:nvPr/>
        </p:nvSpPr>
        <p:spPr bwMode="auto">
          <a:xfrm>
            <a:off x="5545138" y="3608388"/>
            <a:ext cx="31750" cy="1587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pic>
        <p:nvPicPr>
          <p:cNvPr id="55306" name="Picture 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2571750"/>
            <a:ext cx="38100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7" name="Picture 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928938"/>
            <a:ext cx="34290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8" name="Picture 4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643438"/>
            <a:ext cx="4038600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9" name="Text Box 52"/>
          <p:cNvSpPr txBox="1">
            <a:spLocks noChangeArrowheads="1"/>
          </p:cNvSpPr>
          <p:nvPr/>
        </p:nvSpPr>
        <p:spPr bwMode="auto">
          <a:xfrm>
            <a:off x="838200" y="2133600"/>
            <a:ext cx="262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Empirical formulas</a:t>
            </a:r>
            <a:r>
              <a:rPr lang="sv-SE" altLang="en-US"/>
              <a:t>:</a:t>
            </a:r>
            <a:endParaRPr lang="en-US" altLang="en-US"/>
          </a:p>
        </p:txBody>
      </p:sp>
      <p:graphicFrame>
        <p:nvGraphicFramePr>
          <p:cNvPr id="55310" name="Object 5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547877"/>
              </p:ext>
            </p:extLst>
          </p:nvPr>
        </p:nvGraphicFramePr>
        <p:xfrm>
          <a:off x="5859588" y="4857750"/>
          <a:ext cx="1957387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8" name="Equation" r:id="rId8" imgW="977900" imgH="469900" progId="Equation.DSMT4">
                  <p:embed/>
                </p:oleObj>
              </mc:Choice>
              <mc:Fallback>
                <p:oleObj name="Equation" r:id="rId8" imgW="977900" imgH="469900" progId="Equation.DSMT4">
                  <p:embed/>
                  <p:pic>
                    <p:nvPicPr>
                      <p:cNvPr id="0" name="Object 5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9588" y="4857750"/>
                        <a:ext cx="1957387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11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975436"/>
              </p:ext>
            </p:extLst>
          </p:nvPr>
        </p:nvGraphicFramePr>
        <p:xfrm>
          <a:off x="7270875" y="5915025"/>
          <a:ext cx="137477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9" name="Equation" r:id="rId10" imgW="685800" imgH="469900" progId="Equation.DSMT4">
                  <p:embed/>
                </p:oleObj>
              </mc:Choice>
              <mc:Fallback>
                <p:oleObj name="Equation" r:id="rId10" imgW="685800" imgH="469900" progId="Equation.DSMT4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875" y="5915025"/>
                        <a:ext cx="1374775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312" name="Rak 19"/>
          <p:cNvCxnSpPr>
            <a:cxnSpLocks noChangeShapeType="1"/>
          </p:cNvCxnSpPr>
          <p:nvPr/>
        </p:nvCxnSpPr>
        <p:spPr bwMode="auto">
          <a:xfrm rot="5400000">
            <a:off x="3752181" y="5822157"/>
            <a:ext cx="20716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3" name="Rak 21"/>
          <p:cNvCxnSpPr>
            <a:cxnSpLocks noChangeShapeType="1"/>
          </p:cNvCxnSpPr>
          <p:nvPr/>
        </p:nvCxnSpPr>
        <p:spPr bwMode="auto">
          <a:xfrm flipV="1">
            <a:off x="4788025" y="4786313"/>
            <a:ext cx="4355975" cy="1083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55314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604509"/>
              </p:ext>
            </p:extLst>
          </p:nvPr>
        </p:nvGraphicFramePr>
        <p:xfrm>
          <a:off x="5002338" y="6051550"/>
          <a:ext cx="14001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0" name="Equation" r:id="rId12" imgW="698500" imgH="279400" progId="Equation.DSMT4">
                  <p:embed/>
                </p:oleObj>
              </mc:Choice>
              <mc:Fallback>
                <p:oleObj name="Equation" r:id="rId12" imgW="698500" imgH="279400" progId="Equation.DSMT4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2338" y="6051550"/>
                        <a:ext cx="1400175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Microstrip line: Planar-waveguide model parameters</a:t>
            </a:r>
          </a:p>
        </p:txBody>
      </p:sp>
      <p:pic>
        <p:nvPicPr>
          <p:cNvPr id="57347" name="Picture 5" descr="Fig5-0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356711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6" descr="Fig5-03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81200"/>
            <a:ext cx="24304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Patch antennas: </a:t>
            </a:r>
            <a:br>
              <a:rPr lang="en-US" altLang="en-US" smtClean="0"/>
            </a:br>
            <a:r>
              <a:rPr lang="en-US" altLang="en-US" smtClean="0"/>
              <a:t>Analysis methods</a:t>
            </a:r>
          </a:p>
        </p:txBody>
      </p:sp>
      <p:sp>
        <p:nvSpPr>
          <p:cNvPr id="5939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36838"/>
            <a:ext cx="7989888" cy="3459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Transmission line model (planar-waveguide)</a:t>
            </a:r>
          </a:p>
          <a:p>
            <a:r>
              <a:rPr lang="sv-SE" altLang="sv-SE" smtClean="0"/>
              <a:t>Cavity method</a:t>
            </a:r>
          </a:p>
          <a:p>
            <a:r>
              <a:rPr lang="sv-SE" altLang="sv-SE" smtClean="0"/>
              <a:t>Moment Method for patch current</a:t>
            </a:r>
            <a:endParaRPr lang="sv-SE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4290"/>
            <a:ext cx="7772400" cy="1143000"/>
          </a:xfrm>
        </p:spPr>
        <p:txBody>
          <a:bodyPr/>
          <a:lstStyle/>
          <a:p>
            <a:r>
              <a:rPr lang="en-US" dirty="0"/>
              <a:t>Slot antennas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762000" y="19812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sv-SE" altLang="sv-SE" sz="2000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sv-SE" sz="2800" dirty="0" smtClean="0"/>
              <a:t>Undesired slots in shields:</a:t>
            </a:r>
          </a:p>
          <a:p>
            <a:pPr lvl="1"/>
            <a:r>
              <a:rPr lang="en-US" altLang="sv-SE" sz="2400" dirty="0" smtClean="0"/>
              <a:t>Electromagnetic compatibility (EMC) problems</a:t>
            </a:r>
          </a:p>
          <a:p>
            <a:pPr lvl="1"/>
            <a:r>
              <a:rPr lang="en-US" altLang="sv-SE" sz="2400" dirty="0" smtClean="0"/>
              <a:t>Antenna measurement chambers often shielded</a:t>
            </a:r>
          </a:p>
          <a:p>
            <a:r>
              <a:rPr lang="en-US" altLang="sv-SE" sz="2800" dirty="0" smtClean="0"/>
              <a:t>Desired slots (slot antennas):</a:t>
            </a:r>
          </a:p>
          <a:p>
            <a:pPr lvl="1"/>
            <a:r>
              <a:rPr lang="en-US" altLang="sv-SE" sz="2400" dirty="0" smtClean="0"/>
              <a:t>Fed by waveguides </a:t>
            </a:r>
          </a:p>
          <a:p>
            <a:pPr lvl="1"/>
            <a:r>
              <a:rPr lang="en-US" altLang="sv-SE" sz="2400" dirty="0" smtClean="0"/>
              <a:t>Linear array </a:t>
            </a:r>
          </a:p>
          <a:p>
            <a:pPr lvl="1"/>
            <a:r>
              <a:rPr lang="en-US" altLang="sv-SE" sz="2400" dirty="0" smtClean="0"/>
              <a:t>Planar array antenna</a:t>
            </a:r>
          </a:p>
          <a:p>
            <a:pPr lvl="1"/>
            <a:r>
              <a:rPr lang="en-US" altLang="sv-SE" sz="2400" dirty="0" smtClean="0"/>
              <a:t>Cheap to manufacture</a:t>
            </a:r>
          </a:p>
          <a:p>
            <a:pPr lvl="1"/>
            <a:r>
              <a:rPr lang="en-US" altLang="sv-SE" sz="2400" dirty="0" smtClean="0"/>
              <a:t>Very accurate numerical models</a:t>
            </a:r>
          </a:p>
          <a:p>
            <a:endParaRPr lang="en-US" dirty="0"/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962400"/>
            <a:ext cx="409575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6186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Rectangular patch: </a:t>
            </a:r>
            <a:br>
              <a:rPr lang="en-US" altLang="sv-SE" smtClean="0"/>
            </a:br>
            <a:r>
              <a:rPr lang="en-US" altLang="sv-SE" smtClean="0"/>
              <a:t>Transmission line model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69925" y="1660525"/>
            <a:ext cx="2959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sv-SE"/>
              <a:t>quasi TEM wave with</a:t>
            </a:r>
            <a:r>
              <a:rPr lang="sv-SE" altLang="sv-SE"/>
              <a:t> </a:t>
            </a:r>
          </a:p>
        </p:txBody>
      </p:sp>
      <p:sp>
        <p:nvSpPr>
          <p:cNvPr id="61444" name="Rectangle 83"/>
          <p:cNvSpPr>
            <a:spLocks noChangeArrowheads="1"/>
          </p:cNvSpPr>
          <p:nvPr/>
        </p:nvSpPr>
        <p:spPr bwMode="auto">
          <a:xfrm>
            <a:off x="3863975" y="1698625"/>
            <a:ext cx="30003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endParaRPr lang="en-US" altLang="en-US"/>
          </a:p>
        </p:txBody>
      </p:sp>
      <p:sp>
        <p:nvSpPr>
          <p:cNvPr id="61445" name="Rectangle 84"/>
          <p:cNvSpPr>
            <a:spLocks noChangeArrowheads="1"/>
          </p:cNvSpPr>
          <p:nvPr/>
        </p:nvSpPr>
        <p:spPr bwMode="auto">
          <a:xfrm>
            <a:off x="4594225" y="1698625"/>
            <a:ext cx="23653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endParaRPr lang="en-US" altLang="en-US"/>
          </a:p>
        </p:txBody>
      </p:sp>
      <p:sp>
        <p:nvSpPr>
          <p:cNvPr id="61446" name="Rectangle 85"/>
          <p:cNvSpPr>
            <a:spLocks noChangeArrowheads="1"/>
          </p:cNvSpPr>
          <p:nvPr/>
        </p:nvSpPr>
        <p:spPr bwMode="auto">
          <a:xfrm>
            <a:off x="4722813" y="1804988"/>
            <a:ext cx="2111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sv-SE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ff</a:t>
            </a:r>
            <a:endParaRPr lang="en-US" altLang="en-US"/>
          </a:p>
        </p:txBody>
      </p:sp>
      <p:sp>
        <p:nvSpPr>
          <p:cNvPr id="61447" name="Rectangle 86"/>
          <p:cNvSpPr>
            <a:spLocks noChangeArrowheads="1"/>
          </p:cNvSpPr>
          <p:nvPr/>
        </p:nvSpPr>
        <p:spPr bwMode="auto">
          <a:xfrm>
            <a:off x="5029200" y="1676400"/>
            <a:ext cx="127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k</a:t>
            </a:r>
            <a:endParaRPr lang="en-US" altLang="en-US"/>
          </a:p>
        </p:txBody>
      </p:sp>
      <p:sp>
        <p:nvSpPr>
          <p:cNvPr id="61448" name="Rectangle 87"/>
          <p:cNvSpPr>
            <a:spLocks noChangeArrowheads="1"/>
          </p:cNvSpPr>
          <p:nvPr/>
        </p:nvSpPr>
        <p:spPr bwMode="auto">
          <a:xfrm>
            <a:off x="4143375" y="1698625"/>
            <a:ext cx="2571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endParaRPr lang="en-US" altLang="en-US"/>
          </a:p>
        </p:txBody>
      </p:sp>
      <p:sp>
        <p:nvSpPr>
          <p:cNvPr id="61449" name="Freeform 88"/>
          <p:cNvSpPr>
            <a:spLocks/>
          </p:cNvSpPr>
          <p:nvPr/>
        </p:nvSpPr>
        <p:spPr bwMode="auto">
          <a:xfrm>
            <a:off x="4529138" y="1698625"/>
            <a:ext cx="257175" cy="320675"/>
          </a:xfrm>
          <a:custGeom>
            <a:avLst/>
            <a:gdLst>
              <a:gd name="T0" fmla="*/ 257175 w 162"/>
              <a:gd name="T1" fmla="*/ 0 h 202"/>
              <a:gd name="T2" fmla="*/ 65088 w 162"/>
              <a:gd name="T3" fmla="*/ 0 h 202"/>
              <a:gd name="T4" fmla="*/ 0 w 162"/>
              <a:gd name="T5" fmla="*/ 320675 h 20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2" h="202">
                <a:moveTo>
                  <a:pt x="162" y="0"/>
                </a:moveTo>
                <a:lnTo>
                  <a:pt x="41" y="0"/>
                </a:lnTo>
                <a:lnTo>
                  <a:pt x="0" y="202"/>
                </a:lnTo>
              </a:path>
            </a:pathLst>
          </a:custGeom>
          <a:noFill/>
          <a:ln w="222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0" name="Freeform 89"/>
          <p:cNvSpPr>
            <a:spLocks/>
          </p:cNvSpPr>
          <p:nvPr/>
        </p:nvSpPr>
        <p:spPr bwMode="auto">
          <a:xfrm>
            <a:off x="4443413" y="1933575"/>
            <a:ext cx="85725" cy="85725"/>
          </a:xfrm>
          <a:custGeom>
            <a:avLst/>
            <a:gdLst>
              <a:gd name="T0" fmla="*/ 85725 w 54"/>
              <a:gd name="T1" fmla="*/ 85725 h 54"/>
              <a:gd name="T2" fmla="*/ 22225 w 54"/>
              <a:gd name="T3" fmla="*/ 0 h 54"/>
              <a:gd name="T4" fmla="*/ 0 w 54"/>
              <a:gd name="T5" fmla="*/ 42863 h 5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" h="54">
                <a:moveTo>
                  <a:pt x="54" y="54"/>
                </a:moveTo>
                <a:lnTo>
                  <a:pt x="14" y="0"/>
                </a:lnTo>
                <a:lnTo>
                  <a:pt x="0" y="27"/>
                </a:lnTo>
              </a:path>
            </a:pathLst>
          </a:custGeom>
          <a:noFill/>
          <a:ln w="222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1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2919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sv-SE"/>
              <a:t>effective permittivity</a:t>
            </a:r>
            <a:r>
              <a:rPr lang="sv-SE" altLang="sv-SE"/>
              <a:t>: </a:t>
            </a:r>
          </a:p>
        </p:txBody>
      </p:sp>
      <p:pic>
        <p:nvPicPr>
          <p:cNvPr id="614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362200"/>
            <a:ext cx="3459163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3" name="Text Box 7"/>
          <p:cNvSpPr txBox="1">
            <a:spLocks noChangeArrowheads="1"/>
          </p:cNvSpPr>
          <p:nvPr/>
        </p:nvSpPr>
        <p:spPr bwMode="auto">
          <a:xfrm>
            <a:off x="685800" y="3276600"/>
            <a:ext cx="347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sv-SE"/>
              <a:t>equivalent resonant length</a:t>
            </a:r>
            <a:r>
              <a:rPr lang="sv-SE" altLang="sv-SE"/>
              <a:t>:</a:t>
            </a:r>
          </a:p>
        </p:txBody>
      </p:sp>
      <p:pic>
        <p:nvPicPr>
          <p:cNvPr id="6145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352800"/>
            <a:ext cx="2397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5" name="Text Box 9"/>
          <p:cNvSpPr txBox="1">
            <a:spLocks noChangeArrowheads="1"/>
          </p:cNvSpPr>
          <p:nvPr/>
        </p:nvSpPr>
        <p:spPr bwMode="auto">
          <a:xfrm>
            <a:off x="685800" y="3962400"/>
            <a:ext cx="2617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sv-SE"/>
              <a:t>E-field under patch</a:t>
            </a:r>
            <a:r>
              <a:rPr lang="sv-SE" altLang="sv-SE"/>
              <a:t>:</a:t>
            </a:r>
          </a:p>
        </p:txBody>
      </p:sp>
      <p:sp>
        <p:nvSpPr>
          <p:cNvPr id="61456" name="Rectangle 12"/>
          <p:cNvSpPr>
            <a:spLocks noChangeArrowheads="1"/>
          </p:cNvSpPr>
          <p:nvPr/>
        </p:nvSpPr>
        <p:spPr bwMode="auto">
          <a:xfrm>
            <a:off x="3830638" y="4049713"/>
            <a:ext cx="258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57" name="Rectangle 13"/>
          <p:cNvSpPr>
            <a:spLocks noChangeArrowheads="1"/>
          </p:cNvSpPr>
          <p:nvPr/>
        </p:nvSpPr>
        <p:spPr bwMode="auto">
          <a:xfrm>
            <a:off x="4391025" y="4049713"/>
            <a:ext cx="25876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58" name="Rectangle 14"/>
          <p:cNvSpPr>
            <a:spLocks noChangeArrowheads="1"/>
          </p:cNvSpPr>
          <p:nvPr/>
        </p:nvSpPr>
        <p:spPr bwMode="auto">
          <a:xfrm>
            <a:off x="4564063" y="4178300"/>
            <a:ext cx="19367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59" name="Rectangle 15"/>
          <p:cNvSpPr>
            <a:spLocks noChangeArrowheads="1"/>
          </p:cNvSpPr>
          <p:nvPr/>
        </p:nvSpPr>
        <p:spPr bwMode="auto">
          <a:xfrm>
            <a:off x="4672013" y="4049713"/>
            <a:ext cx="2159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0" name="Rectangle 16"/>
          <p:cNvSpPr>
            <a:spLocks noChangeArrowheads="1"/>
          </p:cNvSpPr>
          <p:nvPr/>
        </p:nvSpPr>
        <p:spPr bwMode="auto">
          <a:xfrm>
            <a:off x="4932363" y="3940175"/>
            <a:ext cx="15081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1" name="Rectangle 17"/>
          <p:cNvSpPr>
            <a:spLocks noChangeArrowheads="1"/>
          </p:cNvSpPr>
          <p:nvPr/>
        </p:nvSpPr>
        <p:spPr bwMode="auto">
          <a:xfrm>
            <a:off x="4995863" y="3962400"/>
            <a:ext cx="2159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2" name="Rectangle 18"/>
          <p:cNvSpPr>
            <a:spLocks noChangeArrowheads="1"/>
          </p:cNvSpPr>
          <p:nvPr/>
        </p:nvSpPr>
        <p:spPr bwMode="auto">
          <a:xfrm>
            <a:off x="5103813" y="3940175"/>
            <a:ext cx="2381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y'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3" name="Rectangle 19"/>
          <p:cNvSpPr>
            <a:spLocks noChangeArrowheads="1"/>
          </p:cNvSpPr>
          <p:nvPr/>
        </p:nvSpPr>
        <p:spPr bwMode="auto">
          <a:xfrm>
            <a:off x="4802188" y="3940175"/>
            <a:ext cx="19367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–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4" name="Rectangle 20"/>
          <p:cNvSpPr>
            <a:spLocks noChangeArrowheads="1"/>
          </p:cNvSpPr>
          <p:nvPr/>
        </p:nvSpPr>
        <p:spPr bwMode="auto">
          <a:xfrm>
            <a:off x="5256213" y="4049713"/>
            <a:ext cx="2381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5" name="Rectangle 21"/>
          <p:cNvSpPr>
            <a:spLocks noChangeArrowheads="1"/>
          </p:cNvSpPr>
          <p:nvPr/>
        </p:nvSpPr>
        <p:spPr bwMode="auto">
          <a:xfrm>
            <a:off x="5276850" y="4049713"/>
            <a:ext cx="1936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6" name="Rectangle 22"/>
          <p:cNvSpPr>
            <a:spLocks noChangeArrowheads="1"/>
          </p:cNvSpPr>
          <p:nvPr/>
        </p:nvSpPr>
        <p:spPr bwMode="auto">
          <a:xfrm>
            <a:off x="5643563" y="4049713"/>
            <a:ext cx="258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7" name="Rectangle 23"/>
          <p:cNvSpPr>
            <a:spLocks noChangeArrowheads="1"/>
          </p:cNvSpPr>
          <p:nvPr/>
        </p:nvSpPr>
        <p:spPr bwMode="auto">
          <a:xfrm>
            <a:off x="5816600" y="4178300"/>
            <a:ext cx="19367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8" name="Rectangle 24"/>
          <p:cNvSpPr>
            <a:spLocks noChangeArrowheads="1"/>
          </p:cNvSpPr>
          <p:nvPr/>
        </p:nvSpPr>
        <p:spPr bwMode="auto">
          <a:xfrm>
            <a:off x="5924550" y="4049713"/>
            <a:ext cx="2159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69" name="Rectangle 25"/>
          <p:cNvSpPr>
            <a:spLocks noChangeArrowheads="1"/>
          </p:cNvSpPr>
          <p:nvPr/>
        </p:nvSpPr>
        <p:spPr bwMode="auto">
          <a:xfrm>
            <a:off x="6162675" y="3919538"/>
            <a:ext cx="150813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0" name="Rectangle 26"/>
          <p:cNvSpPr>
            <a:spLocks noChangeArrowheads="1"/>
          </p:cNvSpPr>
          <p:nvPr/>
        </p:nvSpPr>
        <p:spPr bwMode="auto">
          <a:xfrm>
            <a:off x="6227763" y="3941763"/>
            <a:ext cx="2159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1" name="Rectangle 27"/>
          <p:cNvSpPr>
            <a:spLocks noChangeArrowheads="1"/>
          </p:cNvSpPr>
          <p:nvPr/>
        </p:nvSpPr>
        <p:spPr bwMode="auto">
          <a:xfrm>
            <a:off x="6356350" y="3919538"/>
            <a:ext cx="150813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2" name="Rectangle 28"/>
          <p:cNvSpPr>
            <a:spLocks noChangeArrowheads="1"/>
          </p:cNvSpPr>
          <p:nvPr/>
        </p:nvSpPr>
        <p:spPr bwMode="auto">
          <a:xfrm>
            <a:off x="6421438" y="4070350"/>
            <a:ext cx="107950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3" name="Rectangle 29"/>
          <p:cNvSpPr>
            <a:spLocks noChangeArrowheads="1"/>
          </p:cNvSpPr>
          <p:nvPr/>
        </p:nvSpPr>
        <p:spPr bwMode="auto">
          <a:xfrm>
            <a:off x="6486525" y="4070350"/>
            <a:ext cx="107950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q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4" name="Rectangle 30"/>
          <p:cNvSpPr>
            <a:spLocks noChangeArrowheads="1"/>
          </p:cNvSpPr>
          <p:nvPr/>
        </p:nvSpPr>
        <p:spPr bwMode="auto">
          <a:xfrm>
            <a:off x="6054725" y="3919538"/>
            <a:ext cx="19367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–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5" name="Rectangle 31"/>
          <p:cNvSpPr>
            <a:spLocks noChangeArrowheads="1"/>
          </p:cNvSpPr>
          <p:nvPr/>
        </p:nvSpPr>
        <p:spPr bwMode="auto">
          <a:xfrm>
            <a:off x="6572250" y="4049713"/>
            <a:ext cx="2159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6" name="Rectangle 32"/>
          <p:cNvSpPr>
            <a:spLocks noChangeArrowheads="1"/>
          </p:cNvSpPr>
          <p:nvPr/>
        </p:nvSpPr>
        <p:spPr bwMode="auto">
          <a:xfrm>
            <a:off x="6702425" y="3919538"/>
            <a:ext cx="150813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7" name="Rectangle 33"/>
          <p:cNvSpPr>
            <a:spLocks noChangeArrowheads="1"/>
          </p:cNvSpPr>
          <p:nvPr/>
        </p:nvSpPr>
        <p:spPr bwMode="auto">
          <a:xfrm>
            <a:off x="6767513" y="3941763"/>
            <a:ext cx="2159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8" name="Rectangle 34"/>
          <p:cNvSpPr>
            <a:spLocks noChangeArrowheads="1"/>
          </p:cNvSpPr>
          <p:nvPr/>
        </p:nvSpPr>
        <p:spPr bwMode="auto">
          <a:xfrm>
            <a:off x="6961188" y="3919538"/>
            <a:ext cx="23812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y'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79" name="Rectangle 35"/>
          <p:cNvSpPr>
            <a:spLocks noChangeArrowheads="1"/>
          </p:cNvSpPr>
          <p:nvPr/>
        </p:nvSpPr>
        <p:spPr bwMode="auto">
          <a:xfrm>
            <a:off x="7285038" y="3919538"/>
            <a:ext cx="150812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0" name="Rectangle 36"/>
          <p:cNvSpPr>
            <a:spLocks noChangeArrowheads="1"/>
          </p:cNvSpPr>
          <p:nvPr/>
        </p:nvSpPr>
        <p:spPr bwMode="auto">
          <a:xfrm>
            <a:off x="7350125" y="4070350"/>
            <a:ext cx="107950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1" name="Rectangle 37"/>
          <p:cNvSpPr>
            <a:spLocks noChangeArrowheads="1"/>
          </p:cNvSpPr>
          <p:nvPr/>
        </p:nvSpPr>
        <p:spPr bwMode="auto">
          <a:xfrm>
            <a:off x="7415213" y="4070350"/>
            <a:ext cx="107950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q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2" name="Rectangle 38"/>
          <p:cNvSpPr>
            <a:spLocks noChangeArrowheads="1"/>
          </p:cNvSpPr>
          <p:nvPr/>
        </p:nvSpPr>
        <p:spPr bwMode="auto">
          <a:xfrm>
            <a:off x="7134225" y="3919538"/>
            <a:ext cx="19367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–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3" name="Rectangle 39"/>
          <p:cNvSpPr>
            <a:spLocks noChangeArrowheads="1"/>
          </p:cNvSpPr>
          <p:nvPr/>
        </p:nvSpPr>
        <p:spPr bwMode="auto">
          <a:xfrm>
            <a:off x="6875463" y="3941763"/>
            <a:ext cx="17303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(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4" name="Rectangle 40"/>
          <p:cNvSpPr>
            <a:spLocks noChangeArrowheads="1"/>
          </p:cNvSpPr>
          <p:nvPr/>
        </p:nvSpPr>
        <p:spPr bwMode="auto">
          <a:xfrm>
            <a:off x="7500938" y="3941763"/>
            <a:ext cx="17303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)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5" name="Rectangle 41"/>
          <p:cNvSpPr>
            <a:spLocks noChangeArrowheads="1"/>
          </p:cNvSpPr>
          <p:nvPr/>
        </p:nvSpPr>
        <p:spPr bwMode="auto">
          <a:xfrm>
            <a:off x="7566025" y="4049713"/>
            <a:ext cx="2381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6" name="Rectangle 42"/>
          <p:cNvSpPr>
            <a:spLocks noChangeArrowheads="1"/>
          </p:cNvSpPr>
          <p:nvPr/>
        </p:nvSpPr>
        <p:spPr bwMode="auto">
          <a:xfrm>
            <a:off x="7588250" y="4049713"/>
            <a:ext cx="1936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7" name="Rectangle 43"/>
          <p:cNvSpPr>
            <a:spLocks noChangeArrowheads="1"/>
          </p:cNvSpPr>
          <p:nvPr/>
        </p:nvSpPr>
        <p:spPr bwMode="auto">
          <a:xfrm>
            <a:off x="5427663" y="4049713"/>
            <a:ext cx="258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+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88" name="Rectangle 44"/>
          <p:cNvSpPr>
            <a:spLocks noChangeArrowheads="1"/>
          </p:cNvSpPr>
          <p:nvPr/>
        </p:nvSpPr>
        <p:spPr bwMode="auto">
          <a:xfrm>
            <a:off x="4132263" y="4049713"/>
            <a:ext cx="258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pic>
        <p:nvPicPr>
          <p:cNvPr id="61489" name="Picture 8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37063"/>
            <a:ext cx="868045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0" name="Text Box 82"/>
          <p:cNvSpPr txBox="1">
            <a:spLocks noChangeArrowheads="1"/>
          </p:cNvSpPr>
          <p:nvPr/>
        </p:nvSpPr>
        <p:spPr bwMode="auto">
          <a:xfrm>
            <a:off x="3752850" y="2667000"/>
            <a:ext cx="285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 sz="1200"/>
              <a:t>ff</a:t>
            </a:r>
            <a:endParaRPr lang="en-US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3988" cy="233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Rectangular patch: Dual slot model for radiation field function</a:t>
            </a:r>
            <a:br>
              <a:rPr lang="en-US" altLang="sv-SE" smtClean="0"/>
            </a:br>
            <a:r>
              <a:rPr lang="en-US" altLang="sv-SE" smtClean="0"/>
              <a:t> </a:t>
            </a:r>
            <a:r>
              <a:rPr lang="sv-SE" altLang="sv-SE" smtClean="0">
                <a:solidFill>
                  <a:schemeClr val="tx1"/>
                </a:solidFill>
              </a:rPr>
              <a:t>Thin substrate</a:t>
            </a:r>
            <a:endParaRPr lang="en-US" altLang="sv-SE" smtClean="0">
              <a:solidFill>
                <a:schemeClr val="tx1"/>
              </a:solidFill>
            </a:endParaRPr>
          </a:p>
        </p:txBody>
      </p:sp>
      <p:pic>
        <p:nvPicPr>
          <p:cNvPr id="634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97200"/>
            <a:ext cx="8534400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Rectangular patch: Dual slot model for radiation field function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739775" y="2219325"/>
            <a:ext cx="3000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G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062038" y="2219325"/>
            <a:ext cx="21431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1062038" y="2197100"/>
            <a:ext cx="1936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955675" y="2219325"/>
            <a:ext cx="2365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(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1192213" y="2219325"/>
            <a:ext cx="2365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)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1685925" y="2219325"/>
            <a:ext cx="2794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1857375" y="2327275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k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2071688" y="2219325"/>
            <a:ext cx="2365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2093913" y="2197100"/>
            <a:ext cx="1936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2479675" y="2219325"/>
            <a:ext cx="21431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2479675" y="2197100"/>
            <a:ext cx="1936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2265363" y="2219325"/>
            <a:ext cx="2794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´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1" name="Rectangle 15"/>
          <p:cNvSpPr>
            <a:spLocks noChangeArrowheads="1"/>
          </p:cNvSpPr>
          <p:nvPr/>
        </p:nvSpPr>
        <p:spPr bwMode="auto">
          <a:xfrm>
            <a:off x="1963738" y="2219325"/>
            <a:ext cx="2365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(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2" name="Rectangle 16"/>
          <p:cNvSpPr>
            <a:spLocks noChangeArrowheads="1"/>
          </p:cNvSpPr>
          <p:nvPr/>
        </p:nvSpPr>
        <p:spPr bwMode="auto">
          <a:xfrm>
            <a:off x="2608263" y="2219325"/>
            <a:ext cx="2365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)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3" name="Rectangle 17"/>
          <p:cNvSpPr>
            <a:spLocks noChangeArrowheads="1"/>
          </p:cNvSpPr>
          <p:nvPr/>
        </p:nvSpPr>
        <p:spPr bwMode="auto">
          <a:xfrm>
            <a:off x="2716213" y="2219325"/>
            <a:ext cx="1936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4" name="Rectangle 18"/>
          <p:cNvSpPr>
            <a:spLocks noChangeArrowheads="1"/>
          </p:cNvSpPr>
          <p:nvPr/>
        </p:nvSpPr>
        <p:spPr bwMode="auto">
          <a:xfrm>
            <a:off x="2801938" y="2327275"/>
            <a:ext cx="2571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5" name="Rectangle 19"/>
          <p:cNvSpPr>
            <a:spLocks noChangeArrowheads="1"/>
          </p:cNvSpPr>
          <p:nvPr/>
        </p:nvSpPr>
        <p:spPr bwMode="auto">
          <a:xfrm>
            <a:off x="3101975" y="2219325"/>
            <a:ext cx="2365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6" name="Rectangle 20"/>
          <p:cNvSpPr>
            <a:spLocks noChangeArrowheads="1"/>
          </p:cNvSpPr>
          <p:nvPr/>
        </p:nvSpPr>
        <p:spPr bwMode="auto">
          <a:xfrm>
            <a:off x="3489325" y="2219325"/>
            <a:ext cx="21431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7" name="Rectangle 21"/>
          <p:cNvSpPr>
            <a:spLocks noChangeArrowheads="1"/>
          </p:cNvSpPr>
          <p:nvPr/>
        </p:nvSpPr>
        <p:spPr bwMode="auto">
          <a:xfrm>
            <a:off x="3638550" y="2070100"/>
            <a:ext cx="1508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8" name="Rectangle 22"/>
          <p:cNvSpPr>
            <a:spLocks noChangeArrowheads="1"/>
          </p:cNvSpPr>
          <p:nvPr/>
        </p:nvSpPr>
        <p:spPr bwMode="auto">
          <a:xfrm>
            <a:off x="3703638" y="2070100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k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3811588" y="2070100"/>
            <a:ext cx="1508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0" name="Rectangle 24"/>
          <p:cNvSpPr>
            <a:spLocks noChangeArrowheads="1"/>
          </p:cNvSpPr>
          <p:nvPr/>
        </p:nvSpPr>
        <p:spPr bwMode="auto">
          <a:xfrm>
            <a:off x="3875088" y="2239963"/>
            <a:ext cx="107950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1" name="Rectangle 25"/>
          <p:cNvSpPr>
            <a:spLocks noChangeArrowheads="1"/>
          </p:cNvSpPr>
          <p:nvPr/>
        </p:nvSpPr>
        <p:spPr bwMode="auto">
          <a:xfrm>
            <a:off x="3940175" y="2239963"/>
            <a:ext cx="107950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q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4003675" y="2070100"/>
            <a:ext cx="1714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3" name="Rectangle 27"/>
          <p:cNvSpPr>
            <a:spLocks noChangeArrowheads="1"/>
          </p:cNvSpPr>
          <p:nvPr/>
        </p:nvSpPr>
        <p:spPr bwMode="auto">
          <a:xfrm>
            <a:off x="4025900" y="2070100"/>
            <a:ext cx="1508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4" name="Rectangle 28"/>
          <p:cNvSpPr>
            <a:spLocks noChangeArrowheads="1"/>
          </p:cNvSpPr>
          <p:nvPr/>
        </p:nvSpPr>
        <p:spPr bwMode="auto">
          <a:xfrm>
            <a:off x="4262438" y="2070100"/>
            <a:ext cx="1714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5" name="Rectangle 29"/>
          <p:cNvSpPr>
            <a:spLocks noChangeArrowheads="1"/>
          </p:cNvSpPr>
          <p:nvPr/>
        </p:nvSpPr>
        <p:spPr bwMode="auto">
          <a:xfrm>
            <a:off x="4262438" y="2070100"/>
            <a:ext cx="1508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6" name="Rectangle 30"/>
          <p:cNvSpPr>
            <a:spLocks noChangeArrowheads="1"/>
          </p:cNvSpPr>
          <p:nvPr/>
        </p:nvSpPr>
        <p:spPr bwMode="auto">
          <a:xfrm>
            <a:off x="4154488" y="2090738"/>
            <a:ext cx="15081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×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7" name="Rectangle 31"/>
          <p:cNvSpPr>
            <a:spLocks noChangeArrowheads="1"/>
          </p:cNvSpPr>
          <p:nvPr/>
        </p:nvSpPr>
        <p:spPr bwMode="auto">
          <a:xfrm>
            <a:off x="3295650" y="2219325"/>
            <a:ext cx="2571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+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8" name="Rectangle 32"/>
          <p:cNvSpPr>
            <a:spLocks noChangeArrowheads="1"/>
          </p:cNvSpPr>
          <p:nvPr/>
        </p:nvSpPr>
        <p:spPr bwMode="auto">
          <a:xfrm>
            <a:off x="2995613" y="2219325"/>
            <a:ext cx="2365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[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69" name="Rectangle 33"/>
          <p:cNvSpPr>
            <a:spLocks noChangeArrowheads="1"/>
          </p:cNvSpPr>
          <p:nvPr/>
        </p:nvSpPr>
        <p:spPr bwMode="auto">
          <a:xfrm>
            <a:off x="4348163" y="2219325"/>
            <a:ext cx="2365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]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0" name="Rectangle 34"/>
          <p:cNvSpPr>
            <a:spLocks noChangeArrowheads="1"/>
          </p:cNvSpPr>
          <p:nvPr/>
        </p:nvSpPr>
        <p:spPr bwMode="auto">
          <a:xfrm>
            <a:off x="1406525" y="2219325"/>
            <a:ext cx="2571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1" name="Rectangle 35"/>
          <p:cNvSpPr>
            <a:spLocks noChangeArrowheads="1"/>
          </p:cNvSpPr>
          <p:nvPr/>
        </p:nvSpPr>
        <p:spPr bwMode="auto">
          <a:xfrm>
            <a:off x="5387975" y="2217738"/>
            <a:ext cx="1936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2" name="Rectangle 36"/>
          <p:cNvSpPr>
            <a:spLocks noChangeArrowheads="1"/>
          </p:cNvSpPr>
          <p:nvPr/>
        </p:nvSpPr>
        <p:spPr bwMode="auto">
          <a:xfrm>
            <a:off x="5495925" y="2346325"/>
            <a:ext cx="2587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3" name="Rectangle 37"/>
          <p:cNvSpPr>
            <a:spLocks noChangeArrowheads="1"/>
          </p:cNvSpPr>
          <p:nvPr/>
        </p:nvSpPr>
        <p:spPr bwMode="auto">
          <a:xfrm>
            <a:off x="6575425" y="2217738"/>
            <a:ext cx="2381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4" name="Rectangle 38"/>
          <p:cNvSpPr>
            <a:spLocks noChangeArrowheads="1"/>
          </p:cNvSpPr>
          <p:nvPr/>
        </p:nvSpPr>
        <p:spPr bwMode="auto">
          <a:xfrm>
            <a:off x="6705600" y="2217738"/>
            <a:ext cx="155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5" name="Rectangle 39"/>
          <p:cNvSpPr>
            <a:spLocks noChangeArrowheads="1"/>
          </p:cNvSpPr>
          <p:nvPr/>
        </p:nvSpPr>
        <p:spPr bwMode="auto">
          <a:xfrm>
            <a:off x="6878638" y="2346325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6" name="Rectangle 40"/>
          <p:cNvSpPr>
            <a:spLocks noChangeArrowheads="1"/>
          </p:cNvSpPr>
          <p:nvPr/>
        </p:nvSpPr>
        <p:spPr bwMode="auto">
          <a:xfrm>
            <a:off x="6986588" y="2217738"/>
            <a:ext cx="2381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h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7" name="Rectangle 41"/>
          <p:cNvSpPr>
            <a:spLocks noChangeArrowheads="1"/>
          </p:cNvSpPr>
          <p:nvPr/>
        </p:nvSpPr>
        <p:spPr bwMode="auto">
          <a:xfrm>
            <a:off x="7137400" y="2217738"/>
            <a:ext cx="2159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8" name="Rectangle 42"/>
          <p:cNvSpPr>
            <a:spLocks noChangeArrowheads="1"/>
          </p:cNvSpPr>
          <p:nvPr/>
        </p:nvSpPr>
        <p:spPr bwMode="auto">
          <a:xfrm>
            <a:off x="7288213" y="2130425"/>
            <a:ext cx="1508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79" name="Rectangle 43"/>
          <p:cNvSpPr>
            <a:spLocks noChangeArrowheads="1"/>
          </p:cNvSpPr>
          <p:nvPr/>
        </p:nvSpPr>
        <p:spPr bwMode="auto">
          <a:xfrm>
            <a:off x="7353300" y="2130425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k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0" name="Rectangle 44"/>
          <p:cNvSpPr>
            <a:spLocks noChangeArrowheads="1"/>
          </p:cNvSpPr>
          <p:nvPr/>
        </p:nvSpPr>
        <p:spPr bwMode="auto">
          <a:xfrm>
            <a:off x="7461250" y="2130425"/>
            <a:ext cx="2159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x'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1" name="Rectangle 45"/>
          <p:cNvSpPr>
            <a:spLocks noChangeArrowheads="1"/>
          </p:cNvSpPr>
          <p:nvPr/>
        </p:nvSpPr>
        <p:spPr bwMode="auto">
          <a:xfrm>
            <a:off x="7677150" y="2130425"/>
            <a:ext cx="1730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2" name="Rectangle 46"/>
          <p:cNvSpPr>
            <a:spLocks noChangeArrowheads="1"/>
          </p:cNvSpPr>
          <p:nvPr/>
        </p:nvSpPr>
        <p:spPr bwMode="auto">
          <a:xfrm>
            <a:off x="7699375" y="2109788"/>
            <a:ext cx="1508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3" name="Rectangle 47"/>
          <p:cNvSpPr>
            <a:spLocks noChangeArrowheads="1"/>
          </p:cNvSpPr>
          <p:nvPr/>
        </p:nvSpPr>
        <p:spPr bwMode="auto">
          <a:xfrm>
            <a:off x="7915275" y="2130425"/>
            <a:ext cx="1730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4" name="Rectangle 48"/>
          <p:cNvSpPr>
            <a:spLocks noChangeArrowheads="1"/>
          </p:cNvSpPr>
          <p:nvPr/>
        </p:nvSpPr>
        <p:spPr bwMode="auto">
          <a:xfrm>
            <a:off x="7935913" y="2109788"/>
            <a:ext cx="1508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ˆ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5" name="Rectangle 49"/>
          <p:cNvSpPr>
            <a:spLocks noChangeArrowheads="1"/>
          </p:cNvSpPr>
          <p:nvPr/>
        </p:nvSpPr>
        <p:spPr bwMode="auto">
          <a:xfrm>
            <a:off x="7827963" y="2152650"/>
            <a:ext cx="150812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×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6" name="Rectangle 50"/>
          <p:cNvSpPr>
            <a:spLocks noChangeArrowheads="1"/>
          </p:cNvSpPr>
          <p:nvPr/>
        </p:nvSpPr>
        <p:spPr bwMode="auto">
          <a:xfrm>
            <a:off x="7591425" y="2152650"/>
            <a:ext cx="1730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(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7" name="Rectangle 51"/>
          <p:cNvSpPr>
            <a:spLocks noChangeArrowheads="1"/>
          </p:cNvSpPr>
          <p:nvPr/>
        </p:nvSpPr>
        <p:spPr bwMode="auto">
          <a:xfrm>
            <a:off x="8023225" y="2152650"/>
            <a:ext cx="1730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)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8" name="Rectangle 52"/>
          <p:cNvSpPr>
            <a:spLocks noChangeArrowheads="1"/>
          </p:cNvSpPr>
          <p:nvPr/>
        </p:nvSpPr>
        <p:spPr bwMode="auto">
          <a:xfrm>
            <a:off x="8216900" y="2217738"/>
            <a:ext cx="25876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x'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89" name="Rectangle 53"/>
          <p:cNvSpPr>
            <a:spLocks noChangeArrowheads="1"/>
          </p:cNvSpPr>
          <p:nvPr/>
        </p:nvSpPr>
        <p:spPr bwMode="auto">
          <a:xfrm>
            <a:off x="8086725" y="2217738"/>
            <a:ext cx="23812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0" name="Rectangle 54"/>
          <p:cNvSpPr>
            <a:spLocks noChangeArrowheads="1"/>
          </p:cNvSpPr>
          <p:nvPr/>
        </p:nvSpPr>
        <p:spPr bwMode="auto">
          <a:xfrm>
            <a:off x="5943600" y="2590800"/>
            <a:ext cx="4127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-w</a:t>
            </a:r>
            <a:r>
              <a:rPr lang="sv-SE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eff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1" name="Rectangle 55"/>
          <p:cNvSpPr>
            <a:spLocks noChangeArrowheads="1"/>
          </p:cNvSpPr>
          <p:nvPr/>
        </p:nvSpPr>
        <p:spPr bwMode="auto">
          <a:xfrm>
            <a:off x="6446838" y="2627313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2" name="Rectangle 56"/>
          <p:cNvSpPr>
            <a:spLocks noChangeArrowheads="1"/>
          </p:cNvSpPr>
          <p:nvPr/>
        </p:nvSpPr>
        <p:spPr bwMode="auto">
          <a:xfrm>
            <a:off x="6359525" y="2649538"/>
            <a:ext cx="1301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¤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3" name="Rectangle 57"/>
          <p:cNvSpPr>
            <a:spLocks noChangeArrowheads="1"/>
          </p:cNvSpPr>
          <p:nvPr/>
        </p:nvSpPr>
        <p:spPr bwMode="auto">
          <a:xfrm>
            <a:off x="6080125" y="2627313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–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4" name="Rectangle 58"/>
          <p:cNvSpPr>
            <a:spLocks noChangeArrowheads="1"/>
          </p:cNvSpPr>
          <p:nvPr/>
        </p:nvSpPr>
        <p:spPr bwMode="auto">
          <a:xfrm>
            <a:off x="5943600" y="1905000"/>
            <a:ext cx="349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sv-SE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eff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5" name="Rectangle 59"/>
          <p:cNvSpPr>
            <a:spLocks noChangeArrowheads="1"/>
          </p:cNvSpPr>
          <p:nvPr/>
        </p:nvSpPr>
        <p:spPr bwMode="auto">
          <a:xfrm>
            <a:off x="6403975" y="1893888"/>
            <a:ext cx="1936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6" name="Rectangle 60"/>
          <p:cNvSpPr>
            <a:spLocks noChangeArrowheads="1"/>
          </p:cNvSpPr>
          <p:nvPr/>
        </p:nvSpPr>
        <p:spPr bwMode="auto">
          <a:xfrm>
            <a:off x="6316663" y="1916113"/>
            <a:ext cx="1301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>
                <a:solidFill>
                  <a:srgbClr val="000000"/>
                </a:solidFill>
                <a:latin typeface="Symbol" panose="05050102010706020507" pitchFamily="18" charset="2"/>
              </a:rPr>
              <a:t>¤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7" name="Rectangle 61"/>
          <p:cNvSpPr>
            <a:spLocks noChangeArrowheads="1"/>
          </p:cNvSpPr>
          <p:nvPr/>
        </p:nvSpPr>
        <p:spPr bwMode="auto">
          <a:xfrm>
            <a:off x="6248400" y="2057400"/>
            <a:ext cx="10795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Symbol" panose="05050102010706020507" pitchFamily="18" charset="2"/>
              </a:rPr>
              <a:t>ò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8" name="Rectangle 62"/>
          <p:cNvSpPr>
            <a:spLocks noChangeArrowheads="1"/>
          </p:cNvSpPr>
          <p:nvPr/>
        </p:nvSpPr>
        <p:spPr bwMode="auto">
          <a:xfrm>
            <a:off x="5799138" y="2217738"/>
            <a:ext cx="258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99" name="Text Box 63"/>
          <p:cNvSpPr txBox="1">
            <a:spLocks noChangeArrowheads="1"/>
          </p:cNvSpPr>
          <p:nvPr/>
        </p:nvSpPr>
        <p:spPr bwMode="auto">
          <a:xfrm>
            <a:off x="1187450" y="5589588"/>
            <a:ext cx="6364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sv-SE"/>
              <a:t>Strong radiation along the ground plane in E-plane</a:t>
            </a:r>
          </a:p>
        </p:txBody>
      </p:sp>
      <p:pic>
        <p:nvPicPr>
          <p:cNvPr id="65600" name="Picture 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0" t="1871" r="3609"/>
          <a:stretch>
            <a:fillRect/>
          </a:stretch>
        </p:blipFill>
        <p:spPr bwMode="auto">
          <a:xfrm>
            <a:off x="3203575" y="3141663"/>
            <a:ext cx="2519363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ktangel med rundade hörn 6"/>
          <p:cNvSpPr>
            <a:spLocks noChangeArrowheads="1"/>
          </p:cNvSpPr>
          <p:nvPr/>
        </p:nvSpPr>
        <p:spPr bwMode="auto">
          <a:xfrm>
            <a:off x="285750" y="2928938"/>
            <a:ext cx="2571750" cy="13573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587" name="Rectangle 6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588" name="Rectangle 55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Rectangular patch: E-plane radiation pattern (thin substrate)</a:t>
            </a:r>
          </a:p>
        </p:txBody>
      </p:sp>
      <p:pic>
        <p:nvPicPr>
          <p:cNvPr id="67589" name="Picture 55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52600"/>
            <a:ext cx="5257800" cy="461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7590" name="Object 1"/>
          <p:cNvGraphicFramePr>
            <a:graphicFrameLocks noChangeAspect="1"/>
          </p:cNvGraphicFramePr>
          <p:nvPr/>
        </p:nvGraphicFramePr>
        <p:xfrm>
          <a:off x="428625" y="3071813"/>
          <a:ext cx="2154238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2" name="Equation" r:id="rId5" imgW="1079032" imgH="495085" progId="Equation.DSMT4">
                  <p:embed/>
                </p:oleObj>
              </mc:Choice>
              <mc:Fallback>
                <p:oleObj name="Equation" r:id="rId5" imgW="1079032" imgH="49508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071813"/>
                        <a:ext cx="2154238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Rectangular patch: H-plane radiation pattern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332656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dirty="0" smtClean="0"/>
              <a:t>Impedance and resonant length of Rectangular line-fed patch</a:t>
            </a:r>
          </a:p>
        </p:txBody>
      </p:sp>
      <p:pic>
        <p:nvPicPr>
          <p:cNvPr id="7168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44675"/>
            <a:ext cx="4186237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684" name="Object 11"/>
          <p:cNvGraphicFramePr>
            <a:graphicFrameLocks noGrp="1" noChangeAspect="1"/>
          </p:cNvGraphicFramePr>
          <p:nvPr>
            <p:ph idx="1"/>
          </p:nvPr>
        </p:nvGraphicFramePr>
        <p:xfrm>
          <a:off x="1838325" y="4202113"/>
          <a:ext cx="4589463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6" name="Equation" r:id="rId5" imgW="2362200" imgH="889000" progId="Equation.DSMT4">
                  <p:embed/>
                </p:oleObj>
              </mc:Choice>
              <mc:Fallback>
                <p:oleObj name="Equation" r:id="rId5" imgW="2362200" imgH="889000" progId="Equation.DSMT4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8325" y="4202113"/>
                        <a:ext cx="4589463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Equivalent circuit for rectangular line-fed patch</a:t>
            </a:r>
          </a:p>
        </p:txBody>
      </p:sp>
      <p:pic>
        <p:nvPicPr>
          <p:cNvPr id="73731" name="Bildobjekt 5" descr="Fig5-0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428875"/>
            <a:ext cx="8643938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Rectangular patch: Resonant length and radiation resistance</a:t>
            </a:r>
          </a:p>
        </p:txBody>
      </p:sp>
      <p:pic>
        <p:nvPicPr>
          <p:cNvPr id="75779" name="Picture 6" descr="Fig5-0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5105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0" name="Picture 7" descr="Fig5-07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4038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Rectangular patch: Input impedance by trans. line model</a:t>
            </a:r>
          </a:p>
        </p:txBody>
      </p:sp>
      <p:pic>
        <p:nvPicPr>
          <p:cNvPr id="77827" name="Picture 5" descr="Fig5-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38400"/>
            <a:ext cx="6307138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684213" y="115888"/>
            <a:ext cx="7773987" cy="1492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Impedance of single patch antenna</a:t>
            </a:r>
          </a:p>
        </p:txBody>
      </p:sp>
      <p:graphicFrame>
        <p:nvGraphicFramePr>
          <p:cNvPr id="79875" name="Object 103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476375" y="4581525"/>
          <a:ext cx="3244850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5" name="Equation" r:id="rId4" imgW="1701800" imgH="558800" progId="Equation.DSMT4">
                  <p:embed/>
                </p:oleObj>
              </mc:Choice>
              <mc:Fallback>
                <p:oleObj name="Equation" r:id="rId4" imgW="1701800" imgH="558800" progId="Equation.DSMT4">
                  <p:embed/>
                  <p:pic>
                    <p:nvPicPr>
                      <p:cNvPr id="0" name="Object 103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4581525"/>
                        <a:ext cx="3244850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6" name="Object 103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580063" y="4652963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6" name="Equation" r:id="rId6" imgW="203112" imgH="228501" progId="Equation.DSMT4">
                  <p:embed/>
                </p:oleObj>
              </mc:Choice>
              <mc:Fallback>
                <p:oleObj name="Equation" r:id="rId6" imgW="203112" imgH="228501" progId="Equation.DSMT4">
                  <p:embed/>
                  <p:pic>
                    <p:nvPicPr>
                      <p:cNvPr id="0" name="Object 10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652963"/>
                        <a:ext cx="406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9877" name="Picture 10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16113"/>
            <a:ext cx="28606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103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3" r="47554" b="11430"/>
          <a:stretch>
            <a:fillRect/>
          </a:stretch>
        </p:blipFill>
        <p:spPr bwMode="auto">
          <a:xfrm>
            <a:off x="4500563" y="1844675"/>
            <a:ext cx="2879725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1034" descr="Fig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56" r="3401"/>
          <a:stretch>
            <a:fillRect/>
          </a:stretch>
        </p:blipFill>
        <p:spPr bwMode="auto">
          <a:xfrm>
            <a:off x="6227763" y="4292600"/>
            <a:ext cx="25654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103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516563"/>
            <a:ext cx="1485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9881" name="Object 104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508625" y="5876925"/>
          <a:ext cx="73818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7" name="Equation" r:id="rId12" imgW="368300" imgH="241300" progId="Equation.DSMT4">
                  <p:embed/>
                </p:oleObj>
              </mc:Choice>
              <mc:Fallback>
                <p:oleObj name="Equation" r:id="rId12" imgW="368300" imgH="241300" progId="Equation.DSMT4">
                  <p:embed/>
                  <p:pic>
                    <p:nvPicPr>
                      <p:cNvPr id="0" name="Object 104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5876925"/>
                        <a:ext cx="738188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Slot: Field distribution</a:t>
            </a:r>
          </a:p>
        </p:txBody>
      </p:sp>
      <p:sp>
        <p:nvSpPr>
          <p:cNvPr id="244767" name="Rectangle 3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sv-SE" sz="2800" dirty="0" smtClean="0"/>
              <a:t>Slot resembles a short rectangular waveguide, with basic TE</a:t>
            </a:r>
            <a:r>
              <a:rPr lang="en-US" altLang="sv-SE" sz="2800" baseline="-25000" dirty="0" smtClean="0"/>
              <a:t>10</a:t>
            </a:r>
            <a:r>
              <a:rPr lang="en-US" altLang="sv-SE" sz="2800" dirty="0" smtClean="0"/>
              <a:t> mode field. Therefore, the field distribution over a slot is:</a:t>
            </a:r>
          </a:p>
          <a:p>
            <a:endParaRPr lang="en-US" altLang="sv-SE" sz="2800" dirty="0" smtClean="0"/>
          </a:p>
          <a:p>
            <a:endParaRPr lang="en-US" altLang="sv-SE" sz="2800" dirty="0" smtClean="0"/>
          </a:p>
          <a:p>
            <a:pPr lvl="1"/>
            <a:r>
              <a:rPr lang="en-US" altLang="sv-SE" sz="2400" dirty="0" smtClean="0"/>
              <a:t>Good approximation even for thin wall</a:t>
            </a:r>
          </a:p>
          <a:p>
            <a:pPr lvl="1"/>
            <a:r>
              <a:rPr lang="en-US" altLang="sv-SE" sz="2400" dirty="0" smtClean="0"/>
              <a:t>Not effected much by type of excitation</a:t>
            </a:r>
          </a:p>
          <a:p>
            <a:pPr lvl="1"/>
            <a:r>
              <a:rPr lang="en-US" altLang="sv-SE" sz="2400" dirty="0" smtClean="0"/>
              <a:t>Not effected much by form and shape of ground plate</a:t>
            </a:r>
          </a:p>
          <a:p>
            <a:endParaRPr lang="en-US" sz="2800" dirty="0"/>
          </a:p>
        </p:txBody>
      </p:sp>
      <p:pic>
        <p:nvPicPr>
          <p:cNvPr id="3338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284984"/>
            <a:ext cx="3996000" cy="111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9569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Small Antennas – Part 2</a:t>
            </a:r>
          </a:p>
        </p:txBody>
      </p:sp>
      <p:sp>
        <p:nvSpPr>
          <p:cNvPr id="81923" name="Rectangle 4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Yagi antennas </a:t>
            </a:r>
          </a:p>
          <a:p>
            <a:r>
              <a:rPr lang="en-US" altLang="en-US" smtClean="0"/>
              <a:t>Log-periodic wideband antennas</a:t>
            </a:r>
          </a:p>
          <a:p>
            <a:r>
              <a:rPr lang="en-US" altLang="en-US" smtClean="0"/>
              <a:t>Microstrip patch antennas</a:t>
            </a:r>
          </a:p>
          <a:p>
            <a:r>
              <a:rPr lang="en-US" altLang="en-US" b="1" smtClean="0">
                <a:solidFill>
                  <a:srgbClr val="FF0000"/>
                </a:solidFill>
              </a:rPr>
              <a:t>Inverted F-antennas</a:t>
            </a:r>
          </a:p>
          <a:p>
            <a:r>
              <a:rPr lang="en-US" altLang="en-US" b="1" smtClean="0">
                <a:solidFill>
                  <a:srgbClr val="FF0000"/>
                </a:solidFill>
              </a:rPr>
              <a:t>Planar Inverted F-antennas</a:t>
            </a:r>
          </a:p>
          <a:p>
            <a:r>
              <a:rPr lang="en-US" altLang="sv-SE" smtClean="0"/>
              <a:t>Miniaturization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Inverted F Antenna: IFA</a:t>
            </a:r>
          </a:p>
        </p:txBody>
      </p:sp>
      <p:sp>
        <p:nvSpPr>
          <p:cNvPr id="839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4313"/>
            <a:ext cx="4606925" cy="4611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sv-SE" altLang="en-US" smtClean="0"/>
              <a:t>A variant of the monopole + a loop in order to reduce the height. </a:t>
            </a:r>
          </a:p>
          <a:p>
            <a:pPr>
              <a:lnSpc>
                <a:spcPct val="90000"/>
              </a:lnSpc>
            </a:pPr>
            <a:r>
              <a:rPr lang="sv-SE" altLang="en-US" smtClean="0"/>
              <a:t>The parallel section introduces capacitance to the input impedance of the antenna, which is compensated by the loop.</a:t>
            </a:r>
          </a:p>
          <a:p>
            <a:pPr>
              <a:lnSpc>
                <a:spcPct val="90000"/>
              </a:lnSpc>
            </a:pPr>
            <a:endParaRPr lang="sv-SE" altLang="en-US" smtClean="0"/>
          </a:p>
          <a:p>
            <a:pPr>
              <a:lnSpc>
                <a:spcPct val="90000"/>
              </a:lnSpc>
            </a:pPr>
            <a:endParaRPr lang="sv-SE" altLang="en-US" smtClean="0"/>
          </a:p>
        </p:txBody>
      </p:sp>
      <p:sp>
        <p:nvSpPr>
          <p:cNvPr id="83972" name="Rectangle 15"/>
          <p:cNvSpPr>
            <a:spLocks noChangeArrowheads="1"/>
          </p:cNvSpPr>
          <p:nvPr/>
        </p:nvSpPr>
        <p:spPr bwMode="auto">
          <a:xfrm>
            <a:off x="7453313" y="4976813"/>
            <a:ext cx="1296987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3973" name="AutoShape 16"/>
          <p:cNvSpPr>
            <a:spLocks noChangeArrowheads="1"/>
          </p:cNvSpPr>
          <p:nvPr/>
        </p:nvSpPr>
        <p:spPr bwMode="auto">
          <a:xfrm>
            <a:off x="5940425" y="4652963"/>
            <a:ext cx="720725" cy="720725"/>
          </a:xfrm>
          <a:custGeom>
            <a:avLst/>
            <a:gdLst>
              <a:gd name="T0" fmla="*/ 12024162 w 21600"/>
              <a:gd name="T1" fmla="*/ 0 h 21600"/>
              <a:gd name="T2" fmla="*/ 3521509 w 21600"/>
              <a:gd name="T3" fmla="*/ 3521509 h 21600"/>
              <a:gd name="T4" fmla="*/ 0 w 21600"/>
              <a:gd name="T5" fmla="*/ 12024162 h 21600"/>
              <a:gd name="T6" fmla="*/ 3521509 w 21600"/>
              <a:gd name="T7" fmla="*/ 20526849 h 21600"/>
              <a:gd name="T8" fmla="*/ 12024162 w 21600"/>
              <a:gd name="T9" fmla="*/ 24048358 h 21600"/>
              <a:gd name="T10" fmla="*/ 20526849 w 21600"/>
              <a:gd name="T11" fmla="*/ 20526849 h 21600"/>
              <a:gd name="T12" fmla="*/ 24048358 w 21600"/>
              <a:gd name="T13" fmla="*/ 12024162 h 21600"/>
              <a:gd name="T14" fmla="*/ 20526849 w 21600"/>
              <a:gd name="T15" fmla="*/ 35215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56" y="10800"/>
                </a:moveTo>
                <a:cubicBezTo>
                  <a:pt x="856" y="16292"/>
                  <a:pt x="5308" y="20744"/>
                  <a:pt x="10800" y="20744"/>
                </a:cubicBezTo>
                <a:cubicBezTo>
                  <a:pt x="16292" y="20744"/>
                  <a:pt x="20744" y="16292"/>
                  <a:pt x="20744" y="10800"/>
                </a:cubicBezTo>
                <a:cubicBezTo>
                  <a:pt x="20744" y="5308"/>
                  <a:pt x="16292" y="856"/>
                  <a:pt x="10800" y="856"/>
                </a:cubicBezTo>
                <a:cubicBezTo>
                  <a:pt x="5308" y="856"/>
                  <a:pt x="856" y="5308"/>
                  <a:pt x="856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4" name="AutoShape 17"/>
          <p:cNvSpPr>
            <a:spLocks noChangeArrowheads="1"/>
          </p:cNvSpPr>
          <p:nvPr/>
        </p:nvSpPr>
        <p:spPr bwMode="auto">
          <a:xfrm>
            <a:off x="6732588" y="3933825"/>
            <a:ext cx="576262" cy="574675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3975" name="Text Box 18"/>
          <p:cNvSpPr txBox="1">
            <a:spLocks noChangeArrowheads="1"/>
          </p:cNvSpPr>
          <p:nvPr/>
        </p:nvSpPr>
        <p:spPr bwMode="auto">
          <a:xfrm>
            <a:off x="7453313" y="5192713"/>
            <a:ext cx="140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/>
              <a:t>monopole</a:t>
            </a:r>
          </a:p>
        </p:txBody>
      </p:sp>
      <p:sp>
        <p:nvSpPr>
          <p:cNvPr id="83976" name="Text Box 19"/>
          <p:cNvSpPr txBox="1">
            <a:spLocks noChangeArrowheads="1"/>
          </p:cNvSpPr>
          <p:nvPr/>
        </p:nvSpPr>
        <p:spPr bwMode="auto">
          <a:xfrm>
            <a:off x="5919788" y="5467350"/>
            <a:ext cx="725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/>
              <a:t>loop</a:t>
            </a:r>
          </a:p>
        </p:txBody>
      </p:sp>
      <p:pic>
        <p:nvPicPr>
          <p:cNvPr id="8397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4" r="52650" b="5814"/>
          <a:stretch>
            <a:fillRect/>
          </a:stretch>
        </p:blipFill>
        <p:spPr bwMode="auto">
          <a:xfrm>
            <a:off x="5072063" y="1106488"/>
            <a:ext cx="37861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Inverted F Antenna: IFA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685800" y="1700213"/>
            <a:ext cx="3886200" cy="4681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sv-SE" altLang="en-US" sz="2000" smtClean="0"/>
              <a:t>Ground plane:</a:t>
            </a:r>
          </a:p>
          <a:p>
            <a:pPr lvl="1">
              <a:lnSpc>
                <a:spcPct val="90000"/>
              </a:lnSpc>
            </a:pPr>
            <a:r>
              <a:rPr lang="sv-SE" altLang="en-US" sz="2000" smtClean="0"/>
              <a:t>significant role in its operation.</a:t>
            </a:r>
          </a:p>
          <a:p>
            <a:pPr lvl="1">
              <a:lnSpc>
                <a:spcPct val="90000"/>
              </a:lnSpc>
            </a:pPr>
            <a:r>
              <a:rPr lang="sv-SE" altLang="en-US" sz="2000" smtClean="0"/>
              <a:t>In general, roughly one quarter wavelength (λ/4) long.</a:t>
            </a:r>
          </a:p>
          <a:p>
            <a:pPr>
              <a:lnSpc>
                <a:spcPct val="90000"/>
              </a:lnSpc>
            </a:pPr>
            <a:r>
              <a:rPr lang="sv-SE" altLang="en-US" sz="2000" smtClean="0"/>
              <a:t>The optimum location for omni-directional pattern and 50Ω impedance matching is close to the edge of the ground.</a:t>
            </a:r>
          </a:p>
          <a:p>
            <a:pPr>
              <a:lnSpc>
                <a:spcPct val="90000"/>
              </a:lnSpc>
            </a:pPr>
            <a:r>
              <a:rPr lang="sv-SE" altLang="en-US" sz="2000" smtClean="0"/>
              <a:t>The polarization of the antenna is approximately linear but more accurately elliptical since the axial ratio rarely reaches 20 dB.</a:t>
            </a:r>
          </a:p>
          <a:p>
            <a:pPr>
              <a:lnSpc>
                <a:spcPct val="90000"/>
              </a:lnSpc>
            </a:pPr>
            <a:endParaRPr lang="sv-SE" altLang="en-US" sz="2000" smtClean="0"/>
          </a:p>
        </p:txBody>
      </p:sp>
      <p:pic>
        <p:nvPicPr>
          <p:cNvPr id="8602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4" r="52650" b="5814"/>
          <a:stretch>
            <a:fillRect/>
          </a:stretch>
        </p:blipFill>
        <p:spPr bwMode="auto">
          <a:xfrm>
            <a:off x="5072063" y="1820863"/>
            <a:ext cx="37861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Planar Inverted F Antenna: PIFA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341438"/>
            <a:ext cx="7775575" cy="1728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en-US" smtClean="0"/>
              <a:t>Can be considered as a kind of Inverted F antenna (IFA) with the wire replaced by a plate.</a:t>
            </a:r>
            <a:endParaRPr lang="sv-SE" altLang="en-US" sz="3600" smtClean="0"/>
          </a:p>
          <a:p>
            <a:endParaRPr lang="sv-SE" altLang="en-US" smtClean="0"/>
          </a:p>
          <a:p>
            <a:endParaRPr lang="sv-SE" altLang="en-US" smtClean="0"/>
          </a:p>
        </p:txBody>
      </p:sp>
      <p:pic>
        <p:nvPicPr>
          <p:cNvPr id="8806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357563"/>
            <a:ext cx="482600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en-US" smtClean="0"/>
              <a:t>Advantages of</a:t>
            </a:r>
            <a:r>
              <a:rPr lang="sv-SE" altLang="sv-SE" smtClean="0"/>
              <a:t> PIFA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341438"/>
            <a:ext cx="4752975" cy="4895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sv-SE" altLang="en-US" sz="2400" smtClean="0"/>
              <a:t>Can be hiding into the housing of the mobile when comparable to whip/rod/helix antennas.</a:t>
            </a:r>
          </a:p>
          <a:p>
            <a:pPr>
              <a:lnSpc>
                <a:spcPct val="90000"/>
              </a:lnSpc>
            </a:pPr>
            <a:r>
              <a:rPr lang="sv-SE" altLang="en-US" sz="2400" smtClean="0"/>
              <a:t>Reduced backward radiation toward the user’s head, minimizing the electromagnetic wave power absorption (SAR) and enhance antenna performance.</a:t>
            </a:r>
          </a:p>
          <a:p>
            <a:pPr>
              <a:lnSpc>
                <a:spcPct val="90000"/>
              </a:lnSpc>
            </a:pPr>
            <a:r>
              <a:rPr lang="sv-SE" altLang="en-US" sz="2400" smtClean="0"/>
              <a:t>Moderate to high gain in both vertical and horizontal polarization. </a:t>
            </a:r>
          </a:p>
          <a:p>
            <a:pPr>
              <a:lnSpc>
                <a:spcPct val="90000"/>
              </a:lnSpc>
            </a:pPr>
            <a:endParaRPr lang="sv-SE" altLang="en-US" sz="2400" smtClean="0"/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773238"/>
            <a:ext cx="3217863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PIFA : Quarterwave Patch Antenna</a:t>
            </a:r>
          </a:p>
        </p:txBody>
      </p:sp>
      <p:pic>
        <p:nvPicPr>
          <p:cNvPr id="9216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337502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76475"/>
            <a:ext cx="37830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5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365625"/>
            <a:ext cx="2886075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38"/>
          <p:cNvGrpSpPr>
            <a:grpSpLocks/>
          </p:cNvGrpSpPr>
          <p:nvPr/>
        </p:nvGrpSpPr>
        <p:grpSpPr bwMode="auto">
          <a:xfrm>
            <a:off x="1116013" y="2276475"/>
            <a:ext cx="7091362" cy="2743200"/>
            <a:chOff x="703" y="1434"/>
            <a:chExt cx="4467" cy="1728"/>
          </a:xfrm>
        </p:grpSpPr>
        <p:pic>
          <p:nvPicPr>
            <p:cNvPr id="9421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434"/>
              <a:ext cx="2136" cy="1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21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1434"/>
              <a:ext cx="2199" cy="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213" name="Line 10"/>
            <p:cNvSpPr>
              <a:spLocks noChangeShapeType="1"/>
            </p:cNvSpPr>
            <p:nvPr/>
          </p:nvSpPr>
          <p:spPr bwMode="auto">
            <a:xfrm flipH="1">
              <a:off x="2245" y="1797"/>
              <a:ext cx="136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14" name="Text Box 11"/>
            <p:cNvSpPr txBox="1">
              <a:spLocks noChangeArrowheads="1"/>
            </p:cNvSpPr>
            <p:nvPr/>
          </p:nvSpPr>
          <p:spPr bwMode="auto">
            <a:xfrm>
              <a:off x="2142" y="1602"/>
              <a:ext cx="66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PEC patch</a:t>
              </a:r>
            </a:p>
          </p:txBody>
        </p:sp>
        <p:sp>
          <p:nvSpPr>
            <p:cNvPr id="94215" name="Line 12"/>
            <p:cNvSpPr>
              <a:spLocks noChangeShapeType="1"/>
            </p:cNvSpPr>
            <p:nvPr/>
          </p:nvSpPr>
          <p:spPr bwMode="auto">
            <a:xfrm flipH="1" flipV="1">
              <a:off x="2290" y="2478"/>
              <a:ext cx="136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16" name="Text Box 13"/>
            <p:cNvSpPr txBox="1">
              <a:spLocks noChangeArrowheads="1"/>
            </p:cNvSpPr>
            <p:nvPr/>
          </p:nvSpPr>
          <p:spPr bwMode="auto">
            <a:xfrm>
              <a:off x="2232" y="2509"/>
              <a:ext cx="57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substrate</a:t>
              </a:r>
            </a:p>
          </p:txBody>
        </p:sp>
        <p:sp>
          <p:nvSpPr>
            <p:cNvPr id="94217" name="Text Box 14"/>
            <p:cNvSpPr txBox="1">
              <a:spLocks noChangeArrowheads="1"/>
            </p:cNvSpPr>
            <p:nvPr/>
          </p:nvSpPr>
          <p:spPr bwMode="auto">
            <a:xfrm>
              <a:off x="917" y="2736"/>
              <a:ext cx="1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infinite ground plane</a:t>
              </a:r>
            </a:p>
          </p:txBody>
        </p:sp>
        <p:sp>
          <p:nvSpPr>
            <p:cNvPr id="94218" name="Text Box 15"/>
            <p:cNvSpPr txBox="1">
              <a:spLocks noChangeArrowheads="1"/>
            </p:cNvSpPr>
            <p:nvPr/>
          </p:nvSpPr>
          <p:spPr bwMode="auto">
            <a:xfrm>
              <a:off x="3956" y="2674"/>
              <a:ext cx="1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infinite ground plane</a:t>
              </a:r>
            </a:p>
          </p:txBody>
        </p:sp>
        <p:sp>
          <p:nvSpPr>
            <p:cNvPr id="94219" name="Line 17"/>
            <p:cNvSpPr>
              <a:spLocks noChangeShapeType="1"/>
            </p:cNvSpPr>
            <p:nvPr/>
          </p:nvSpPr>
          <p:spPr bwMode="auto">
            <a:xfrm>
              <a:off x="1791" y="1797"/>
              <a:ext cx="908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20" name="Line 18"/>
            <p:cNvSpPr>
              <a:spLocks noChangeShapeType="1"/>
            </p:cNvSpPr>
            <p:nvPr/>
          </p:nvSpPr>
          <p:spPr bwMode="auto">
            <a:xfrm flipV="1">
              <a:off x="4014" y="1706"/>
              <a:ext cx="9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21" name="Line 19"/>
            <p:cNvSpPr>
              <a:spLocks noChangeShapeType="1"/>
            </p:cNvSpPr>
            <p:nvPr/>
          </p:nvSpPr>
          <p:spPr bwMode="auto">
            <a:xfrm flipV="1">
              <a:off x="4467" y="1752"/>
              <a:ext cx="9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22" name="Line 20"/>
            <p:cNvSpPr>
              <a:spLocks noChangeShapeType="1"/>
            </p:cNvSpPr>
            <p:nvPr/>
          </p:nvSpPr>
          <p:spPr bwMode="auto">
            <a:xfrm>
              <a:off x="4059" y="1752"/>
              <a:ext cx="454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94223" name="Object 21"/>
            <p:cNvGraphicFramePr>
              <a:graphicFrameLocks noChangeAspect="1"/>
            </p:cNvGraphicFramePr>
            <p:nvPr/>
          </p:nvGraphicFramePr>
          <p:xfrm>
            <a:off x="1837" y="1616"/>
            <a:ext cx="302" cy="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60" name="Equation" r:id="rId6" imgW="317225" imgH="203024" progId="Equation.DSMT4">
                    <p:embed/>
                  </p:oleObj>
                </mc:Choice>
                <mc:Fallback>
                  <p:oleObj name="Equation" r:id="rId6" imgW="317225" imgH="203024" progId="Equation.DSMT4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7" y="1616"/>
                          <a:ext cx="302" cy="1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4224" name="Object 22"/>
            <p:cNvGraphicFramePr>
              <a:graphicFrameLocks noChangeAspect="1"/>
            </p:cNvGraphicFramePr>
            <p:nvPr/>
          </p:nvGraphicFramePr>
          <p:xfrm>
            <a:off x="4195" y="1570"/>
            <a:ext cx="302" cy="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61" name="Equation" r:id="rId8" imgW="317225" imgH="203024" progId="Equation.DSMT4">
                    <p:embed/>
                  </p:oleObj>
                </mc:Choice>
                <mc:Fallback>
                  <p:oleObj name="Equation" r:id="rId8" imgW="317225" imgH="203024" progId="Equation.DSMT4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5" y="1570"/>
                          <a:ext cx="302" cy="1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4225" name="Text Box 25"/>
            <p:cNvSpPr txBox="1">
              <a:spLocks noChangeArrowheads="1"/>
            </p:cNvSpPr>
            <p:nvPr/>
          </p:nvSpPr>
          <p:spPr bwMode="auto">
            <a:xfrm>
              <a:off x="781" y="2055"/>
              <a:ext cx="50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feeding</a:t>
              </a:r>
            </a:p>
          </p:txBody>
        </p:sp>
        <p:sp>
          <p:nvSpPr>
            <p:cNvPr id="94226" name="Text Box 26"/>
            <p:cNvSpPr txBox="1">
              <a:spLocks noChangeArrowheads="1"/>
            </p:cNvSpPr>
            <p:nvPr/>
          </p:nvSpPr>
          <p:spPr bwMode="auto">
            <a:xfrm>
              <a:off x="3107" y="2069"/>
              <a:ext cx="50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feeding</a:t>
              </a:r>
            </a:p>
          </p:txBody>
        </p:sp>
        <p:sp>
          <p:nvSpPr>
            <p:cNvPr id="94227" name="Line 27"/>
            <p:cNvSpPr>
              <a:spLocks noChangeShapeType="1"/>
            </p:cNvSpPr>
            <p:nvPr/>
          </p:nvSpPr>
          <p:spPr bwMode="auto">
            <a:xfrm>
              <a:off x="1247" y="2160"/>
              <a:ext cx="182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28" name="Line 28"/>
            <p:cNvSpPr>
              <a:spLocks noChangeShapeType="1"/>
            </p:cNvSpPr>
            <p:nvPr/>
          </p:nvSpPr>
          <p:spPr bwMode="auto">
            <a:xfrm>
              <a:off x="3560" y="2160"/>
              <a:ext cx="136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29" name="Text Box 29"/>
            <p:cNvSpPr txBox="1">
              <a:spLocks noChangeArrowheads="1"/>
            </p:cNvSpPr>
            <p:nvPr/>
          </p:nvSpPr>
          <p:spPr bwMode="auto">
            <a:xfrm>
              <a:off x="4195" y="1994"/>
              <a:ext cx="1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y</a:t>
              </a:r>
            </a:p>
          </p:txBody>
        </p:sp>
        <p:sp>
          <p:nvSpPr>
            <p:cNvPr id="94230" name="Rectangle 30"/>
            <p:cNvSpPr>
              <a:spLocks noChangeArrowheads="1"/>
            </p:cNvSpPr>
            <p:nvPr/>
          </p:nvSpPr>
          <p:spPr bwMode="auto">
            <a:xfrm>
              <a:off x="3878" y="2886"/>
              <a:ext cx="363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4231" name="Line 31"/>
            <p:cNvSpPr>
              <a:spLocks noChangeShapeType="1"/>
            </p:cNvSpPr>
            <p:nvPr/>
          </p:nvSpPr>
          <p:spPr bwMode="auto">
            <a:xfrm flipH="1">
              <a:off x="4059" y="2432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2" name="Line 32"/>
            <p:cNvSpPr>
              <a:spLocks noChangeShapeType="1"/>
            </p:cNvSpPr>
            <p:nvPr/>
          </p:nvSpPr>
          <p:spPr bwMode="auto">
            <a:xfrm flipH="1" flipV="1">
              <a:off x="3969" y="2251"/>
              <a:ext cx="453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3" name="Text Box 33"/>
            <p:cNvSpPr txBox="1">
              <a:spLocks noChangeArrowheads="1"/>
            </p:cNvSpPr>
            <p:nvPr/>
          </p:nvSpPr>
          <p:spPr bwMode="auto">
            <a:xfrm>
              <a:off x="4397" y="2311"/>
              <a:ext cx="66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PEC patch</a:t>
              </a:r>
            </a:p>
          </p:txBody>
        </p:sp>
        <p:sp>
          <p:nvSpPr>
            <p:cNvPr id="94234" name="Text Box 34"/>
            <p:cNvSpPr txBox="1">
              <a:spLocks noChangeArrowheads="1"/>
            </p:cNvSpPr>
            <p:nvPr/>
          </p:nvSpPr>
          <p:spPr bwMode="auto">
            <a:xfrm>
              <a:off x="3123" y="2645"/>
              <a:ext cx="57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600"/>
                <a:t>substrate</a:t>
              </a:r>
            </a:p>
          </p:txBody>
        </p:sp>
        <p:sp>
          <p:nvSpPr>
            <p:cNvPr id="94235" name="Line 35"/>
            <p:cNvSpPr>
              <a:spLocks noChangeShapeType="1"/>
            </p:cNvSpPr>
            <p:nvPr/>
          </p:nvSpPr>
          <p:spPr bwMode="auto">
            <a:xfrm flipV="1">
              <a:off x="3470" y="2614"/>
              <a:ext cx="136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6" name="Text Box 36"/>
            <p:cNvSpPr txBox="1">
              <a:spLocks noChangeArrowheads="1"/>
            </p:cNvSpPr>
            <p:nvPr/>
          </p:nvSpPr>
          <p:spPr bwMode="auto">
            <a:xfrm>
              <a:off x="1282" y="2902"/>
              <a:ext cx="10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sz="1800"/>
                <a:t>microstrip patch</a:t>
              </a:r>
            </a:p>
          </p:txBody>
        </p:sp>
        <p:sp>
          <p:nvSpPr>
            <p:cNvPr id="94237" name="Text Box 37"/>
            <p:cNvSpPr txBox="1">
              <a:spLocks noChangeArrowheads="1"/>
            </p:cNvSpPr>
            <p:nvPr/>
          </p:nvSpPr>
          <p:spPr bwMode="auto">
            <a:xfrm>
              <a:off x="3515" y="2931"/>
              <a:ext cx="11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en-US" sz="1800"/>
                <a:t>model of PIFA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Increase the Bandwidth for PIFA</a:t>
            </a:r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268413"/>
            <a:ext cx="7989888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400" smtClean="0"/>
              <a:t>Adjusting the size of the ground plane. </a:t>
            </a:r>
          </a:p>
          <a:p>
            <a:pPr>
              <a:lnSpc>
                <a:spcPct val="80000"/>
              </a:lnSpc>
            </a:pPr>
            <a:r>
              <a:rPr lang="en-US" altLang="en-US" sz="2400" smtClean="0"/>
              <a:t>Inserting several slits at the ground plane edges.</a:t>
            </a:r>
          </a:p>
          <a:p>
            <a:pPr>
              <a:lnSpc>
                <a:spcPct val="80000"/>
              </a:lnSpc>
            </a:pPr>
            <a:r>
              <a:rPr lang="en-US" altLang="en-US" sz="2400" smtClean="0"/>
              <a:t>Use of thick substrate to lower the Q. </a:t>
            </a:r>
          </a:p>
          <a:p>
            <a:pPr>
              <a:lnSpc>
                <a:spcPct val="80000"/>
              </a:lnSpc>
            </a:pPr>
            <a:r>
              <a:rPr lang="en-US" altLang="en-US" sz="2400" smtClean="0"/>
              <a:t>Using parasitic resonators with resonant lengths close to main resonant frequency.</a:t>
            </a:r>
          </a:p>
          <a:p>
            <a:pPr>
              <a:lnSpc>
                <a:spcPct val="80000"/>
              </a:lnSpc>
            </a:pPr>
            <a:r>
              <a:rPr lang="en-US" altLang="en-US" sz="2400" smtClean="0"/>
              <a:t>Adjusting the location and the spacing between two shorting posts.</a:t>
            </a:r>
          </a:p>
          <a:p>
            <a:pPr>
              <a:lnSpc>
                <a:spcPct val="80000"/>
              </a:lnSpc>
            </a:pPr>
            <a:r>
              <a:rPr lang="en-US" altLang="en-US" sz="2400" smtClean="0"/>
              <a:t>Excitation of multiple modes designed to be close together or far apart depending on requirements</a:t>
            </a:r>
          </a:p>
          <a:p>
            <a:pPr>
              <a:lnSpc>
                <a:spcPct val="80000"/>
              </a:lnSpc>
            </a:pPr>
            <a:r>
              <a:rPr lang="en-US" altLang="en-US" sz="2400" smtClean="0"/>
              <a:t>Using Stacked elements.</a:t>
            </a:r>
          </a:p>
          <a:p>
            <a:pPr>
              <a:lnSpc>
                <a:spcPct val="80000"/>
              </a:lnSpc>
            </a:pPr>
            <a:endParaRPr lang="en-US" altLang="en-US" sz="2400" smtClean="0"/>
          </a:p>
        </p:txBody>
      </p:sp>
      <p:pic>
        <p:nvPicPr>
          <p:cNvPr id="9626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724400"/>
            <a:ext cx="3217862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Dimensions of PIFA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052513"/>
            <a:ext cx="7993063" cy="2305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v-SE" altLang="en-US" sz="2000" smtClean="0"/>
              <a:t>The capacitive loading reduces the resonance length from l/4 to less than l/8 .The capacitive load can be produced by adding a plate (parallel to the ground) to produce a parallel plate capacitor.</a:t>
            </a:r>
          </a:p>
          <a:p>
            <a:pPr>
              <a:lnSpc>
                <a:spcPct val="80000"/>
              </a:lnSpc>
            </a:pPr>
            <a:r>
              <a:rPr lang="sv-SE" altLang="en-US" sz="2000" smtClean="0"/>
              <a:t>The resonant frequency of PIFA can be approximate with: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v-SE" altLang="en-US" sz="2000" smtClean="0"/>
              <a:t>	L1 + L2 = </a:t>
            </a:r>
            <a:r>
              <a:rPr lang="el-GR" altLang="en-US" sz="2000" smtClean="0"/>
              <a:t>λ</a:t>
            </a:r>
            <a:r>
              <a:rPr lang="sv-SE" altLang="en-US" sz="2000" smtClean="0"/>
              <a:t>/4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v-SE" altLang="en-US" sz="2000" smtClean="0"/>
              <a:t>	when W/L1=1 then L1 + H = </a:t>
            </a:r>
            <a:r>
              <a:rPr lang="el-GR" altLang="en-US" sz="2000" smtClean="0"/>
              <a:t>λ</a:t>
            </a:r>
            <a:r>
              <a:rPr lang="sv-SE" altLang="en-US" sz="2000" smtClean="0"/>
              <a:t> /4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v-SE" altLang="en-US" sz="2000" smtClean="0"/>
              <a:t>	when W=0 then L1 + L2 + H = </a:t>
            </a:r>
            <a:r>
              <a:rPr lang="el-GR" altLang="en-US" sz="2000" smtClean="0"/>
              <a:t>λ</a:t>
            </a:r>
            <a:r>
              <a:rPr lang="sv-SE" altLang="en-US" sz="2000" smtClean="0"/>
              <a:t> /4</a:t>
            </a:r>
          </a:p>
          <a:p>
            <a:pPr>
              <a:lnSpc>
                <a:spcPct val="80000"/>
              </a:lnSpc>
            </a:pPr>
            <a:endParaRPr lang="sv-SE" altLang="en-US" sz="2000" smtClean="0"/>
          </a:p>
          <a:p>
            <a:pPr>
              <a:lnSpc>
                <a:spcPct val="80000"/>
              </a:lnSpc>
            </a:pPr>
            <a:endParaRPr lang="sv-SE" altLang="en-US" sz="2000" smtClean="0"/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213100"/>
            <a:ext cx="6030913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The effect of ground plane</a:t>
            </a:r>
          </a:p>
        </p:txBody>
      </p:sp>
      <p:pic>
        <p:nvPicPr>
          <p:cNvPr id="1003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557338"/>
            <a:ext cx="8955087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Text Box 7"/>
          <p:cNvSpPr txBox="1">
            <a:spLocks noChangeArrowheads="1"/>
          </p:cNvSpPr>
          <p:nvPr/>
        </p:nvSpPr>
        <p:spPr bwMode="auto">
          <a:xfrm>
            <a:off x="1384300" y="5538788"/>
            <a:ext cx="676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/>
              <a:t>IFA</a:t>
            </a:r>
          </a:p>
        </p:txBody>
      </p:sp>
      <p:sp>
        <p:nvSpPr>
          <p:cNvPr id="100357" name="Text Box 8"/>
          <p:cNvSpPr txBox="1">
            <a:spLocks noChangeArrowheads="1"/>
          </p:cNvSpPr>
          <p:nvPr/>
        </p:nvSpPr>
        <p:spPr bwMode="auto">
          <a:xfrm>
            <a:off x="6280150" y="5538788"/>
            <a:ext cx="846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/>
              <a:t>PIFA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Slot: </a:t>
            </a:r>
            <a:r>
              <a:rPr lang="sv-SE" altLang="sv-SE" sz="4000"/>
              <a:t>Radiation function</a:t>
            </a:r>
            <a:br>
              <a:rPr lang="sv-SE" altLang="sv-SE" sz="4000"/>
            </a:br>
            <a:r>
              <a:rPr lang="sv-SE" altLang="sv-SE" sz="3200"/>
              <a:t>using </a:t>
            </a:r>
            <a:r>
              <a:rPr lang="sv-SE" altLang="sv-SE" sz="2800"/>
              <a:t>equivalent magnetic sources</a:t>
            </a:r>
            <a:r>
              <a:rPr lang="sv-SE" altLang="sv-SE" sz="4000">
                <a:solidFill>
                  <a:schemeClr val="tx1"/>
                </a:solidFill>
              </a:rPr>
              <a:t/>
            </a:r>
            <a:br>
              <a:rPr lang="sv-SE" altLang="sv-SE" sz="4000">
                <a:solidFill>
                  <a:schemeClr val="tx1"/>
                </a:solidFill>
              </a:rPr>
            </a:br>
            <a:r>
              <a:rPr lang="sv-SE" altLang="sv-SE" sz="3200"/>
              <a:t> </a:t>
            </a:r>
            <a:r>
              <a:rPr lang="sv-SE" altLang="sv-SE" sz="4000"/>
              <a:t> </a:t>
            </a:r>
            <a:endParaRPr lang="en-US" sz="400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636838"/>
            <a:ext cx="6858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4848" name="Group 32"/>
          <p:cNvGrpSpPr>
            <a:grpSpLocks/>
          </p:cNvGrpSpPr>
          <p:nvPr/>
        </p:nvGrpSpPr>
        <p:grpSpPr bwMode="auto">
          <a:xfrm>
            <a:off x="4572000" y="2133600"/>
            <a:ext cx="3819525" cy="336550"/>
            <a:chOff x="2880" y="2469"/>
            <a:chExt cx="2406" cy="212"/>
          </a:xfrm>
        </p:grpSpPr>
        <p:sp>
          <p:nvSpPr>
            <p:cNvPr id="34824" name="Rectangle 8"/>
            <p:cNvSpPr>
              <a:spLocks noChangeArrowheads="1"/>
            </p:cNvSpPr>
            <p:nvPr/>
          </p:nvSpPr>
          <p:spPr bwMode="auto">
            <a:xfrm>
              <a:off x="2880" y="2469"/>
              <a:ext cx="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2989" y="2537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3057" y="2469"/>
              <a:ext cx="1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</a:rPr>
                <a:t>m</a:t>
              </a:r>
              <a:endParaRPr lang="en-US"/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3465" y="2469"/>
              <a:ext cx="1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3587" y="2537"/>
              <a:ext cx="4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auto">
            <a:xfrm>
              <a:off x="3642" y="2537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>
              <a:off x="3682" y="2537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>
              <a:off x="3750" y="2537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t</a:t>
              </a:r>
              <a:endParaRPr lang="en-US"/>
            </a:p>
          </p:txBody>
        </p:sp>
        <p:sp>
          <p:nvSpPr>
            <p:cNvPr id="34832" name="Rectangle 16"/>
            <p:cNvSpPr>
              <a:spLocks noChangeArrowheads="1"/>
            </p:cNvSpPr>
            <p:nvPr/>
          </p:nvSpPr>
          <p:spPr bwMode="auto">
            <a:xfrm>
              <a:off x="3954" y="2469"/>
              <a:ext cx="7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</a:rPr>
                <a:t>z</a:t>
              </a:r>
              <a:endParaRPr lang="en-US"/>
            </a:p>
          </p:txBody>
        </p:sp>
        <p:sp>
          <p:nvSpPr>
            <p:cNvPr id="34833" name="Rectangle 17"/>
            <p:cNvSpPr>
              <a:spLocks noChangeArrowheads="1"/>
            </p:cNvSpPr>
            <p:nvPr/>
          </p:nvSpPr>
          <p:spPr bwMode="auto">
            <a:xfrm>
              <a:off x="3968" y="2469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ˆ</a:t>
              </a:r>
              <a:endParaRPr lang="en-US"/>
            </a:p>
          </p:txBody>
        </p:sp>
        <p:sp>
          <p:nvSpPr>
            <p:cNvPr id="34834" name="Rectangle 18"/>
            <p:cNvSpPr>
              <a:spLocks noChangeArrowheads="1"/>
            </p:cNvSpPr>
            <p:nvPr/>
          </p:nvSpPr>
          <p:spPr bwMode="auto">
            <a:xfrm>
              <a:off x="3818" y="2469"/>
              <a:ext cx="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´</a:t>
              </a:r>
              <a:endParaRPr lang="en-US"/>
            </a:p>
          </p:txBody>
        </p:sp>
        <p:sp>
          <p:nvSpPr>
            <p:cNvPr id="34835" name="Rectangle 19"/>
            <p:cNvSpPr>
              <a:spLocks noChangeArrowheads="1"/>
            </p:cNvSpPr>
            <p:nvPr/>
          </p:nvSpPr>
          <p:spPr bwMode="auto">
            <a:xfrm>
              <a:off x="4281" y="2469"/>
              <a:ext cx="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E</a:t>
              </a:r>
              <a:endParaRPr lang="en-US"/>
            </a:p>
          </p:txBody>
        </p:sp>
        <p:sp>
          <p:nvSpPr>
            <p:cNvPr id="34836" name="Rectangle 20"/>
            <p:cNvSpPr>
              <a:spLocks noChangeArrowheads="1"/>
            </p:cNvSpPr>
            <p:nvPr/>
          </p:nvSpPr>
          <p:spPr bwMode="auto">
            <a:xfrm>
              <a:off x="4390" y="2537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34837" name="Rectangle 21"/>
            <p:cNvSpPr>
              <a:spLocks noChangeArrowheads="1"/>
            </p:cNvSpPr>
            <p:nvPr/>
          </p:nvSpPr>
          <p:spPr bwMode="auto">
            <a:xfrm>
              <a:off x="4770" y="2469"/>
              <a:ext cx="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endParaRPr lang="en-US"/>
            </a:p>
          </p:txBody>
        </p:sp>
        <p:sp>
          <p:nvSpPr>
            <p:cNvPr id="34838" name="Rectangle 22"/>
            <p:cNvSpPr>
              <a:spLocks noChangeArrowheads="1"/>
            </p:cNvSpPr>
            <p:nvPr/>
          </p:nvSpPr>
          <p:spPr bwMode="auto">
            <a:xfrm>
              <a:off x="4866" y="2469"/>
              <a:ext cx="1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x'</a:t>
              </a:r>
              <a:endParaRPr lang="en-US"/>
            </a:p>
          </p:txBody>
        </p:sp>
        <p:sp>
          <p:nvSpPr>
            <p:cNvPr id="34839" name="Rectangle 23"/>
            <p:cNvSpPr>
              <a:spLocks noChangeArrowheads="1"/>
            </p:cNvSpPr>
            <p:nvPr/>
          </p:nvSpPr>
          <p:spPr bwMode="auto">
            <a:xfrm>
              <a:off x="5083" y="2469"/>
              <a:ext cx="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l</a:t>
              </a:r>
              <a:endParaRPr lang="en-US"/>
            </a:p>
          </p:txBody>
        </p:sp>
        <p:sp>
          <p:nvSpPr>
            <p:cNvPr id="34840" name="Rectangle 24"/>
            <p:cNvSpPr>
              <a:spLocks noChangeArrowheads="1"/>
            </p:cNvSpPr>
            <p:nvPr/>
          </p:nvSpPr>
          <p:spPr bwMode="auto">
            <a:xfrm>
              <a:off x="5015" y="2469"/>
              <a:ext cx="2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¤</a:t>
              </a:r>
              <a:endParaRPr lang="en-US"/>
            </a:p>
          </p:txBody>
        </p:sp>
        <p:sp>
          <p:nvSpPr>
            <p:cNvPr id="34841" name="Rectangle 25"/>
            <p:cNvSpPr>
              <a:spLocks noChangeArrowheads="1"/>
            </p:cNvSpPr>
            <p:nvPr/>
          </p:nvSpPr>
          <p:spPr bwMode="auto">
            <a:xfrm>
              <a:off x="4702" y="2469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/>
            </a:p>
          </p:txBody>
        </p:sp>
        <p:sp>
          <p:nvSpPr>
            <p:cNvPr id="34842" name="Rectangle 26"/>
            <p:cNvSpPr>
              <a:spLocks noChangeArrowheads="1"/>
            </p:cNvSpPr>
            <p:nvPr/>
          </p:nvSpPr>
          <p:spPr bwMode="auto">
            <a:xfrm>
              <a:off x="5138" y="2469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/>
            </a:p>
          </p:txBody>
        </p:sp>
        <p:sp>
          <p:nvSpPr>
            <p:cNvPr id="34843" name="Rectangle 27"/>
            <p:cNvSpPr>
              <a:spLocks noChangeArrowheads="1"/>
            </p:cNvSpPr>
            <p:nvPr/>
          </p:nvSpPr>
          <p:spPr bwMode="auto">
            <a:xfrm>
              <a:off x="5206" y="2469"/>
              <a:ext cx="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</a:rPr>
                <a:t>x</a:t>
              </a:r>
              <a:endParaRPr lang="en-US"/>
            </a:p>
          </p:txBody>
        </p:sp>
        <p:sp>
          <p:nvSpPr>
            <p:cNvPr id="34844" name="Rectangle 28"/>
            <p:cNvSpPr>
              <a:spLocks noChangeArrowheads="1"/>
            </p:cNvSpPr>
            <p:nvPr/>
          </p:nvSpPr>
          <p:spPr bwMode="auto">
            <a:xfrm>
              <a:off x="5219" y="2469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ˆ</a:t>
              </a:r>
              <a:endParaRPr lang="en-US"/>
            </a:p>
          </p:txBody>
        </p:sp>
        <p:sp>
          <p:nvSpPr>
            <p:cNvPr id="34845" name="Rectangle 29"/>
            <p:cNvSpPr>
              <a:spLocks noChangeArrowheads="1"/>
            </p:cNvSpPr>
            <p:nvPr/>
          </p:nvSpPr>
          <p:spPr bwMode="auto">
            <a:xfrm>
              <a:off x="4471" y="2469"/>
              <a:ext cx="2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cos</a:t>
              </a:r>
              <a:endParaRPr lang="en-US"/>
            </a:p>
          </p:txBody>
        </p:sp>
        <p:sp>
          <p:nvSpPr>
            <p:cNvPr id="34846" name="Rectangle 30"/>
            <p:cNvSpPr>
              <a:spLocks noChangeArrowheads="1"/>
            </p:cNvSpPr>
            <p:nvPr/>
          </p:nvSpPr>
          <p:spPr bwMode="auto">
            <a:xfrm>
              <a:off x="3302" y="2469"/>
              <a:ext cx="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=</a:t>
              </a:r>
              <a:endParaRPr lang="en-US"/>
            </a:p>
          </p:txBody>
        </p:sp>
        <p:sp>
          <p:nvSpPr>
            <p:cNvPr id="34847" name="Rectangle 31"/>
            <p:cNvSpPr>
              <a:spLocks noChangeArrowheads="1"/>
            </p:cNvSpPr>
            <p:nvPr/>
          </p:nvSpPr>
          <p:spPr bwMode="auto">
            <a:xfrm>
              <a:off x="4104" y="2469"/>
              <a:ext cx="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=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83950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8575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sv-SE" smtClean="0"/>
              <a:t>Small Antennas – Part 2</a:t>
            </a:r>
          </a:p>
        </p:txBody>
      </p:sp>
      <p:sp>
        <p:nvSpPr>
          <p:cNvPr id="102403" name="Rectangle 4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Yagi antennas </a:t>
            </a:r>
          </a:p>
          <a:p>
            <a:r>
              <a:rPr lang="en-US" altLang="en-US" smtClean="0"/>
              <a:t>Log-periodic wideband antennas</a:t>
            </a:r>
          </a:p>
          <a:p>
            <a:r>
              <a:rPr lang="en-US" altLang="en-US" smtClean="0"/>
              <a:t>Microstrip patch antennas</a:t>
            </a:r>
          </a:p>
          <a:p>
            <a:r>
              <a:rPr lang="en-US" altLang="en-US" smtClean="0"/>
              <a:t>Inverted F-antennas</a:t>
            </a:r>
          </a:p>
          <a:p>
            <a:r>
              <a:rPr lang="en-US" altLang="en-US" smtClean="0"/>
              <a:t>Planar Inverted F-antennas</a:t>
            </a:r>
          </a:p>
          <a:p>
            <a:r>
              <a:rPr lang="en-US" altLang="sv-SE" b="1" smtClean="0">
                <a:solidFill>
                  <a:srgbClr val="FF0000"/>
                </a:solidFill>
              </a:rPr>
              <a:t>Miniaturization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476250"/>
            <a:ext cx="77724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mtClean="0"/>
              <a:t>Miniaturization of antennas</a:t>
            </a:r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en-US" smtClean="0"/>
              <a:t>Miniaturization by using</a:t>
            </a:r>
          </a:p>
          <a:p>
            <a:pPr lvl="1"/>
            <a:r>
              <a:rPr lang="sv-SE" altLang="en-US" smtClean="0"/>
              <a:t>Insert several slits</a:t>
            </a:r>
          </a:p>
          <a:p>
            <a:pPr lvl="1"/>
            <a:r>
              <a:rPr lang="sv-SE" altLang="en-US" smtClean="0"/>
              <a:t>Bending the structure</a:t>
            </a:r>
          </a:p>
          <a:p>
            <a:pPr lvl="1"/>
            <a:r>
              <a:rPr lang="sv-SE" altLang="en-US" smtClean="0"/>
              <a:t>Parasitic resonators</a:t>
            </a:r>
          </a:p>
          <a:p>
            <a:pPr lvl="1"/>
            <a:r>
              <a:rPr lang="sv-SE" altLang="en-US" smtClean="0"/>
              <a:t>...</a:t>
            </a:r>
          </a:p>
          <a:p>
            <a:endParaRPr lang="sv-SE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5888"/>
            <a:ext cx="7772400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z="3600" smtClean="0"/>
              <a:t>Examples of Miniaturization of antennas: Planar  Monopole</a:t>
            </a:r>
          </a:p>
        </p:txBody>
      </p:sp>
      <p:pic>
        <p:nvPicPr>
          <p:cNvPr id="10649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1" t="32814" r="18724" b="20416"/>
          <a:stretch>
            <a:fillRect/>
          </a:stretch>
        </p:blipFill>
        <p:spPr bwMode="auto">
          <a:xfrm>
            <a:off x="0" y="1268413"/>
            <a:ext cx="5688013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" t="2252" r="49225" b="60513"/>
          <a:stretch>
            <a:fillRect/>
          </a:stretch>
        </p:blipFill>
        <p:spPr bwMode="auto">
          <a:xfrm>
            <a:off x="4968875" y="4049712"/>
            <a:ext cx="41751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4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en-US" smtClean="0"/>
              <a:t>Radiation pattern</a:t>
            </a:r>
          </a:p>
        </p:txBody>
      </p:sp>
      <p:pic>
        <p:nvPicPr>
          <p:cNvPr id="1085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5" t="19475" r="19511" b="7065"/>
          <a:stretch>
            <a:fillRect/>
          </a:stretch>
        </p:blipFill>
        <p:spPr bwMode="auto">
          <a:xfrm>
            <a:off x="2268538" y="1844675"/>
            <a:ext cx="4951412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7625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v-SE" altLang="sv-SE" sz="4000" smtClean="0"/>
              <a:t>Examples of Miniaturization of antennas: Planar Monopole II</a:t>
            </a:r>
            <a:endParaRPr lang="sv-SE" altLang="en-US" sz="4000" smtClean="0"/>
          </a:p>
        </p:txBody>
      </p:sp>
      <p:pic>
        <p:nvPicPr>
          <p:cNvPr id="11059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423545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36838"/>
            <a:ext cx="46355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ubrik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Learning Goals</a:t>
            </a:r>
          </a:p>
        </p:txBody>
      </p:sp>
      <p:sp>
        <p:nvSpPr>
          <p:cNvPr id="112643" name="Platshållare för innehåll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u="sng" dirty="0" smtClean="0"/>
              <a:t>Describe</a:t>
            </a:r>
            <a:r>
              <a:rPr lang="en-US" altLang="en-US" sz="2400" dirty="0" smtClean="0"/>
              <a:t> the function of the elements in a Yagi antenna 	</a:t>
            </a:r>
          </a:p>
          <a:p>
            <a:r>
              <a:rPr lang="en-US" altLang="en-US" sz="2400" u="sng" dirty="0" smtClean="0"/>
              <a:t>Explain</a:t>
            </a:r>
            <a:r>
              <a:rPr lang="en-US" altLang="en-US" sz="2400" dirty="0" smtClean="0"/>
              <a:t> the design philosophy of a log-periodic antenna </a:t>
            </a:r>
          </a:p>
          <a:p>
            <a:r>
              <a:rPr lang="en-US" altLang="en-US" sz="2400" u="sng" dirty="0" smtClean="0"/>
              <a:t>Describe</a:t>
            </a:r>
            <a:r>
              <a:rPr lang="en-US" altLang="en-US" sz="2400" dirty="0" smtClean="0"/>
              <a:t> the main difference between a normal log-periodic antenna and the log-periodic eleven antenna</a:t>
            </a:r>
          </a:p>
          <a:p>
            <a:r>
              <a:rPr lang="en-US" altLang="en-US" sz="2400" u="sng" dirty="0" smtClean="0"/>
              <a:t>Explain</a:t>
            </a:r>
            <a:r>
              <a:rPr lang="en-US" altLang="en-US" sz="2400" dirty="0" smtClean="0"/>
              <a:t> how to feed a rectangular patch antenna for linear, dual and circular polarizations</a:t>
            </a:r>
          </a:p>
          <a:p>
            <a:r>
              <a:rPr lang="en-US" altLang="en-US" sz="2400" u="sng" dirty="0" smtClean="0"/>
              <a:t>Describe</a:t>
            </a:r>
            <a:r>
              <a:rPr lang="en-US" altLang="en-US" sz="2400" dirty="0" smtClean="0"/>
              <a:t> the dual slot model for the radiation field function for a rectangular patch antenna on a thin substrate </a:t>
            </a:r>
          </a:p>
          <a:p>
            <a:r>
              <a:rPr lang="en-US" altLang="en-US" sz="2400" u="sng" dirty="0" smtClean="0"/>
              <a:t>Apply</a:t>
            </a:r>
            <a:r>
              <a:rPr lang="en-US" altLang="en-US" sz="2400" dirty="0" smtClean="0"/>
              <a:t> design curves and formulas for the design of rectangular patch antennas </a:t>
            </a:r>
          </a:p>
          <a:p>
            <a:endParaRPr lang="en-US" altLang="en-US" sz="2400" dirty="0" smtClean="0"/>
          </a:p>
          <a:p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Next lecture – May 12</a:t>
            </a:r>
          </a:p>
        </p:txBody>
      </p:sp>
      <p:sp>
        <p:nvSpPr>
          <p:cNvPr id="113667" name="Platshållare för innehåll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Aperture antennas</a:t>
            </a:r>
          </a:p>
          <a:p>
            <a:pPr lvl="1"/>
            <a:endParaRPr lang="en-GB" altLang="en-US" sz="1400" smtClean="0"/>
          </a:p>
          <a:p>
            <a:pPr lvl="1"/>
            <a:r>
              <a:rPr lang="en-US" altLang="en-US" smtClean="0"/>
              <a:t>Aperture theory, aperture distribution…</a:t>
            </a:r>
          </a:p>
          <a:p>
            <a:pPr lvl="1"/>
            <a:r>
              <a:rPr lang="en-US" altLang="en-US" smtClean="0"/>
              <a:t>Fundamental gain limitations of large antennas</a:t>
            </a:r>
          </a:p>
          <a:p>
            <a:pPr lvl="1"/>
            <a:r>
              <a:rPr lang="en-US" altLang="en-US" smtClean="0"/>
              <a:t>Horn antennas</a:t>
            </a:r>
          </a:p>
          <a:p>
            <a:pPr lvl="2"/>
            <a:r>
              <a:rPr lang="en-US" altLang="en-US" smtClean="0"/>
              <a:t>Pyramidal, conical, corrugated</a:t>
            </a:r>
            <a:endParaRPr lang="en-GB" altLang="en-US" smtClean="0"/>
          </a:p>
          <a:p>
            <a:pPr lvl="1"/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Slot: Radiation function</a:t>
            </a:r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611188" y="3392488"/>
            <a:ext cx="383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 altLang="sv-SE" sz="2000"/>
              <a:t>Incremental magnetic source factor:</a:t>
            </a:r>
          </a:p>
        </p:txBody>
      </p:sp>
      <p:pic>
        <p:nvPicPr>
          <p:cNvPr id="16896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3716338"/>
            <a:ext cx="420052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897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5157788"/>
            <a:ext cx="5614987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71" name="Text Box 11"/>
          <p:cNvSpPr txBox="1">
            <a:spLocks noChangeArrowheads="1"/>
          </p:cNvSpPr>
          <p:nvPr/>
        </p:nvSpPr>
        <p:spPr bwMode="auto">
          <a:xfrm>
            <a:off x="611188" y="4005263"/>
            <a:ext cx="2701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Fourier transform factor:</a:t>
            </a: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8975" name="Rectangle 1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8977" name="Text Box 17"/>
          <p:cNvSpPr txBox="1">
            <a:spLocks noChangeArrowheads="1"/>
          </p:cNvSpPr>
          <p:nvPr/>
        </p:nvSpPr>
        <p:spPr bwMode="auto">
          <a:xfrm>
            <a:off x="755650" y="1268413"/>
            <a:ext cx="2541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Radiation function:</a:t>
            </a:r>
          </a:p>
        </p:txBody>
      </p:sp>
      <p:sp>
        <p:nvSpPr>
          <p:cNvPr id="168978" name="Text Box 18"/>
          <p:cNvSpPr txBox="1">
            <a:spLocks noChangeArrowheads="1"/>
          </p:cNvSpPr>
          <p:nvPr/>
        </p:nvSpPr>
        <p:spPr bwMode="auto">
          <a:xfrm>
            <a:off x="611188" y="2887663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 sz="2000"/>
              <a:t>Excitation:</a:t>
            </a:r>
          </a:p>
        </p:txBody>
      </p:sp>
      <p:pic>
        <p:nvPicPr>
          <p:cNvPr id="168979" name="Picture 19"/>
          <p:cNvPicPr>
            <a:picLocks noChangeAspect="1" noChangeArrowheads="1"/>
          </p:cNvPicPr>
          <p:nvPr/>
        </p:nvPicPr>
        <p:blipFill>
          <a:blip r:embed="rId5" cstate="print"/>
          <a:srcRect l="32545" r="49426" b="4895"/>
          <a:stretch>
            <a:fillRect/>
          </a:stretch>
        </p:blipFill>
        <p:spPr bwMode="auto">
          <a:xfrm>
            <a:off x="5795963" y="2852738"/>
            <a:ext cx="677989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80" name="Rectangle 20"/>
          <p:cNvSpPr>
            <a:spLocks noChangeArrowheads="1"/>
          </p:cNvSpPr>
          <p:nvPr/>
        </p:nvSpPr>
        <p:spPr bwMode="auto">
          <a:xfrm>
            <a:off x="476250" y="2708275"/>
            <a:ext cx="7912100" cy="2209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755650" y="1989138"/>
            <a:ext cx="481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Radiation function consists of 3 parts:</a:t>
            </a:r>
          </a:p>
        </p:txBody>
      </p:sp>
      <p:pic>
        <p:nvPicPr>
          <p:cNvPr id="32972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1124744"/>
            <a:ext cx="4099560" cy="77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356992"/>
            <a:ext cx="1645920" cy="42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44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Slot: Radiation function</a:t>
            </a:r>
          </a:p>
        </p:txBody>
      </p:sp>
      <p:pic>
        <p:nvPicPr>
          <p:cNvPr id="2478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557338"/>
            <a:ext cx="68580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7820" name="Rectangle 12"/>
          <p:cNvSpPr>
            <a:spLocks noChangeArrowheads="1"/>
          </p:cNvSpPr>
          <p:nvPr/>
        </p:nvSpPr>
        <p:spPr bwMode="auto">
          <a:xfrm>
            <a:off x="2411413" y="4581525"/>
            <a:ext cx="438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Directivity 3 dB larger than dipole</a:t>
            </a:r>
          </a:p>
        </p:txBody>
      </p:sp>
      <p:sp>
        <p:nvSpPr>
          <p:cNvPr id="247821" name="Rectangle 13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7823" name="Rectangle 1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3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609600"/>
            <a:ext cx="3887787" cy="1019175"/>
          </a:xfrm>
        </p:spPr>
        <p:txBody>
          <a:bodyPr/>
          <a:lstStyle/>
          <a:p>
            <a:r>
              <a:rPr lang="en-US"/>
              <a:t>Comparison </a:t>
            </a:r>
          </a:p>
        </p:txBody>
      </p:sp>
      <p:sp>
        <p:nvSpPr>
          <p:cNvPr id="180237" name="Rectangle 13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0239" name="Rectangle 1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80241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133600"/>
            <a:ext cx="3098800" cy="2100263"/>
          </a:xfrm>
          <a:prstGeom prst="rect">
            <a:avLst/>
          </a:prstGeom>
          <a:noFill/>
        </p:spPr>
      </p:pic>
      <p:pic>
        <p:nvPicPr>
          <p:cNvPr id="180242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4292600"/>
            <a:ext cx="3076575" cy="2112963"/>
          </a:xfrm>
          <a:prstGeom prst="rect">
            <a:avLst/>
          </a:prstGeom>
          <a:noFill/>
        </p:spPr>
      </p:pic>
      <p:pic>
        <p:nvPicPr>
          <p:cNvPr id="180243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0"/>
            <a:ext cx="2044700" cy="1898650"/>
          </a:xfrm>
          <a:prstGeom prst="rect">
            <a:avLst/>
          </a:prstGeom>
          <a:noFill/>
        </p:spPr>
      </p:pic>
      <p:pic>
        <p:nvPicPr>
          <p:cNvPr id="180244" name="Picture 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2060575"/>
            <a:ext cx="2962275" cy="2041525"/>
          </a:xfrm>
          <a:prstGeom prst="rect">
            <a:avLst/>
          </a:prstGeom>
          <a:noFill/>
        </p:spPr>
      </p:pic>
      <p:pic>
        <p:nvPicPr>
          <p:cNvPr id="180245" name="Picture 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4221163"/>
            <a:ext cx="3141662" cy="2051050"/>
          </a:xfrm>
          <a:prstGeom prst="rect">
            <a:avLst/>
          </a:prstGeom>
          <a:noFill/>
        </p:spPr>
      </p:pic>
      <p:sp>
        <p:nvSpPr>
          <p:cNvPr id="180247" name="Line 23"/>
          <p:cNvSpPr>
            <a:spLocks noChangeShapeType="1"/>
          </p:cNvSpPr>
          <p:nvPr/>
        </p:nvSpPr>
        <p:spPr bwMode="auto">
          <a:xfrm flipH="1">
            <a:off x="1547813" y="476250"/>
            <a:ext cx="360362" cy="504825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48" name="Line 24"/>
          <p:cNvSpPr>
            <a:spLocks noChangeShapeType="1"/>
          </p:cNvSpPr>
          <p:nvPr/>
        </p:nvSpPr>
        <p:spPr bwMode="auto">
          <a:xfrm flipH="1">
            <a:off x="1116013" y="1052513"/>
            <a:ext cx="360362" cy="504825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49" name="Text Box 25"/>
          <p:cNvSpPr txBox="1">
            <a:spLocks noChangeArrowheads="1"/>
          </p:cNvSpPr>
          <p:nvPr/>
        </p:nvSpPr>
        <p:spPr bwMode="auto">
          <a:xfrm>
            <a:off x="1743075" y="930275"/>
            <a:ext cx="80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Dipole</a:t>
            </a:r>
          </a:p>
        </p:txBody>
      </p:sp>
      <p:graphicFrame>
        <p:nvGraphicFramePr>
          <p:cNvPr id="180250" name="Object 26"/>
          <p:cNvGraphicFramePr>
            <a:graphicFrameLocks noGrp="1" noChangeAspect="1"/>
          </p:cNvGraphicFramePr>
          <p:nvPr>
            <p:ph idx="1"/>
          </p:nvPr>
        </p:nvGraphicFramePr>
        <p:xfrm>
          <a:off x="3851275" y="4292600"/>
          <a:ext cx="17494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3" name="Equation" r:id="rId9" imgW="876300" imgH="241300" progId="">
                  <p:embed/>
                </p:oleObj>
              </mc:Choice>
              <mc:Fallback>
                <p:oleObj name="Equation" r:id="rId9" imgW="876300" imgH="241300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4292600"/>
                        <a:ext cx="174942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0252" name="Picture 28"/>
          <p:cNvPicPr>
            <a:picLocks noChangeAspect="1" noChangeArrowheads="1"/>
          </p:cNvPicPr>
          <p:nvPr/>
        </p:nvPicPr>
        <p:blipFill>
          <a:blip r:embed="rId8" cstate="print"/>
          <a:srcRect l="27489" t="31114" r="49571" b="16254"/>
          <a:stretch>
            <a:fillRect/>
          </a:stretch>
        </p:blipFill>
        <p:spPr bwMode="auto">
          <a:xfrm>
            <a:off x="2627313" y="4941888"/>
            <a:ext cx="720725" cy="1079500"/>
          </a:xfrm>
          <a:prstGeom prst="rect">
            <a:avLst/>
          </a:prstGeom>
          <a:noFill/>
        </p:spPr>
      </p:pic>
      <p:pic>
        <p:nvPicPr>
          <p:cNvPr id="180253" name="Picture 29"/>
          <p:cNvPicPr>
            <a:picLocks noChangeAspect="1" noChangeArrowheads="1"/>
          </p:cNvPicPr>
          <p:nvPr/>
        </p:nvPicPr>
        <p:blipFill>
          <a:blip r:embed="rId8" cstate="print"/>
          <a:srcRect l="50429" t="28096" r="28903" b="15712"/>
          <a:stretch>
            <a:fillRect/>
          </a:stretch>
        </p:blipFill>
        <p:spPr bwMode="auto">
          <a:xfrm>
            <a:off x="611188" y="4868863"/>
            <a:ext cx="647700" cy="1152525"/>
          </a:xfrm>
          <a:prstGeom prst="rect">
            <a:avLst/>
          </a:prstGeom>
          <a:noFill/>
        </p:spPr>
      </p:pic>
      <p:sp>
        <p:nvSpPr>
          <p:cNvPr id="180254" name="Line 30"/>
          <p:cNvSpPr>
            <a:spLocks noChangeShapeType="1"/>
          </p:cNvSpPr>
          <p:nvPr/>
        </p:nvSpPr>
        <p:spPr bwMode="auto">
          <a:xfrm flipV="1">
            <a:off x="1476375" y="26035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55" name="Line 31"/>
          <p:cNvSpPr>
            <a:spLocks noChangeShapeType="1"/>
          </p:cNvSpPr>
          <p:nvPr/>
        </p:nvSpPr>
        <p:spPr bwMode="auto">
          <a:xfrm>
            <a:off x="1476375" y="98107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56" name="Line 32"/>
          <p:cNvSpPr>
            <a:spLocks noChangeShapeType="1"/>
          </p:cNvSpPr>
          <p:nvPr/>
        </p:nvSpPr>
        <p:spPr bwMode="auto">
          <a:xfrm flipH="1">
            <a:off x="1042988" y="981075"/>
            <a:ext cx="4333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57" name="Text Box 33"/>
          <p:cNvSpPr txBox="1">
            <a:spLocks noChangeArrowheads="1"/>
          </p:cNvSpPr>
          <p:nvPr/>
        </p:nvSpPr>
        <p:spPr bwMode="auto">
          <a:xfrm>
            <a:off x="1187450" y="-635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z</a:t>
            </a:r>
          </a:p>
        </p:txBody>
      </p:sp>
      <p:sp>
        <p:nvSpPr>
          <p:cNvPr id="180258" name="Text Box 34"/>
          <p:cNvSpPr txBox="1">
            <a:spLocks noChangeArrowheads="1"/>
          </p:cNvSpPr>
          <p:nvPr/>
        </p:nvSpPr>
        <p:spPr bwMode="auto">
          <a:xfrm>
            <a:off x="879475" y="14335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x</a:t>
            </a:r>
          </a:p>
        </p:txBody>
      </p:sp>
      <p:sp>
        <p:nvSpPr>
          <p:cNvPr id="180259" name="Text Box 35"/>
          <p:cNvSpPr txBox="1">
            <a:spLocks noChangeArrowheads="1"/>
          </p:cNvSpPr>
          <p:nvPr/>
        </p:nvSpPr>
        <p:spPr bwMode="auto">
          <a:xfrm>
            <a:off x="2124075" y="64135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26030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28625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Yagi-Uda antenna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12776"/>
            <a:ext cx="7772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A unidirectional (one direction only) antenna commonly used in communications for frequencies above 10 </a:t>
            </a:r>
            <a:r>
              <a:rPr lang="en-US" altLang="en-US" dirty="0" smtClean="0"/>
              <a:t>MHz</a:t>
            </a:r>
          </a:p>
          <a:p>
            <a:endParaRPr lang="en-US" altLang="en-US" sz="1000" dirty="0" smtClean="0"/>
          </a:p>
          <a:p>
            <a:r>
              <a:rPr lang="en-US" altLang="en-US" dirty="0" smtClean="0"/>
              <a:t>Commonly used as TV antenna </a:t>
            </a:r>
          </a:p>
          <a:p>
            <a:endParaRPr lang="en-US" altLang="en-US" sz="1000" dirty="0" smtClean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713003" y="4077072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Now gain more attention at 60 GHz and above to THz.</a:t>
            </a:r>
          </a:p>
          <a:p>
            <a:endParaRPr lang="en-US" kern="0" dirty="0" smtClean="0"/>
          </a:p>
          <a:p>
            <a:endParaRPr lang="en-US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065" t="17640" r="16842" b="49061"/>
          <a:stretch/>
        </p:blipFill>
        <p:spPr>
          <a:xfrm>
            <a:off x="3635896" y="4694312"/>
            <a:ext cx="5112568" cy="190304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HD:Program:Microsoft Office 98:Templates:Blank Presentation</Template>
  <TotalTime>13030</TotalTime>
  <Words>1416</Words>
  <Application>Microsoft Office PowerPoint</Application>
  <PresentationFormat>On-screen Show (4:3)</PresentationFormat>
  <Paragraphs>432</Paragraphs>
  <Slides>56</Slides>
  <Notes>53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Symbol</vt:lpstr>
      <vt:lpstr>Times</vt:lpstr>
      <vt:lpstr>Times New Roman</vt:lpstr>
      <vt:lpstr>Blank Presentation</vt:lpstr>
      <vt:lpstr>Equation</vt:lpstr>
      <vt:lpstr>Bitmap Image</vt:lpstr>
      <vt:lpstr>Small Antennas – Part 2</vt:lpstr>
      <vt:lpstr>Learning Goals</vt:lpstr>
      <vt:lpstr>Slot antennas</vt:lpstr>
      <vt:lpstr>Slot: Field distribution</vt:lpstr>
      <vt:lpstr>Slot: Radiation function using equivalent magnetic sources   </vt:lpstr>
      <vt:lpstr>Slot: Radiation function</vt:lpstr>
      <vt:lpstr>Slot: Radiation function</vt:lpstr>
      <vt:lpstr>Comparison </vt:lpstr>
      <vt:lpstr>Yagi-Uda antenna</vt:lpstr>
      <vt:lpstr>Basic configuration of Yagi</vt:lpstr>
      <vt:lpstr>Typical radiation pattern of Yagi</vt:lpstr>
      <vt:lpstr>Characteristics of Yagi-Uda Antenna</vt:lpstr>
      <vt:lpstr>Yagi – Gain as a function of number of elements</vt:lpstr>
      <vt:lpstr>Small Antennas – Part 2</vt:lpstr>
      <vt:lpstr>Log-Periodic Dipole Array (LPDA)</vt:lpstr>
      <vt:lpstr>PowerPoint Presentation</vt:lpstr>
      <vt:lpstr>PowerPoint Presentation</vt:lpstr>
      <vt:lpstr>PowerPoint Presentation</vt:lpstr>
      <vt:lpstr>Measured reflection coefficient of Eleven Antenna for 2 – 13 GHz</vt:lpstr>
      <vt:lpstr>Small Antennas – Part 2</vt:lpstr>
      <vt:lpstr>Microstrip Antennas</vt:lpstr>
      <vt:lpstr>Excitation methods</vt:lpstr>
      <vt:lpstr>About patch shapes</vt:lpstr>
      <vt:lpstr>About polarizations</vt:lpstr>
      <vt:lpstr>About polarizations</vt:lpstr>
      <vt:lpstr>Microstrip line:  Planar-waveguide model </vt:lpstr>
      <vt:lpstr>Microstrip line: Planar-waveguide model parameters</vt:lpstr>
      <vt:lpstr>Microstrip line: Planar-waveguide model parameters</vt:lpstr>
      <vt:lpstr>Patch antennas:  Analysis methods</vt:lpstr>
      <vt:lpstr>Rectangular patch:  Transmission line model</vt:lpstr>
      <vt:lpstr>Rectangular patch: Dual slot model for radiation field function  Thin substrate</vt:lpstr>
      <vt:lpstr>Rectangular patch: Dual slot model for radiation field function</vt:lpstr>
      <vt:lpstr>Rectangular patch: E-plane radiation pattern (thin substrate)</vt:lpstr>
      <vt:lpstr>Rectangular patch: H-plane radiation pattern ?</vt:lpstr>
      <vt:lpstr>Impedance and resonant length of Rectangular line-fed patch</vt:lpstr>
      <vt:lpstr>Equivalent circuit for rectangular line-fed patch</vt:lpstr>
      <vt:lpstr>Rectangular patch: Resonant length and radiation resistance</vt:lpstr>
      <vt:lpstr>Rectangular patch: Input impedance by trans. line model</vt:lpstr>
      <vt:lpstr>Impedance of single patch antenna</vt:lpstr>
      <vt:lpstr>Small Antennas – Part 2</vt:lpstr>
      <vt:lpstr>Inverted F Antenna: IFA</vt:lpstr>
      <vt:lpstr>Inverted F Antenna: IFA</vt:lpstr>
      <vt:lpstr>Planar Inverted F Antenna: PIFA</vt:lpstr>
      <vt:lpstr>Advantages of PIFA</vt:lpstr>
      <vt:lpstr>PIFA : Quarterwave Patch Antenna</vt:lpstr>
      <vt:lpstr>PowerPoint Presentation</vt:lpstr>
      <vt:lpstr>Increase the Bandwidth for PIFA</vt:lpstr>
      <vt:lpstr>Dimensions of PIFA</vt:lpstr>
      <vt:lpstr>The effect of ground plane</vt:lpstr>
      <vt:lpstr>Small Antennas – Part 2</vt:lpstr>
      <vt:lpstr>Miniaturization of antennas</vt:lpstr>
      <vt:lpstr>Examples of Miniaturization of antennas: Planar  Monopole</vt:lpstr>
      <vt:lpstr>Radiation pattern</vt:lpstr>
      <vt:lpstr>Examples of Miniaturization of antennas: Planar Monopole II</vt:lpstr>
      <vt:lpstr>Learning Goals</vt:lpstr>
      <vt:lpstr>Next lecture – May 12</vt:lpstr>
    </vt:vector>
  </TitlesOfParts>
  <Company>Chalmers Univ.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Lena Bendrioua</dc:creator>
  <cp:lastModifiedBy>maaskant</cp:lastModifiedBy>
  <cp:revision>289</cp:revision>
  <cp:lastPrinted>1999-07-03T13:32:29Z</cp:lastPrinted>
  <dcterms:created xsi:type="dcterms:W3CDTF">1999-06-18T10:24:47Z</dcterms:created>
  <dcterms:modified xsi:type="dcterms:W3CDTF">2015-05-07T08:23:46Z</dcterms:modified>
</cp:coreProperties>
</file>