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4"/>
  </p:notesMasterIdLst>
  <p:handoutMasterIdLst>
    <p:handoutMasterId r:id="rId65"/>
  </p:handoutMasterIdLst>
  <p:sldIdLst>
    <p:sldId id="659" r:id="rId2"/>
    <p:sldId id="652" r:id="rId3"/>
    <p:sldId id="654" r:id="rId4"/>
    <p:sldId id="655" r:id="rId5"/>
    <p:sldId id="584" r:id="rId6"/>
    <p:sldId id="585" r:id="rId7"/>
    <p:sldId id="645" r:id="rId8"/>
    <p:sldId id="587" r:id="rId9"/>
    <p:sldId id="588" r:id="rId10"/>
    <p:sldId id="664" r:id="rId11"/>
    <p:sldId id="665" r:id="rId12"/>
    <p:sldId id="591" r:id="rId13"/>
    <p:sldId id="592" r:id="rId14"/>
    <p:sldId id="593" r:id="rId15"/>
    <p:sldId id="594" r:id="rId16"/>
    <p:sldId id="595" r:id="rId17"/>
    <p:sldId id="596" r:id="rId18"/>
    <p:sldId id="597" r:id="rId19"/>
    <p:sldId id="598" r:id="rId20"/>
    <p:sldId id="599" r:id="rId21"/>
    <p:sldId id="600" r:id="rId22"/>
    <p:sldId id="601" r:id="rId23"/>
    <p:sldId id="602" r:id="rId24"/>
    <p:sldId id="603" r:id="rId25"/>
    <p:sldId id="604" r:id="rId26"/>
    <p:sldId id="605" r:id="rId27"/>
    <p:sldId id="606" r:id="rId28"/>
    <p:sldId id="607" r:id="rId29"/>
    <p:sldId id="608" r:id="rId30"/>
    <p:sldId id="609" r:id="rId31"/>
    <p:sldId id="610" r:id="rId32"/>
    <p:sldId id="611" r:id="rId33"/>
    <p:sldId id="612" r:id="rId34"/>
    <p:sldId id="613" r:id="rId35"/>
    <p:sldId id="614" r:id="rId36"/>
    <p:sldId id="615" r:id="rId37"/>
    <p:sldId id="616" r:id="rId38"/>
    <p:sldId id="617" r:id="rId39"/>
    <p:sldId id="618" r:id="rId40"/>
    <p:sldId id="619" r:id="rId41"/>
    <p:sldId id="620" r:id="rId42"/>
    <p:sldId id="621" r:id="rId43"/>
    <p:sldId id="656" r:id="rId44"/>
    <p:sldId id="622" r:id="rId45"/>
    <p:sldId id="628" r:id="rId46"/>
    <p:sldId id="629" r:id="rId47"/>
    <p:sldId id="630" r:id="rId48"/>
    <p:sldId id="658" r:id="rId49"/>
    <p:sldId id="631" r:id="rId50"/>
    <p:sldId id="636" r:id="rId51"/>
    <p:sldId id="637" r:id="rId52"/>
    <p:sldId id="657" r:id="rId53"/>
    <p:sldId id="638" r:id="rId54"/>
    <p:sldId id="639" r:id="rId55"/>
    <p:sldId id="640" r:id="rId56"/>
    <p:sldId id="641" r:id="rId57"/>
    <p:sldId id="642" r:id="rId58"/>
    <p:sldId id="643" r:id="rId59"/>
    <p:sldId id="660" r:id="rId60"/>
    <p:sldId id="644" r:id="rId61"/>
    <p:sldId id="661" r:id="rId62"/>
    <p:sldId id="662" r:id="rId63"/>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977" autoAdjust="0"/>
    <p:restoredTop sz="94660"/>
  </p:normalViewPr>
  <p:slideViewPr>
    <p:cSldViewPr>
      <p:cViewPr varScale="1">
        <p:scale>
          <a:sx n="96" d="100"/>
          <a:sy n="96" d="100"/>
        </p:scale>
        <p:origin x="975"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4" d="100"/>
          <a:sy n="74" d="100"/>
        </p:scale>
        <p:origin x="2870"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64.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 Id="rId4" Type="http://schemas.openxmlformats.org/officeDocument/2006/relationships/image" Target="../media/image69.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6.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image" Target="../media/image68.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image" Target="../media/image68.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image" Target="../media/image87.wmf"/><Relationship Id="rId1" Type="http://schemas.openxmlformats.org/officeDocument/2006/relationships/image" Target="../media/image86.wmf"/><Relationship Id="rId4" Type="http://schemas.openxmlformats.org/officeDocument/2006/relationships/image" Target="../media/image89.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97.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104.wmf"/><Relationship Id="rId5" Type="http://schemas.openxmlformats.org/officeDocument/2006/relationships/image" Target="../media/image106.wmf"/><Relationship Id="rId4" Type="http://schemas.openxmlformats.org/officeDocument/2006/relationships/image" Target="../media/image10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0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09.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10.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14.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16.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17.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18.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121.wmf"/><Relationship Id="rId2" Type="http://schemas.openxmlformats.org/officeDocument/2006/relationships/image" Target="../media/image120.wmf"/><Relationship Id="rId1" Type="http://schemas.openxmlformats.org/officeDocument/2006/relationships/image" Target="../media/image119.wmf"/><Relationship Id="rId4" Type="http://schemas.openxmlformats.org/officeDocument/2006/relationships/image" Target="../media/image122.wmf"/></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119.wmf"/><Relationship Id="rId1" Type="http://schemas.openxmlformats.org/officeDocument/2006/relationships/image" Target="../media/image120.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87.wmf"/><Relationship Id="rId2" Type="http://schemas.openxmlformats.org/officeDocument/2006/relationships/image" Target="../media/image86.wmf"/><Relationship Id="rId1" Type="http://schemas.openxmlformats.org/officeDocument/2006/relationships/image" Target="../media/image12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2098"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1156" tIns="45578" rIns="91156" bIns="45578" numCol="1" anchor="t" anchorCtr="0" compatLnSpc="1">
            <a:prstTxWarp prst="textNoShape">
              <a:avLst/>
            </a:prstTxWarp>
          </a:bodyPr>
          <a:lstStyle>
            <a:lvl1pPr defTabSz="911225">
              <a:defRPr sz="1200"/>
            </a:lvl1pPr>
          </a:lstStyle>
          <a:p>
            <a:endParaRPr lang="en-US"/>
          </a:p>
        </p:txBody>
      </p:sp>
      <p:sp>
        <p:nvSpPr>
          <p:cNvPr id="132099" name="Rectangle 3"/>
          <p:cNvSpPr>
            <a:spLocks noGrp="1" noChangeArrowheads="1"/>
          </p:cNvSpPr>
          <p:nvPr>
            <p:ph type="dt" sz="quarter" idx="1"/>
          </p:nvPr>
        </p:nvSpPr>
        <p:spPr bwMode="auto">
          <a:xfrm>
            <a:off x="4144963" y="0"/>
            <a:ext cx="3168650" cy="481013"/>
          </a:xfrm>
          <a:prstGeom prst="rect">
            <a:avLst/>
          </a:prstGeom>
          <a:noFill/>
          <a:ln w="9525">
            <a:noFill/>
            <a:miter lim="800000"/>
            <a:headEnd/>
            <a:tailEnd/>
          </a:ln>
          <a:effectLst/>
        </p:spPr>
        <p:txBody>
          <a:bodyPr vert="horz" wrap="square" lIns="91156" tIns="45578" rIns="91156" bIns="45578" numCol="1" anchor="t" anchorCtr="0" compatLnSpc="1">
            <a:prstTxWarp prst="textNoShape">
              <a:avLst/>
            </a:prstTxWarp>
          </a:bodyPr>
          <a:lstStyle>
            <a:lvl1pPr algn="r" defTabSz="911225">
              <a:defRPr sz="1200"/>
            </a:lvl1pPr>
          </a:lstStyle>
          <a:p>
            <a:endParaRPr lang="en-US"/>
          </a:p>
        </p:txBody>
      </p:sp>
      <p:sp>
        <p:nvSpPr>
          <p:cNvPr id="132100"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1156" tIns="45578" rIns="91156" bIns="45578" numCol="1" anchor="b" anchorCtr="0" compatLnSpc="1">
            <a:prstTxWarp prst="textNoShape">
              <a:avLst/>
            </a:prstTxWarp>
          </a:bodyPr>
          <a:lstStyle>
            <a:lvl1pPr defTabSz="911225">
              <a:defRPr sz="1200"/>
            </a:lvl1pPr>
          </a:lstStyle>
          <a:p>
            <a:endParaRPr lang="en-US"/>
          </a:p>
        </p:txBody>
      </p:sp>
      <p:sp>
        <p:nvSpPr>
          <p:cNvPr id="132101" name="Rectangle 5"/>
          <p:cNvSpPr>
            <a:spLocks noGrp="1" noChangeArrowheads="1"/>
          </p:cNvSpPr>
          <p:nvPr>
            <p:ph type="sldNum" sz="quarter" idx="3"/>
          </p:nvPr>
        </p:nvSpPr>
        <p:spPr bwMode="auto">
          <a:xfrm>
            <a:off x="4144963" y="9120188"/>
            <a:ext cx="3168650" cy="479425"/>
          </a:xfrm>
          <a:prstGeom prst="rect">
            <a:avLst/>
          </a:prstGeom>
          <a:noFill/>
          <a:ln w="9525">
            <a:noFill/>
            <a:miter lim="800000"/>
            <a:headEnd/>
            <a:tailEnd/>
          </a:ln>
          <a:effectLst/>
        </p:spPr>
        <p:txBody>
          <a:bodyPr vert="horz" wrap="square" lIns="91156" tIns="45578" rIns="91156" bIns="45578" numCol="1" anchor="b" anchorCtr="0" compatLnSpc="1">
            <a:prstTxWarp prst="textNoShape">
              <a:avLst/>
            </a:prstTxWarp>
          </a:bodyPr>
          <a:lstStyle>
            <a:lvl1pPr algn="r" defTabSz="911225">
              <a:defRPr sz="1200"/>
            </a:lvl1pPr>
          </a:lstStyle>
          <a:p>
            <a:fld id="{1B8F0644-9259-4918-A7B5-BECAE7AE066B}" type="slidenum">
              <a:rPr lang="en-US"/>
              <a:pPr/>
              <a:t>‹#›</a:t>
            </a:fld>
            <a:endParaRPr lang="en-US"/>
          </a:p>
        </p:txBody>
      </p:sp>
    </p:spTree>
    <p:extLst>
      <p:ext uri="{BB962C8B-B14F-4D97-AF65-F5344CB8AC3E}">
        <p14:creationId xmlns:p14="http://schemas.microsoft.com/office/powerpoint/2010/main" val="1470650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3170238" cy="514350"/>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lvl1pPr defTabSz="903288">
              <a:defRPr sz="1200"/>
            </a:lvl1pPr>
          </a:lstStyle>
          <a:p>
            <a:endParaRPr lang="en-US"/>
          </a:p>
        </p:txBody>
      </p:sp>
      <p:sp>
        <p:nvSpPr>
          <p:cNvPr id="59395" name="Rectangle 3"/>
          <p:cNvSpPr>
            <a:spLocks noGrp="1" noChangeArrowheads="1"/>
          </p:cNvSpPr>
          <p:nvPr>
            <p:ph type="dt" idx="1"/>
          </p:nvPr>
        </p:nvSpPr>
        <p:spPr bwMode="auto">
          <a:xfrm>
            <a:off x="4170363" y="0"/>
            <a:ext cx="3170237" cy="514350"/>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lvl1pPr algn="r" defTabSz="903288">
              <a:defRPr sz="1200"/>
            </a:lvl1pPr>
          </a:lstStyle>
          <a:p>
            <a:endParaRPr lang="en-US"/>
          </a:p>
        </p:txBody>
      </p:sp>
      <p:sp>
        <p:nvSpPr>
          <p:cNvPr id="59396" name="Rectangle 4"/>
          <p:cNvSpPr>
            <a:spLocks noGrp="1" noRot="1" noChangeAspect="1" noChangeArrowheads="1" noTextEdit="1"/>
          </p:cNvSpPr>
          <p:nvPr>
            <p:ph type="sldImg" idx="2"/>
          </p:nvPr>
        </p:nvSpPr>
        <p:spPr bwMode="auto">
          <a:xfrm>
            <a:off x="1271588" y="736600"/>
            <a:ext cx="4802187" cy="3602038"/>
          </a:xfrm>
          <a:prstGeom prst="rect">
            <a:avLst/>
          </a:prstGeom>
          <a:noFill/>
          <a:ln w="9525">
            <a:solidFill>
              <a:srgbClr val="000000"/>
            </a:solidFill>
            <a:miter lim="800000"/>
            <a:headEnd/>
            <a:tailEnd/>
          </a:ln>
          <a:effectLst/>
        </p:spPr>
      </p:sp>
      <p:sp>
        <p:nvSpPr>
          <p:cNvPr id="59397" name="Rectangle 5"/>
          <p:cNvSpPr>
            <a:spLocks noGrp="1" noChangeArrowheads="1"/>
          </p:cNvSpPr>
          <p:nvPr>
            <p:ph type="body" sz="quarter" idx="3"/>
          </p:nvPr>
        </p:nvSpPr>
        <p:spPr bwMode="auto">
          <a:xfrm>
            <a:off x="1001713" y="4562475"/>
            <a:ext cx="5338762" cy="4340225"/>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9398" name="Rectangle 6"/>
          <p:cNvSpPr>
            <a:spLocks noGrp="1" noChangeArrowheads="1"/>
          </p:cNvSpPr>
          <p:nvPr>
            <p:ph type="ftr" sz="quarter" idx="4"/>
          </p:nvPr>
        </p:nvSpPr>
        <p:spPr bwMode="auto">
          <a:xfrm>
            <a:off x="0" y="9121775"/>
            <a:ext cx="3170238" cy="441325"/>
          </a:xfrm>
          <a:prstGeom prst="rect">
            <a:avLst/>
          </a:prstGeom>
          <a:noFill/>
          <a:ln w="9525">
            <a:noFill/>
            <a:miter lim="800000"/>
            <a:headEnd/>
            <a:tailEnd/>
          </a:ln>
          <a:effectLst/>
        </p:spPr>
        <p:txBody>
          <a:bodyPr vert="horz" wrap="square" lIns="90436" tIns="45218" rIns="90436" bIns="45218" numCol="1" anchor="b" anchorCtr="0" compatLnSpc="1">
            <a:prstTxWarp prst="textNoShape">
              <a:avLst/>
            </a:prstTxWarp>
          </a:bodyPr>
          <a:lstStyle>
            <a:lvl1pPr defTabSz="903288">
              <a:defRPr sz="1200"/>
            </a:lvl1pPr>
          </a:lstStyle>
          <a:p>
            <a:endParaRPr lang="en-US"/>
          </a:p>
        </p:txBody>
      </p:sp>
      <p:sp>
        <p:nvSpPr>
          <p:cNvPr id="59399" name="Rectangle 7"/>
          <p:cNvSpPr>
            <a:spLocks noGrp="1" noChangeArrowheads="1"/>
          </p:cNvSpPr>
          <p:nvPr>
            <p:ph type="sldNum" sz="quarter" idx="5"/>
          </p:nvPr>
        </p:nvSpPr>
        <p:spPr bwMode="auto">
          <a:xfrm>
            <a:off x="4170363" y="9121775"/>
            <a:ext cx="3170237" cy="441325"/>
          </a:xfrm>
          <a:prstGeom prst="rect">
            <a:avLst/>
          </a:prstGeom>
          <a:noFill/>
          <a:ln w="9525">
            <a:noFill/>
            <a:miter lim="800000"/>
            <a:headEnd/>
            <a:tailEnd/>
          </a:ln>
          <a:effectLst/>
        </p:spPr>
        <p:txBody>
          <a:bodyPr vert="horz" wrap="square" lIns="90436" tIns="45218" rIns="90436" bIns="45218" numCol="1" anchor="b" anchorCtr="0" compatLnSpc="1">
            <a:prstTxWarp prst="textNoShape">
              <a:avLst/>
            </a:prstTxWarp>
          </a:bodyPr>
          <a:lstStyle>
            <a:lvl1pPr algn="r" defTabSz="903288">
              <a:defRPr sz="1200"/>
            </a:lvl1pPr>
          </a:lstStyle>
          <a:p>
            <a:fld id="{D4BC8515-CDA9-4354-9F1C-DFF8E5FC5EA9}" type="slidenum">
              <a:rPr lang="en-US"/>
              <a:pPr/>
              <a:t>‹#›</a:t>
            </a:fld>
            <a:endParaRPr lang="en-US"/>
          </a:p>
        </p:txBody>
      </p:sp>
    </p:spTree>
    <p:extLst>
      <p:ext uri="{BB962C8B-B14F-4D97-AF65-F5344CB8AC3E}">
        <p14:creationId xmlns:p14="http://schemas.microsoft.com/office/powerpoint/2010/main" val="1889766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021088" y="9721869"/>
            <a:ext cx="3076672" cy="511054"/>
          </a:xfrm>
          <a:prstGeom prst="rect">
            <a:avLst/>
          </a:prstGeom>
          <a:ln/>
        </p:spPr>
        <p:txBody>
          <a:bodyPr/>
          <a:lstStyle/>
          <a:p>
            <a:fld id="{4BD440CE-2E2C-4D8B-8632-00B220B835FA}" type="slidenum">
              <a:rPr lang="en-GB"/>
              <a:pPr/>
              <a:t>3</a:t>
            </a:fld>
            <a:endParaRPr lang="en-GB"/>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1070273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20ECE098-0B9A-4105-B81B-03AFBDC818AC}" type="slidenum">
              <a:rPr lang="en-GB"/>
              <a:pPr/>
              <a:t>12</a:t>
            </a:fld>
            <a:endParaRPr lang="en-GB"/>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2084658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C7135A48-DD99-448B-B84D-31F2F6DDFA5D}" type="slidenum">
              <a:rPr lang="en-GB"/>
              <a:pPr/>
              <a:t>13</a:t>
            </a:fld>
            <a:endParaRPr lang="en-GB"/>
          </a:p>
        </p:txBody>
      </p:sp>
      <p:sp>
        <p:nvSpPr>
          <p:cNvPr id="228354" name="Rectangle 2"/>
          <p:cNvSpPr>
            <a:spLocks noGrp="1" noRot="1" noChangeAspect="1" noChangeArrowheads="1" noTextEdit="1"/>
          </p:cNvSpPr>
          <p:nvPr>
            <p:ph type="sldImg"/>
          </p:nvPr>
        </p:nvSpPr>
        <p:spPr>
          <a:ln/>
        </p:spPr>
      </p:sp>
      <p:sp>
        <p:nvSpPr>
          <p:cNvPr id="228355"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19603019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20ECE098-0B9A-4105-B81B-03AFBDC818AC}" type="slidenum">
              <a:rPr lang="en-GB"/>
              <a:pPr/>
              <a:t>14</a:t>
            </a:fld>
            <a:endParaRPr lang="en-GB"/>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2227565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4FA5198F-3549-4055-8295-FBC69B3E0C7C}" type="slidenum">
              <a:rPr lang="en-GB"/>
              <a:pPr/>
              <a:t>15</a:t>
            </a:fld>
            <a:endParaRPr lang="en-GB"/>
          </a:p>
        </p:txBody>
      </p:sp>
      <p:sp>
        <p:nvSpPr>
          <p:cNvPr id="229378" name="Rectangle 2"/>
          <p:cNvSpPr>
            <a:spLocks noGrp="1" noRot="1" noChangeAspect="1" noChangeArrowheads="1" noTextEdit="1"/>
          </p:cNvSpPr>
          <p:nvPr>
            <p:ph type="sldImg"/>
          </p:nvPr>
        </p:nvSpPr>
        <p:spPr>
          <a:ln/>
        </p:spPr>
      </p:sp>
      <p:sp>
        <p:nvSpPr>
          <p:cNvPr id="229379"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337281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D4B0506D-5A4F-4A41-B6EA-D2F45BD1D158}" type="slidenum">
              <a:rPr lang="en-GB"/>
              <a:pPr/>
              <a:t>16</a:t>
            </a:fld>
            <a:endParaRPr lang="en-GB"/>
          </a:p>
        </p:txBody>
      </p:sp>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955101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D4B0506D-5A4F-4A41-B6EA-D2F45BD1D158}" type="slidenum">
              <a:rPr lang="en-GB"/>
              <a:pPr/>
              <a:t>17</a:t>
            </a:fld>
            <a:endParaRPr lang="en-GB"/>
          </a:p>
        </p:txBody>
      </p:sp>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28886926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F85FD988-6465-429F-A3D1-CCFE681899B9}" type="slidenum">
              <a:rPr lang="en-GB"/>
              <a:pPr/>
              <a:t>18</a:t>
            </a:fld>
            <a:endParaRPr lang="en-GB"/>
          </a:p>
        </p:txBody>
      </p:sp>
      <p:sp>
        <p:nvSpPr>
          <p:cNvPr id="232450" name="Rectangle 2"/>
          <p:cNvSpPr>
            <a:spLocks noGrp="1" noRot="1" noChangeAspect="1" noChangeArrowheads="1" noTextEdit="1"/>
          </p:cNvSpPr>
          <p:nvPr>
            <p:ph type="sldImg"/>
          </p:nvPr>
        </p:nvSpPr>
        <p:spPr>
          <a:ln/>
        </p:spPr>
      </p:sp>
      <p:sp>
        <p:nvSpPr>
          <p:cNvPr id="232451"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1856009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FABD842C-CB72-418F-A105-A8CF85506FCF}" type="slidenum">
              <a:rPr lang="en-GB"/>
              <a:pPr/>
              <a:t>19</a:t>
            </a:fld>
            <a:endParaRPr lang="en-GB"/>
          </a:p>
        </p:txBody>
      </p:sp>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5999278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3CF4C2BA-EFC3-4F02-8A13-A57AF283CC93}" type="slidenum">
              <a:rPr lang="en-GB"/>
              <a:pPr/>
              <a:t>20</a:t>
            </a:fld>
            <a:endParaRPr lang="en-GB"/>
          </a:p>
        </p:txBody>
      </p:sp>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36587484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3CF4C2BA-EFC3-4F02-8A13-A57AF283CC93}" type="slidenum">
              <a:rPr lang="en-GB"/>
              <a:pPr/>
              <a:t>21</a:t>
            </a:fld>
            <a:endParaRPr lang="en-GB"/>
          </a:p>
        </p:txBody>
      </p:sp>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444938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021088" y="9721869"/>
            <a:ext cx="3076672" cy="511054"/>
          </a:xfrm>
          <a:prstGeom prst="rect">
            <a:avLst/>
          </a:prstGeom>
          <a:ln/>
        </p:spPr>
        <p:txBody>
          <a:bodyPr/>
          <a:lstStyle/>
          <a:p>
            <a:fld id="{B9715E17-C4EF-475C-9671-3DBE74319984}" type="slidenum">
              <a:rPr lang="en-GB"/>
              <a:pPr/>
              <a:t>4</a:t>
            </a:fld>
            <a:endParaRPr lang="en-GB"/>
          </a:p>
        </p:txBody>
      </p:sp>
      <p:sp>
        <p:nvSpPr>
          <p:cNvPr id="216066" name="Rectangle 2"/>
          <p:cNvSpPr>
            <a:spLocks noGrp="1" noRot="1" noChangeAspect="1" noChangeArrowheads="1" noTextEdit="1"/>
          </p:cNvSpPr>
          <p:nvPr>
            <p:ph type="sldImg"/>
          </p:nvPr>
        </p:nvSpPr>
        <p:spPr>
          <a:ln/>
        </p:spPr>
      </p:sp>
      <p:sp>
        <p:nvSpPr>
          <p:cNvPr id="216067"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45430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35E073-5F8A-4C14-8B67-AB49B04D8418}" type="slidenum">
              <a:rPr lang="en-US"/>
              <a:pPr/>
              <a:t>22</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31483275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w="9525"/>
        </p:spPr>
        <p:txBody>
          <a:bodyPr/>
          <a:lstStyle/>
          <a:p>
            <a:endParaRPr lang="en-US" smtClean="0"/>
          </a:p>
        </p:txBody>
      </p:sp>
    </p:spTree>
    <p:extLst>
      <p:ext uri="{BB962C8B-B14F-4D97-AF65-F5344CB8AC3E}">
        <p14:creationId xmlns:p14="http://schemas.microsoft.com/office/powerpoint/2010/main" val="19064576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35E073-5F8A-4C14-8B67-AB49B04D8418}" type="slidenum">
              <a:rPr lang="en-US"/>
              <a:pPr/>
              <a:t>24</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36708484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xfrm>
            <a:off x="3850245" y="9429325"/>
            <a:ext cx="2945955" cy="495675"/>
          </a:xfrm>
          <a:prstGeom prst="rect">
            <a:avLst/>
          </a:prstGeom>
          <a:noFill/>
        </p:spPr>
        <p:txBody>
          <a:bodyPr/>
          <a:lstStyle/>
          <a:p>
            <a:fld id="{D31CDD2F-8CF3-4481-BA69-93C878AE1968}" type="slidenum">
              <a:rPr lang="en-GB"/>
              <a:pPr/>
              <a:t>25</a:t>
            </a:fld>
            <a:endParaRPr lang="en-GB"/>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5718493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xfrm>
            <a:off x="3850245" y="9429325"/>
            <a:ext cx="2945955" cy="495675"/>
          </a:xfrm>
          <a:prstGeom prst="rect">
            <a:avLst/>
          </a:prstGeom>
          <a:noFill/>
        </p:spPr>
        <p:txBody>
          <a:bodyPr/>
          <a:lstStyle/>
          <a:p>
            <a:fld id="{2817E919-43DB-4FCC-B294-9BEB8DDA917D}" type="slidenum">
              <a:rPr lang="en-GB"/>
              <a:pPr/>
              <a:t>26</a:t>
            </a:fld>
            <a:endParaRPr lang="en-GB"/>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6934556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xfrm>
            <a:off x="3850245" y="9429325"/>
            <a:ext cx="2945955" cy="495675"/>
          </a:xfrm>
          <a:prstGeom prst="rect">
            <a:avLst/>
          </a:prstGeom>
          <a:noFill/>
        </p:spPr>
        <p:txBody>
          <a:bodyPr/>
          <a:lstStyle/>
          <a:p>
            <a:fld id="{2817E919-43DB-4FCC-B294-9BEB8DDA917D}" type="slidenum">
              <a:rPr lang="en-GB"/>
              <a:pPr/>
              <a:t>27</a:t>
            </a:fld>
            <a:endParaRPr lang="en-GB"/>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6583592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35E073-5F8A-4C14-8B67-AB49B04D8418}" type="slidenum">
              <a:rPr lang="en-US"/>
              <a:pPr/>
              <a:t>28</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16172574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xfrm>
            <a:off x="3850245" y="9429325"/>
            <a:ext cx="2945955" cy="495675"/>
          </a:xfrm>
          <a:prstGeom prst="rect">
            <a:avLst/>
          </a:prstGeom>
          <a:noFill/>
        </p:spPr>
        <p:txBody>
          <a:bodyPr/>
          <a:lstStyle/>
          <a:p>
            <a:fld id="{BD75FE2C-9F50-4B4F-8B6E-F4D4A6EC8B84}" type="slidenum">
              <a:rPr lang="en-GB"/>
              <a:pPr/>
              <a:t>29</a:t>
            </a:fld>
            <a:endParaRPr lang="en-GB"/>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5825088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xfrm>
            <a:off x="3850245" y="9429325"/>
            <a:ext cx="2945955" cy="495675"/>
          </a:xfrm>
          <a:prstGeom prst="rect">
            <a:avLst/>
          </a:prstGeom>
          <a:noFill/>
        </p:spPr>
        <p:txBody>
          <a:bodyPr/>
          <a:lstStyle/>
          <a:p>
            <a:fld id="{330AC9C1-8140-4822-95AC-0342911A3CA2}" type="slidenum">
              <a:rPr lang="en-GB"/>
              <a:pPr/>
              <a:t>30</a:t>
            </a:fld>
            <a:endParaRPr lang="en-GB"/>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5385743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xfrm>
            <a:off x="3850245" y="9429325"/>
            <a:ext cx="2945955" cy="495675"/>
          </a:xfrm>
          <a:prstGeom prst="rect">
            <a:avLst/>
          </a:prstGeom>
          <a:noFill/>
        </p:spPr>
        <p:txBody>
          <a:bodyPr/>
          <a:lstStyle/>
          <a:p>
            <a:fld id="{DC1FE60B-4B8C-4761-9B48-7015393E9805}" type="slidenum">
              <a:rPr lang="en-GB"/>
              <a:pPr/>
              <a:t>31</a:t>
            </a:fld>
            <a:endParaRPr lang="en-GB"/>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660705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35E073-5F8A-4C14-8B67-AB49B04D8418}" type="slidenum">
              <a:rPr lang="en-US"/>
              <a:pPr/>
              <a:t>5</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2283057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3"/>
            <a:ext cx="2945955" cy="495676"/>
          </a:xfrm>
          <a:prstGeom prst="rect">
            <a:avLst/>
          </a:prstGeom>
          <a:ln/>
        </p:spPr>
        <p:txBody>
          <a:bodyPr/>
          <a:lstStyle/>
          <a:p>
            <a:fld id="{E24F1109-844E-4676-95AB-6E8E1CAEE635}" type="slidenum">
              <a:rPr lang="en-GB"/>
              <a:pPr/>
              <a:t>32</a:t>
            </a:fld>
            <a:endParaRPr lang="en-GB"/>
          </a:p>
        </p:txBody>
      </p:sp>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5571054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xfrm>
            <a:off x="3850245" y="9429325"/>
            <a:ext cx="2945955" cy="495675"/>
          </a:xfrm>
          <a:prstGeom prst="rect">
            <a:avLst/>
          </a:prstGeom>
          <a:noFill/>
        </p:spPr>
        <p:txBody>
          <a:bodyPr/>
          <a:lstStyle/>
          <a:p>
            <a:fld id="{D086271A-AFED-4D3B-84BE-A8D8073CF940}" type="slidenum">
              <a:rPr lang="en-GB"/>
              <a:pPr/>
              <a:t>33</a:t>
            </a:fld>
            <a:endParaRPr lang="en-GB"/>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4095357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xfrm>
            <a:off x="3850245" y="9429325"/>
            <a:ext cx="2945955" cy="495675"/>
          </a:xfrm>
          <a:prstGeom prst="rect">
            <a:avLst/>
          </a:prstGeom>
          <a:noFill/>
        </p:spPr>
        <p:txBody>
          <a:bodyPr/>
          <a:lstStyle/>
          <a:p>
            <a:fld id="{A5B7F650-C702-44D4-ABD2-82C32F8F96EB}" type="slidenum">
              <a:rPr lang="en-GB"/>
              <a:pPr/>
              <a:t>34</a:t>
            </a:fld>
            <a:endParaRPr lang="en-GB"/>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1433352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xfrm>
            <a:off x="3850245" y="9429325"/>
            <a:ext cx="2945955" cy="495675"/>
          </a:xfrm>
          <a:prstGeom prst="rect">
            <a:avLst/>
          </a:prstGeom>
          <a:noFill/>
        </p:spPr>
        <p:txBody>
          <a:bodyPr/>
          <a:lstStyle/>
          <a:p>
            <a:fld id="{A5B7F650-C702-44D4-ABD2-82C32F8F96EB}" type="slidenum">
              <a:rPr lang="en-GB"/>
              <a:pPr/>
              <a:t>35</a:t>
            </a:fld>
            <a:endParaRPr lang="en-GB"/>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571467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xfrm>
            <a:off x="3850245" y="9429325"/>
            <a:ext cx="2945955" cy="495675"/>
          </a:xfrm>
          <a:prstGeom prst="rect">
            <a:avLst/>
          </a:prstGeom>
          <a:noFill/>
        </p:spPr>
        <p:txBody>
          <a:bodyPr/>
          <a:lstStyle/>
          <a:p>
            <a:fld id="{9F5E0FC3-E4C1-404E-BE1D-42C333C5AF9A}" type="slidenum">
              <a:rPr lang="en-GB"/>
              <a:pPr/>
              <a:t>36</a:t>
            </a:fld>
            <a:endParaRPr lang="en-GB"/>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6353621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xfrm>
            <a:off x="3850245" y="9429325"/>
            <a:ext cx="2945955" cy="495675"/>
          </a:xfrm>
          <a:prstGeom prst="rect">
            <a:avLst/>
          </a:prstGeom>
          <a:noFill/>
        </p:spPr>
        <p:txBody>
          <a:bodyPr/>
          <a:lstStyle/>
          <a:p>
            <a:fld id="{A5B7F650-C702-44D4-ABD2-82C32F8F96EB}" type="slidenum">
              <a:rPr lang="en-GB"/>
              <a:pPr/>
              <a:t>37</a:t>
            </a:fld>
            <a:endParaRPr lang="en-GB"/>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7605998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xfrm>
            <a:off x="3850245" y="9429325"/>
            <a:ext cx="2945955" cy="495675"/>
          </a:xfrm>
          <a:prstGeom prst="rect">
            <a:avLst/>
          </a:prstGeom>
          <a:noFill/>
        </p:spPr>
        <p:txBody>
          <a:bodyPr/>
          <a:lstStyle/>
          <a:p>
            <a:fld id="{2EA7E2F0-B6B9-4299-82A6-8DC6D455C908}" type="slidenum">
              <a:rPr lang="en-GB"/>
              <a:pPr/>
              <a:t>38</a:t>
            </a:fld>
            <a:endParaRPr lang="en-GB"/>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9957596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xfrm>
            <a:off x="3850245" y="9429325"/>
            <a:ext cx="2945955" cy="495675"/>
          </a:xfrm>
          <a:prstGeom prst="rect">
            <a:avLst/>
          </a:prstGeom>
          <a:noFill/>
        </p:spPr>
        <p:txBody>
          <a:bodyPr/>
          <a:lstStyle/>
          <a:p>
            <a:fld id="{9973A516-5D20-44AC-8A04-15CCFDBC1241}" type="slidenum">
              <a:rPr lang="en-GB"/>
              <a:pPr/>
              <a:t>39</a:t>
            </a:fld>
            <a:endParaRPr lang="en-GB"/>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0543086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35E073-5F8A-4C14-8B67-AB49B04D8418}" type="slidenum">
              <a:rPr lang="en-US"/>
              <a:pPr/>
              <a:t>40</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20311824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xfrm>
            <a:off x="3850245" y="9429325"/>
            <a:ext cx="2945955" cy="495675"/>
          </a:xfrm>
          <a:prstGeom prst="rect">
            <a:avLst/>
          </a:prstGeom>
          <a:noFill/>
        </p:spPr>
        <p:txBody>
          <a:bodyPr/>
          <a:lstStyle/>
          <a:p>
            <a:fld id="{8A2F996B-92D4-49F8-A39A-EB9C8FCE127C}" type="slidenum">
              <a:rPr lang="en-GB"/>
              <a:pPr/>
              <a:t>41</a:t>
            </a:fld>
            <a:endParaRPr lang="en-GB"/>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807180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3"/>
            <a:ext cx="2945955" cy="495676"/>
          </a:xfrm>
          <a:prstGeom prst="rect">
            <a:avLst/>
          </a:prstGeom>
          <a:ln/>
        </p:spPr>
        <p:txBody>
          <a:bodyPr/>
          <a:lstStyle/>
          <a:p>
            <a:fld id="{2B436BD5-A145-464B-B73F-F377B9C02376}" type="slidenum">
              <a:rPr lang="en-GB"/>
              <a:pPr/>
              <a:t>6</a:t>
            </a:fld>
            <a:endParaRPr lang="en-GB"/>
          </a:p>
        </p:txBody>
      </p:sp>
      <p:sp>
        <p:nvSpPr>
          <p:cNvPr id="223234" name="Rectangle 2"/>
          <p:cNvSpPr>
            <a:spLocks noGrp="1" noRot="1" noChangeAspect="1" noChangeArrowheads="1" noTextEdit="1"/>
          </p:cNvSpPr>
          <p:nvPr>
            <p:ph type="sldImg"/>
          </p:nvPr>
        </p:nvSpPr>
        <p:spPr>
          <a:ln/>
        </p:spPr>
      </p:sp>
      <p:sp>
        <p:nvSpPr>
          <p:cNvPr id="223235" name="Rectangle 3"/>
          <p:cNvSpPr>
            <a:spLocks noGrp="1" noChangeArrowheads="1"/>
          </p:cNvSpPr>
          <p:nvPr>
            <p:ph type="body" idx="1"/>
          </p:nvPr>
        </p:nvSpPr>
        <p:spPr/>
        <p:txBody>
          <a:bodyPr/>
          <a:lstStyle/>
          <a:p>
            <a:endParaRPr lang="sv-SE" dirty="0"/>
          </a:p>
        </p:txBody>
      </p:sp>
    </p:spTree>
    <p:extLst>
      <p:ext uri="{BB962C8B-B14F-4D97-AF65-F5344CB8AC3E}">
        <p14:creationId xmlns:p14="http://schemas.microsoft.com/office/powerpoint/2010/main" val="21067966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xfrm>
            <a:off x="3850245" y="9429325"/>
            <a:ext cx="2945955" cy="495675"/>
          </a:xfrm>
          <a:prstGeom prst="rect">
            <a:avLst/>
          </a:prstGeom>
          <a:noFill/>
        </p:spPr>
        <p:txBody>
          <a:bodyPr/>
          <a:lstStyle/>
          <a:p>
            <a:fld id="{8A2F996B-92D4-49F8-A39A-EB9C8FCE127C}" type="slidenum">
              <a:rPr lang="en-GB"/>
              <a:pPr/>
              <a:t>42</a:t>
            </a:fld>
            <a:endParaRPr lang="en-GB"/>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940168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xfrm>
            <a:off x="3850245" y="9429325"/>
            <a:ext cx="2945955" cy="495675"/>
          </a:xfrm>
          <a:prstGeom prst="rect">
            <a:avLst/>
          </a:prstGeom>
          <a:noFill/>
        </p:spPr>
        <p:txBody>
          <a:bodyPr/>
          <a:lstStyle/>
          <a:p>
            <a:fld id="{8378C072-42AC-468E-B3DB-98A00F59494E}" type="slidenum">
              <a:rPr lang="en-GB"/>
              <a:pPr/>
              <a:t>44</a:t>
            </a:fld>
            <a:endParaRPr lang="en-GB"/>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314111359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35E073-5F8A-4C14-8B67-AB49B04D8418}" type="slidenum">
              <a:rPr lang="en-US"/>
              <a:pPr/>
              <a:t>45</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32936440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xfrm>
            <a:off x="3850245" y="9429325"/>
            <a:ext cx="2945955" cy="495675"/>
          </a:xfrm>
          <a:prstGeom prst="rect">
            <a:avLst/>
          </a:prstGeom>
          <a:noFill/>
        </p:spPr>
        <p:txBody>
          <a:bodyPr/>
          <a:lstStyle/>
          <a:p>
            <a:fld id="{AA7D4B7A-55D9-46EF-A08E-B85817278A4D}" type="slidenum">
              <a:rPr lang="en-GB"/>
              <a:pPr/>
              <a:t>46</a:t>
            </a:fld>
            <a:endParaRPr lang="en-GB"/>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32296432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xfrm>
            <a:off x="3850245" y="9429325"/>
            <a:ext cx="2945955" cy="495675"/>
          </a:xfrm>
          <a:prstGeom prst="rect">
            <a:avLst/>
          </a:prstGeom>
          <a:noFill/>
        </p:spPr>
        <p:txBody>
          <a:bodyPr/>
          <a:lstStyle/>
          <a:p>
            <a:fld id="{7C75DCD2-2083-4FA1-9808-6A47F830C615}" type="slidenum">
              <a:rPr lang="en-GB"/>
              <a:pPr/>
              <a:t>47</a:t>
            </a:fld>
            <a:endParaRPr lang="en-GB"/>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6071746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xfrm>
            <a:off x="3850245" y="9429325"/>
            <a:ext cx="2945955" cy="495675"/>
          </a:xfrm>
          <a:prstGeom prst="rect">
            <a:avLst/>
          </a:prstGeom>
          <a:noFill/>
        </p:spPr>
        <p:txBody>
          <a:bodyPr/>
          <a:lstStyle/>
          <a:p>
            <a:fld id="{A5B7F650-C702-44D4-ABD2-82C32F8F96EB}" type="slidenum">
              <a:rPr lang="en-GB"/>
              <a:pPr/>
              <a:t>49</a:t>
            </a:fld>
            <a:endParaRPr lang="en-GB"/>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008947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xfrm>
            <a:off x="3850245" y="9429325"/>
            <a:ext cx="2945955" cy="495675"/>
          </a:xfrm>
          <a:prstGeom prst="rect">
            <a:avLst/>
          </a:prstGeom>
          <a:noFill/>
        </p:spPr>
        <p:txBody>
          <a:bodyPr/>
          <a:lstStyle/>
          <a:p>
            <a:fld id="{7C75DCD2-2083-4FA1-9808-6A47F830C615}" type="slidenum">
              <a:rPr lang="en-GB"/>
              <a:pPr/>
              <a:t>50</a:t>
            </a:fld>
            <a:endParaRPr lang="en-GB"/>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2075370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xfrm>
            <a:off x="3850245" y="9429325"/>
            <a:ext cx="2945955" cy="495675"/>
          </a:xfrm>
          <a:prstGeom prst="rect">
            <a:avLst/>
          </a:prstGeom>
          <a:noFill/>
        </p:spPr>
        <p:txBody>
          <a:bodyPr/>
          <a:lstStyle/>
          <a:p>
            <a:fld id="{7C75DCD2-2083-4FA1-9808-6A47F830C615}" type="slidenum">
              <a:rPr lang="en-GB"/>
              <a:pPr/>
              <a:t>51</a:t>
            </a:fld>
            <a:endParaRPr lang="en-GB"/>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16204757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35E073-5F8A-4C14-8B67-AB49B04D8418}" type="slidenum">
              <a:rPr lang="en-US"/>
              <a:pPr/>
              <a:t>53</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20085928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xfrm>
            <a:off x="3850245" y="9429325"/>
            <a:ext cx="2945955" cy="495675"/>
          </a:xfrm>
          <a:prstGeom prst="rect">
            <a:avLst/>
          </a:prstGeom>
          <a:noFill/>
        </p:spPr>
        <p:txBody>
          <a:bodyPr/>
          <a:lstStyle/>
          <a:p>
            <a:fld id="{EB5D1A27-FE32-416B-BFB4-B37E105A8EB4}" type="slidenum">
              <a:rPr lang="en-GB"/>
              <a:pPr/>
              <a:t>54</a:t>
            </a:fld>
            <a:endParaRPr lang="en-GB"/>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951927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20ECE098-0B9A-4105-B81B-03AFBDC818AC}" type="slidenum">
              <a:rPr lang="en-GB"/>
              <a:pPr/>
              <a:t>7</a:t>
            </a:fld>
            <a:endParaRPr lang="en-GB"/>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33645952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xfrm>
            <a:off x="3850245" y="9429325"/>
            <a:ext cx="2945955" cy="495675"/>
          </a:xfrm>
          <a:prstGeom prst="rect">
            <a:avLst/>
          </a:prstGeom>
          <a:noFill/>
        </p:spPr>
        <p:txBody>
          <a:bodyPr/>
          <a:lstStyle/>
          <a:p>
            <a:fld id="{F2C58328-2D43-4F05-AD10-0CBD6F81FA27}" type="slidenum">
              <a:rPr lang="en-GB"/>
              <a:pPr/>
              <a:t>55</a:t>
            </a:fld>
            <a:endParaRPr lang="en-GB"/>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15814294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xfrm>
            <a:off x="3850245" y="9429325"/>
            <a:ext cx="2945955" cy="495675"/>
          </a:xfrm>
          <a:prstGeom prst="rect">
            <a:avLst/>
          </a:prstGeom>
          <a:noFill/>
        </p:spPr>
        <p:txBody>
          <a:bodyPr/>
          <a:lstStyle/>
          <a:p>
            <a:fld id="{F2C58328-2D43-4F05-AD10-0CBD6F81FA27}" type="slidenum">
              <a:rPr lang="en-GB"/>
              <a:pPr/>
              <a:t>56</a:t>
            </a:fld>
            <a:endParaRPr lang="en-GB"/>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233896714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xfrm>
            <a:off x="3850245" y="9429325"/>
            <a:ext cx="2945955" cy="495675"/>
          </a:xfrm>
          <a:prstGeom prst="rect">
            <a:avLst/>
          </a:prstGeom>
          <a:noFill/>
        </p:spPr>
        <p:txBody>
          <a:bodyPr/>
          <a:lstStyle/>
          <a:p>
            <a:fld id="{F2C58328-2D43-4F05-AD10-0CBD6F81FA27}" type="slidenum">
              <a:rPr lang="en-GB"/>
              <a:pPr/>
              <a:t>57</a:t>
            </a:fld>
            <a:endParaRPr lang="en-GB"/>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341060114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xfrm>
            <a:off x="3850245" y="9429325"/>
            <a:ext cx="2945955" cy="495675"/>
          </a:xfrm>
          <a:prstGeom prst="rect">
            <a:avLst/>
          </a:prstGeom>
          <a:noFill/>
        </p:spPr>
        <p:txBody>
          <a:bodyPr/>
          <a:lstStyle/>
          <a:p>
            <a:fld id="{878B2132-039E-493A-9A30-224B816DA927}" type="slidenum">
              <a:rPr lang="en-GB"/>
              <a:pPr/>
              <a:t>58</a:t>
            </a:fld>
            <a:endParaRPr lang="en-GB"/>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419772302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xfrm>
            <a:off x="4021088" y="9721870"/>
            <a:ext cx="3076672" cy="511054"/>
          </a:xfrm>
          <a:prstGeom prst="rect">
            <a:avLst/>
          </a:prstGeom>
          <a:noFill/>
        </p:spPr>
        <p:txBody>
          <a:bodyPr/>
          <a:lstStyle/>
          <a:p>
            <a:fld id="{AAACB675-7298-4C6B-915B-2E4473567DD7}" type="slidenum">
              <a:rPr lang="en-GB"/>
              <a:pPr/>
              <a:t>59</a:t>
            </a:fld>
            <a:endParaRPr lang="en-GB"/>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140747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xfrm>
            <a:off x="3850245" y="9429325"/>
            <a:ext cx="2945955" cy="495675"/>
          </a:xfrm>
          <a:prstGeom prst="rect">
            <a:avLst/>
          </a:prstGeom>
          <a:noFill/>
        </p:spPr>
        <p:txBody>
          <a:bodyPr/>
          <a:lstStyle/>
          <a:p>
            <a:fld id="{2EA7E2F0-B6B9-4299-82A6-8DC6D455C908}" type="slidenum">
              <a:rPr lang="en-GB"/>
              <a:pPr/>
              <a:t>60</a:t>
            </a:fld>
            <a:endParaRPr lang="en-GB"/>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55004735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021088" y="9721871"/>
            <a:ext cx="3076672" cy="511054"/>
          </a:xfrm>
          <a:prstGeom prst="rect">
            <a:avLst/>
          </a:prstGeom>
          <a:ln/>
        </p:spPr>
        <p:txBody>
          <a:bodyPr/>
          <a:lstStyle/>
          <a:p>
            <a:fld id="{F85FD988-6465-429F-A3D1-CCFE681899B9}" type="slidenum">
              <a:rPr lang="en-GB"/>
              <a:pPr/>
              <a:t>61</a:t>
            </a:fld>
            <a:endParaRPr lang="en-GB"/>
          </a:p>
        </p:txBody>
      </p:sp>
      <p:sp>
        <p:nvSpPr>
          <p:cNvPr id="232450" name="Rectangle 2"/>
          <p:cNvSpPr>
            <a:spLocks noGrp="1" noRot="1" noChangeAspect="1" noChangeArrowheads="1" noTextEdit="1"/>
          </p:cNvSpPr>
          <p:nvPr>
            <p:ph type="sldImg"/>
          </p:nvPr>
        </p:nvSpPr>
        <p:spPr>
          <a:ln/>
        </p:spPr>
      </p:sp>
      <p:sp>
        <p:nvSpPr>
          <p:cNvPr id="232451"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413799254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021088" y="9721871"/>
            <a:ext cx="3076672" cy="511054"/>
          </a:xfrm>
          <a:prstGeom prst="rect">
            <a:avLst/>
          </a:prstGeom>
          <a:ln/>
        </p:spPr>
        <p:txBody>
          <a:bodyPr/>
          <a:lstStyle/>
          <a:p>
            <a:fld id="{F85FD988-6465-429F-A3D1-CCFE681899B9}" type="slidenum">
              <a:rPr lang="en-GB"/>
              <a:pPr/>
              <a:t>62</a:t>
            </a:fld>
            <a:endParaRPr lang="en-GB"/>
          </a:p>
        </p:txBody>
      </p:sp>
      <p:sp>
        <p:nvSpPr>
          <p:cNvPr id="232450" name="Rectangle 2"/>
          <p:cNvSpPr>
            <a:spLocks noGrp="1" noRot="1" noChangeAspect="1" noChangeArrowheads="1" noTextEdit="1"/>
          </p:cNvSpPr>
          <p:nvPr>
            <p:ph type="sldImg"/>
          </p:nvPr>
        </p:nvSpPr>
        <p:spPr>
          <a:ln/>
        </p:spPr>
      </p:sp>
      <p:sp>
        <p:nvSpPr>
          <p:cNvPr id="232451"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2079456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20ECE098-0B9A-4105-B81B-03AFBDC818AC}" type="slidenum">
              <a:rPr lang="en-GB"/>
              <a:pPr/>
              <a:t>8</a:t>
            </a:fld>
            <a:endParaRPr lang="en-GB"/>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1465656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20ECE098-0B9A-4105-B81B-03AFBDC818AC}" type="slidenum">
              <a:rPr lang="en-GB"/>
              <a:pPr/>
              <a:t>9</a:t>
            </a:fld>
            <a:endParaRPr lang="en-GB"/>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2855243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20ECE098-0B9A-4105-B81B-03AFBDC818AC}" type="slidenum">
              <a:rPr lang="en-GB"/>
              <a:pPr/>
              <a:t>10</a:t>
            </a:fld>
            <a:endParaRPr lang="en-GB"/>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21389591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0246" y="9429325"/>
            <a:ext cx="2945955" cy="495676"/>
          </a:xfrm>
          <a:prstGeom prst="rect">
            <a:avLst/>
          </a:prstGeom>
          <a:ln/>
        </p:spPr>
        <p:txBody>
          <a:bodyPr/>
          <a:lstStyle/>
          <a:p>
            <a:fld id="{20ECE098-0B9A-4105-B81B-03AFBDC818AC}" type="slidenum">
              <a:rPr lang="en-GB"/>
              <a:pPr/>
              <a:t>11</a:t>
            </a:fld>
            <a:endParaRPr lang="en-GB"/>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sv-SE"/>
          </a:p>
        </p:txBody>
      </p:sp>
    </p:spTree>
    <p:extLst>
      <p:ext uri="{BB962C8B-B14F-4D97-AF65-F5344CB8AC3E}">
        <p14:creationId xmlns:p14="http://schemas.microsoft.com/office/powerpoint/2010/main" val="2910683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v-SE" smtClean="0"/>
              <a:t>Klicka här för att ändra format på underrubrik i bakgrunden</a:t>
            </a:r>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515100" y="609600"/>
            <a:ext cx="1943100" cy="5486400"/>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685800" y="609600"/>
            <a:ext cx="5676900" cy="5486400"/>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Rubrik, text och 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685800" y="609600"/>
            <a:ext cx="7772400" cy="1143000"/>
          </a:xfrm>
        </p:spPr>
        <p:txBody>
          <a:bodyPr/>
          <a:lstStyle/>
          <a:p>
            <a:r>
              <a:rPr lang="sv-SE" smtClean="0"/>
              <a:t>Klicka här för att ändra format</a:t>
            </a:r>
            <a:endParaRPr lang="sv-SE"/>
          </a:p>
        </p:txBody>
      </p:sp>
      <p:sp>
        <p:nvSpPr>
          <p:cNvPr id="3" name="Platshållare för text 2"/>
          <p:cNvSpPr>
            <a:spLocks noGrp="1"/>
          </p:cNvSpPr>
          <p:nvPr>
            <p:ph type="body" sz="half" idx="1"/>
          </p:nvPr>
        </p:nvSpPr>
        <p:spPr>
          <a:xfrm>
            <a:off x="685800" y="1981200"/>
            <a:ext cx="3810000" cy="41148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quarter" idx="2"/>
          </p:nvPr>
        </p:nvSpPr>
        <p:spPr>
          <a:xfrm>
            <a:off x="4648200" y="1981200"/>
            <a:ext cx="3810000" cy="19812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innehåll 4"/>
          <p:cNvSpPr>
            <a:spLocks noGrp="1"/>
          </p:cNvSpPr>
          <p:nvPr>
            <p:ph sz="quarter" idx="3"/>
          </p:nvPr>
        </p:nvSpPr>
        <p:spPr>
          <a:xfrm>
            <a:off x="4648200" y="4114800"/>
            <a:ext cx="3810000" cy="19812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Rubrik, innehåll och 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685800" y="609600"/>
            <a:ext cx="7772400" cy="1143000"/>
          </a:xfrm>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685800" y="1981200"/>
            <a:ext cx="3810000" cy="41148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quarter" idx="2"/>
          </p:nvPr>
        </p:nvSpPr>
        <p:spPr>
          <a:xfrm>
            <a:off x="4648200" y="1981200"/>
            <a:ext cx="3810000" cy="19812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innehåll 4"/>
          <p:cNvSpPr>
            <a:spLocks noGrp="1"/>
          </p:cNvSpPr>
          <p:nvPr>
            <p:ph sz="quarter" idx="3"/>
          </p:nvPr>
        </p:nvSpPr>
        <p:spPr>
          <a:xfrm>
            <a:off x="4648200" y="4114800"/>
            <a:ext cx="3810000" cy="19812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Rubrik och fyra innehållsdelar">
    <p:spTree>
      <p:nvGrpSpPr>
        <p:cNvPr id="1" name=""/>
        <p:cNvGrpSpPr/>
        <p:nvPr/>
      </p:nvGrpSpPr>
      <p:grpSpPr>
        <a:xfrm>
          <a:off x="0" y="0"/>
          <a:ext cx="0" cy="0"/>
          <a:chOff x="0" y="0"/>
          <a:chExt cx="0" cy="0"/>
        </a:xfrm>
      </p:grpSpPr>
      <p:sp>
        <p:nvSpPr>
          <p:cNvPr id="2" name="Rubrik 1"/>
          <p:cNvSpPr>
            <a:spLocks noGrp="1"/>
          </p:cNvSpPr>
          <p:nvPr>
            <p:ph type="title" sz="quarter"/>
          </p:nvPr>
        </p:nvSpPr>
        <p:spPr>
          <a:xfrm>
            <a:off x="685800" y="609600"/>
            <a:ext cx="7772400" cy="1143000"/>
          </a:xfrm>
        </p:spPr>
        <p:txBody>
          <a:bodyPr/>
          <a:lstStyle/>
          <a:p>
            <a:r>
              <a:rPr lang="sv-SE" smtClean="0"/>
              <a:t>Klicka här för att ändra format</a:t>
            </a:r>
            <a:endParaRPr lang="sv-SE"/>
          </a:p>
        </p:txBody>
      </p:sp>
      <p:sp>
        <p:nvSpPr>
          <p:cNvPr id="3" name="Platshållare för innehåll 2"/>
          <p:cNvSpPr>
            <a:spLocks noGrp="1"/>
          </p:cNvSpPr>
          <p:nvPr>
            <p:ph sz="quarter" idx="1"/>
          </p:nvPr>
        </p:nvSpPr>
        <p:spPr>
          <a:xfrm>
            <a:off x="685800" y="1981200"/>
            <a:ext cx="3810000" cy="19812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quarter" idx="2"/>
          </p:nvPr>
        </p:nvSpPr>
        <p:spPr>
          <a:xfrm>
            <a:off x="4648200" y="1981200"/>
            <a:ext cx="3810000" cy="19812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innehåll 4"/>
          <p:cNvSpPr>
            <a:spLocks noGrp="1"/>
          </p:cNvSpPr>
          <p:nvPr>
            <p:ph sz="quarter" idx="3"/>
          </p:nvPr>
        </p:nvSpPr>
        <p:spPr>
          <a:xfrm>
            <a:off x="685800" y="4114800"/>
            <a:ext cx="3810000" cy="19812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innehåll 5"/>
          <p:cNvSpPr>
            <a:spLocks noGrp="1"/>
          </p:cNvSpPr>
          <p:nvPr>
            <p:ph sz="quarter" idx="4"/>
          </p:nvPr>
        </p:nvSpPr>
        <p:spPr>
          <a:xfrm>
            <a:off x="4648200" y="4114800"/>
            <a:ext cx="3810000" cy="19812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Rubrik, text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685800" y="609600"/>
            <a:ext cx="7772400" cy="1143000"/>
          </a:xfrm>
        </p:spPr>
        <p:txBody>
          <a:bodyPr/>
          <a:lstStyle/>
          <a:p>
            <a:r>
              <a:rPr lang="sv-SE" smtClean="0"/>
              <a:t>Klicka här för att ändra format</a:t>
            </a:r>
            <a:endParaRPr lang="sv-SE"/>
          </a:p>
        </p:txBody>
      </p:sp>
      <p:sp>
        <p:nvSpPr>
          <p:cNvPr id="3" name="Platshållare för text 2"/>
          <p:cNvSpPr>
            <a:spLocks noGrp="1"/>
          </p:cNvSpPr>
          <p:nvPr>
            <p:ph type="body" sz="half" idx="1"/>
          </p:nvPr>
        </p:nvSpPr>
        <p:spPr>
          <a:xfrm>
            <a:off x="685800" y="1981200"/>
            <a:ext cx="3810000" cy="41148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981200"/>
            <a:ext cx="3810000" cy="411480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dirty="0" smtClean="0"/>
              <a:t>Klicka här för att ändra format på bakgrundstexten</a:t>
            </a:r>
          </a:p>
          <a:p>
            <a:pPr lvl="1"/>
            <a:r>
              <a:rPr lang="sv-SE" dirty="0" smtClean="0"/>
              <a:t>Nivå två</a:t>
            </a:r>
          </a:p>
          <a:p>
            <a:pPr lvl="2"/>
            <a:r>
              <a:rPr lang="sv-SE" dirty="0" smtClean="0"/>
              <a:t>Nivå tre</a:t>
            </a:r>
          </a:p>
          <a:p>
            <a:pPr lvl="3"/>
            <a:r>
              <a:rPr lang="sv-SE" dirty="0" smtClean="0"/>
              <a:t>Nivå fyra</a:t>
            </a:r>
          </a:p>
          <a:p>
            <a:pPr lvl="4"/>
            <a:r>
              <a:rPr lang="sv-SE" dirty="0" smtClean="0"/>
              <a:t>Nivå fem</a:t>
            </a:r>
            <a:endParaRPr lang="sv-S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v-SE" smtClean="0"/>
              <a:t>Klicka här för att ändra format på bakgrundstexten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dirty="0" smtClean="0"/>
              <a:t>Klicka här för att ändra format på bakgrundstexten</a:t>
            </a:r>
          </a:p>
          <a:p>
            <a:pPr lvl="1"/>
            <a:r>
              <a:rPr lang="sv-SE" dirty="0" smtClean="0"/>
              <a:t>Nivå två</a:t>
            </a:r>
          </a:p>
          <a:p>
            <a:pPr lvl="2"/>
            <a:r>
              <a:rPr lang="sv-SE" dirty="0" smtClean="0"/>
              <a:t>Nivå tre</a:t>
            </a:r>
          </a:p>
          <a:p>
            <a:pPr lvl="3"/>
            <a:r>
              <a:rPr lang="sv-SE" dirty="0" smtClean="0"/>
              <a:t>Nivå fyra</a:t>
            </a:r>
          </a:p>
          <a:p>
            <a:pPr lvl="4"/>
            <a:r>
              <a:rPr lang="sv-SE" dirty="0" smtClean="0"/>
              <a:t>Nivå fem</a:t>
            </a:r>
            <a:endParaRPr lang="sv-SE" dirty="0"/>
          </a:p>
        </p:txBody>
      </p:sp>
      <p:sp>
        <p:nvSpPr>
          <p:cNvPr id="4" name="Platshållare för innehåll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 name="TextBox 1"/>
          <p:cNvSpPr txBox="1"/>
          <p:nvPr userDrawn="1"/>
        </p:nvSpPr>
        <p:spPr>
          <a:xfrm>
            <a:off x="-5443" y="6516725"/>
            <a:ext cx="914400" cy="338554"/>
          </a:xfrm>
          <a:prstGeom prst="rect">
            <a:avLst/>
          </a:prstGeom>
          <a:noFill/>
        </p:spPr>
        <p:txBody>
          <a:bodyPr wrap="square" rtlCol="0">
            <a:spAutoFit/>
          </a:bodyPr>
          <a:lstStyle/>
          <a:p>
            <a:fld id="{764371BB-DA5D-46D1-B74B-9A8DB39F893E}" type="slidenum">
              <a:rPr lang="en-US" sz="1600" smtClean="0"/>
              <a:t>‹#›</a:t>
            </a:fld>
            <a:r>
              <a:rPr lang="en-US" sz="1600" dirty="0" smtClean="0"/>
              <a:t>/65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7.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5.png"/><Relationship Id="rId4" Type="http://schemas.openxmlformats.org/officeDocument/2006/relationships/image" Target="../media/image16.png"/><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27.png"/><Relationship Id="rId3" Type="http://schemas.openxmlformats.org/officeDocument/2006/relationships/image" Target="../media/image7.png"/><Relationship Id="rId7" Type="http://schemas.openxmlformats.org/officeDocument/2006/relationships/image" Target="../media/image24.png"/><Relationship Id="rId12"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0.png"/><Relationship Id="rId5" Type="http://schemas.openxmlformats.org/officeDocument/2006/relationships/image" Target="../media/image17.png"/><Relationship Id="rId10" Type="http://schemas.openxmlformats.org/officeDocument/2006/relationships/image" Target="../media/image25.png"/><Relationship Id="rId4" Type="http://schemas.openxmlformats.org/officeDocument/2006/relationships/image" Target="../media/image22.png"/><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7.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 Type="http://schemas.openxmlformats.org/officeDocument/2006/relationships/notesSlide" Target="../notesSlides/notesSlide10.xml"/><Relationship Id="rId16"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38.png"/><Relationship Id="rId10" Type="http://schemas.openxmlformats.org/officeDocument/2006/relationships/image" Target="../media/image33.png"/><Relationship Id="rId4" Type="http://schemas.openxmlformats.org/officeDocument/2006/relationships/image" Target="../media/image16.png"/><Relationship Id="rId9" Type="http://schemas.openxmlformats.org/officeDocument/2006/relationships/image" Target="../media/image32.png"/><Relationship Id="rId14"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2.xml"/><Relationship Id="rId7" Type="http://schemas.openxmlformats.org/officeDocument/2006/relationships/image" Target="../media/image46.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5.png"/><Relationship Id="rId5" Type="http://schemas.openxmlformats.org/officeDocument/2006/relationships/image" Target="../media/image44.png"/><Relationship Id="rId10" Type="http://schemas.openxmlformats.org/officeDocument/2006/relationships/image" Target="../media/image43.wmf"/><Relationship Id="rId4" Type="http://schemas.openxmlformats.org/officeDocument/2006/relationships/image" Target="../media/image43.png"/><Relationship Id="rId9"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14.xml"/><Relationship Id="rId7" Type="http://schemas.openxmlformats.org/officeDocument/2006/relationships/image" Target="../media/image49.w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48.wmf"/><Relationship Id="rId4" Type="http://schemas.openxmlformats.org/officeDocument/2006/relationships/oleObject" Target="../embeddings/oleObject4.bin"/><Relationship Id="rId9" Type="http://schemas.openxmlformats.org/officeDocument/2006/relationships/image" Target="../media/image50.wm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50.wmf"/><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00.png"/><Relationship Id="rId5" Type="http://schemas.openxmlformats.org/officeDocument/2006/relationships/image" Target="../media/image53.wmf"/><Relationship Id="rId4" Type="http://schemas.openxmlformats.org/officeDocument/2006/relationships/oleObject" Target="../embeddings/oleObject8.bin"/></Relationships>
</file>

<file path=ppt/slides/_rels/slide21.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notesSlide" Target="../notesSlides/notesSlide19.xml"/><Relationship Id="rId7"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53.wmf"/><Relationship Id="rId5" Type="http://schemas.openxmlformats.org/officeDocument/2006/relationships/oleObject" Target="../embeddings/oleObject9.bin"/><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58.png"/><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56.wmf"/><Relationship Id="rId5" Type="http://schemas.openxmlformats.org/officeDocument/2006/relationships/oleObject" Target="../embeddings/oleObject11.bin"/><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59.wmf"/><Relationship Id="rId5" Type="http://schemas.openxmlformats.org/officeDocument/2006/relationships/oleObject" Target="../embeddings/oleObject12.bin"/><Relationship Id="rId4" Type="http://schemas.openxmlformats.org/officeDocument/2006/relationships/image" Target="../media/image60.png"/></Relationships>
</file>

<file path=ppt/slides/_rels/slide27.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notesSlide" Target="../notesSlides/notesSlide25.xml"/><Relationship Id="rId7" Type="http://schemas.openxmlformats.org/officeDocument/2006/relationships/oleObject" Target="../embeddings/oleObject14.bin"/><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image" Target="../media/image2.wmf"/><Relationship Id="rId5" Type="http://schemas.openxmlformats.org/officeDocument/2006/relationships/oleObject" Target="../embeddings/oleObject13.bin"/><Relationship Id="rId4" Type="http://schemas.openxmlformats.org/officeDocument/2006/relationships/image" Target="../media/image6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62.wmf"/><Relationship Id="rId5" Type="http://schemas.openxmlformats.org/officeDocument/2006/relationships/oleObject" Target="../embeddings/oleObject15.bin"/><Relationship Id="rId4" Type="http://schemas.openxmlformats.org/officeDocument/2006/relationships/image" Target="../media/image63.png"/></Relationships>
</file>

<file path=ppt/slides/_rels/slide3.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notesSlide" Target="../notesSlides/notesSlide1.xml"/><Relationship Id="rId7" Type="http://schemas.openxmlformats.org/officeDocument/2006/relationships/image" Target="../media/image3.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 Id="rId9" Type="http://schemas.openxmlformats.org/officeDocument/2006/relationships/image" Target="../media/image5.emf"/></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7" Type="http://schemas.openxmlformats.org/officeDocument/2006/relationships/image" Target="../media/image65.wmf"/><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oleObject" Target="../embeddings/oleObject17.bin"/><Relationship Id="rId5" Type="http://schemas.openxmlformats.org/officeDocument/2006/relationships/image" Target="../media/image64.wmf"/><Relationship Id="rId4" Type="http://schemas.openxmlformats.org/officeDocument/2006/relationships/oleObject" Target="../embeddings/oleObject16.bin"/></Relationships>
</file>

<file path=ppt/slides/_rels/slide31.xml.rels><?xml version="1.0" encoding="UTF-8" standalone="yes"?>
<Relationships xmlns="http://schemas.openxmlformats.org/package/2006/relationships"><Relationship Id="rId8" Type="http://schemas.openxmlformats.org/officeDocument/2006/relationships/image" Target="../media/image67.wmf"/><Relationship Id="rId3" Type="http://schemas.openxmlformats.org/officeDocument/2006/relationships/notesSlide" Target="../notesSlides/notesSlide29.xml"/><Relationship Id="rId7" Type="http://schemas.openxmlformats.org/officeDocument/2006/relationships/oleObject" Target="../embeddings/oleObject19.bin"/><Relationship Id="rId12" Type="http://schemas.openxmlformats.org/officeDocument/2006/relationships/image" Target="../media/image69.wmf"/><Relationship Id="rId2" Type="http://schemas.openxmlformats.org/officeDocument/2006/relationships/slideLayout" Target="../slideLayouts/slideLayout6.xml"/><Relationship Id="rId1" Type="http://schemas.openxmlformats.org/officeDocument/2006/relationships/vmlDrawing" Target="../drawings/vmlDrawing12.vml"/><Relationship Id="rId6" Type="http://schemas.openxmlformats.org/officeDocument/2006/relationships/image" Target="../media/image66.wmf"/><Relationship Id="rId11" Type="http://schemas.openxmlformats.org/officeDocument/2006/relationships/oleObject" Target="../embeddings/oleObject21.bin"/><Relationship Id="rId5" Type="http://schemas.openxmlformats.org/officeDocument/2006/relationships/oleObject" Target="../embeddings/oleObject18.bin"/><Relationship Id="rId10" Type="http://schemas.openxmlformats.org/officeDocument/2006/relationships/image" Target="../media/image68.wmf"/><Relationship Id="rId4" Type="http://schemas.openxmlformats.org/officeDocument/2006/relationships/image" Target="../media/image63.png"/><Relationship Id="rId9" Type="http://schemas.openxmlformats.org/officeDocument/2006/relationships/oleObject" Target="../embeddings/oleObject20.bin"/></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notesSlide" Target="../notesSlides/notesSlide30.xml"/><Relationship Id="rId7" Type="http://schemas.openxmlformats.org/officeDocument/2006/relationships/image" Target="../media/image72.png"/><Relationship Id="rId2" Type="http://schemas.openxmlformats.org/officeDocument/2006/relationships/slideLayout" Target="../slideLayouts/slideLayout6.xml"/><Relationship Id="rId1" Type="http://schemas.openxmlformats.org/officeDocument/2006/relationships/vmlDrawing" Target="../drawings/vmlDrawing13.vml"/><Relationship Id="rId6" Type="http://schemas.openxmlformats.org/officeDocument/2006/relationships/image" Target="../media/image340.png"/><Relationship Id="rId11" Type="http://schemas.openxmlformats.org/officeDocument/2006/relationships/image" Target="../media/image70.wmf"/><Relationship Id="rId10" Type="http://schemas.openxmlformats.org/officeDocument/2006/relationships/oleObject" Target="../embeddings/oleObject23.bin"/><Relationship Id="rId4" Type="http://schemas.openxmlformats.org/officeDocument/2006/relationships/image" Target="../media/image71.png"/><Relationship Id="rId9" Type="http://schemas.openxmlformats.org/officeDocument/2006/relationships/image" Target="../media/image66.wmf"/></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76.wmf"/><Relationship Id="rId5" Type="http://schemas.openxmlformats.org/officeDocument/2006/relationships/image" Target="../media/image75.wmf"/><Relationship Id="rId4" Type="http://schemas.openxmlformats.org/officeDocument/2006/relationships/image" Target="../media/image74.png"/></Relationships>
</file>

<file path=ppt/slides/_rels/slide34.xml.rels><?xml version="1.0" encoding="UTF-8" standalone="yes"?>
<Relationships xmlns="http://schemas.openxmlformats.org/package/2006/relationships"><Relationship Id="rId8" Type="http://schemas.openxmlformats.org/officeDocument/2006/relationships/image" Target="../media/image68.wmf"/><Relationship Id="rId3" Type="http://schemas.openxmlformats.org/officeDocument/2006/relationships/notesSlide" Target="../notesSlides/notesSlide32.xml"/><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79.png"/><Relationship Id="rId5" Type="http://schemas.openxmlformats.org/officeDocument/2006/relationships/image" Target="../media/image78.png"/><Relationship Id="rId10" Type="http://schemas.openxmlformats.org/officeDocument/2006/relationships/image" Target="../media/image69.wmf"/><Relationship Id="rId4" Type="http://schemas.openxmlformats.org/officeDocument/2006/relationships/image" Target="../media/image77.png"/><Relationship Id="rId9" Type="http://schemas.openxmlformats.org/officeDocument/2006/relationships/oleObject" Target="../embeddings/oleObject25.bin"/></Relationships>
</file>

<file path=ppt/slides/_rels/slide35.xml.rels><?xml version="1.0" encoding="UTF-8" standalone="yes"?>
<Relationships xmlns="http://schemas.openxmlformats.org/package/2006/relationships"><Relationship Id="rId8" Type="http://schemas.openxmlformats.org/officeDocument/2006/relationships/image" Target="../media/image76.wmf"/><Relationship Id="rId13" Type="http://schemas.openxmlformats.org/officeDocument/2006/relationships/image" Target="../media/image69.wmf"/><Relationship Id="rId3" Type="http://schemas.openxmlformats.org/officeDocument/2006/relationships/notesSlide" Target="../notesSlides/notesSlide33.xml"/><Relationship Id="rId7" Type="http://schemas.openxmlformats.org/officeDocument/2006/relationships/image" Target="../media/image75.wmf"/><Relationship Id="rId12"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82.png"/><Relationship Id="rId11" Type="http://schemas.openxmlformats.org/officeDocument/2006/relationships/image" Target="../media/image68.wmf"/><Relationship Id="rId5" Type="http://schemas.openxmlformats.org/officeDocument/2006/relationships/image" Target="../media/image81.png"/><Relationship Id="rId10" Type="http://schemas.openxmlformats.org/officeDocument/2006/relationships/oleObject" Target="../embeddings/oleObject26.bin"/><Relationship Id="rId4" Type="http://schemas.openxmlformats.org/officeDocument/2006/relationships/image" Target="../media/image80.png"/><Relationship Id="rId9" Type="http://schemas.openxmlformats.org/officeDocument/2006/relationships/image" Target="../media/image79.png"/></Relationships>
</file>

<file path=ppt/slides/_rels/slide3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84.wmf"/><Relationship Id="rId4" Type="http://schemas.openxmlformats.org/officeDocument/2006/relationships/image" Target="../media/image79.png"/></Relationships>
</file>

<file path=ppt/slides/_rels/slide3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30.bin"/><Relationship Id="rId3" Type="http://schemas.openxmlformats.org/officeDocument/2006/relationships/notesSlide" Target="../notesSlides/notesSlide36.xml"/><Relationship Id="rId7" Type="http://schemas.openxmlformats.org/officeDocument/2006/relationships/image" Target="../media/image87.wmf"/><Relationship Id="rId2" Type="http://schemas.openxmlformats.org/officeDocument/2006/relationships/slideLayout" Target="../slideLayouts/slideLayout4.xml"/><Relationship Id="rId1" Type="http://schemas.openxmlformats.org/officeDocument/2006/relationships/vmlDrawing" Target="../drawings/vmlDrawing16.vml"/><Relationship Id="rId6" Type="http://schemas.openxmlformats.org/officeDocument/2006/relationships/oleObject" Target="../embeddings/oleObject29.bin"/><Relationship Id="rId11" Type="http://schemas.openxmlformats.org/officeDocument/2006/relationships/image" Target="../media/image89.wmf"/><Relationship Id="rId5" Type="http://schemas.openxmlformats.org/officeDocument/2006/relationships/image" Target="../media/image86.wmf"/><Relationship Id="rId10" Type="http://schemas.openxmlformats.org/officeDocument/2006/relationships/oleObject" Target="../embeddings/oleObject31.bin"/><Relationship Id="rId4" Type="http://schemas.openxmlformats.org/officeDocument/2006/relationships/oleObject" Target="../embeddings/oleObject28.bin"/><Relationship Id="rId9" Type="http://schemas.openxmlformats.org/officeDocument/2006/relationships/image" Target="../media/image88.wmf"/></Relationships>
</file>

<file path=ppt/slides/_rels/slide39.xml.rels><?xml version="1.0" encoding="UTF-8" standalone="yes"?>
<Relationships xmlns="http://schemas.openxmlformats.org/package/2006/relationships"><Relationship Id="rId8" Type="http://schemas.openxmlformats.org/officeDocument/2006/relationships/image" Target="../media/image95.wmf"/><Relationship Id="rId3" Type="http://schemas.openxmlformats.org/officeDocument/2006/relationships/image" Target="../media/image90.wmf"/><Relationship Id="rId7" Type="http://schemas.openxmlformats.org/officeDocument/2006/relationships/image" Target="../media/image94.png"/><Relationship Id="rId2" Type="http://schemas.openxmlformats.org/officeDocument/2006/relationships/notesSlide" Target="../notesSlides/notesSlide37.xml"/><Relationship Id="rId1" Type="http://schemas.openxmlformats.org/officeDocument/2006/relationships/slideLayout" Target="../slideLayouts/slideLayout6.xml"/><Relationship Id="rId6" Type="http://schemas.openxmlformats.org/officeDocument/2006/relationships/image" Target="../media/image93.wmf"/><Relationship Id="rId5" Type="http://schemas.openxmlformats.org/officeDocument/2006/relationships/image" Target="../media/image92.wmf"/><Relationship Id="rId4" Type="http://schemas.openxmlformats.org/officeDocument/2006/relationships/image" Target="../media/image91.wmf"/><Relationship Id="rId9" Type="http://schemas.openxmlformats.org/officeDocument/2006/relationships/image" Target="../media/image96.wmf"/></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100.emf"/><Relationship Id="rId3" Type="http://schemas.openxmlformats.org/officeDocument/2006/relationships/notesSlide" Target="../notesSlides/notesSlide39.xml"/><Relationship Id="rId7" Type="http://schemas.openxmlformats.org/officeDocument/2006/relationships/image" Target="../media/image97.wmf"/><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32.bin"/><Relationship Id="rId5" Type="http://schemas.openxmlformats.org/officeDocument/2006/relationships/image" Target="../media/image99.jpeg"/><Relationship Id="rId4" Type="http://schemas.openxmlformats.org/officeDocument/2006/relationships/image" Target="../media/image98.png"/><Relationship Id="rId9" Type="http://schemas.openxmlformats.org/officeDocument/2006/relationships/image" Target="../media/image101.emf"/></Relationships>
</file>

<file path=ppt/slides/_rels/slide4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103.jpeg"/></Relationships>
</file>

<file path=ppt/slides/_rels/slide43.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35.bin"/><Relationship Id="rId13" Type="http://schemas.openxmlformats.org/officeDocument/2006/relationships/image" Target="../media/image106.wmf"/><Relationship Id="rId3" Type="http://schemas.openxmlformats.org/officeDocument/2006/relationships/notesSlide" Target="../notesSlides/notesSlide43.xml"/><Relationship Id="rId7" Type="http://schemas.openxmlformats.org/officeDocument/2006/relationships/image" Target="../media/image68.wmf"/><Relationship Id="rId12"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34.bin"/><Relationship Id="rId11" Type="http://schemas.openxmlformats.org/officeDocument/2006/relationships/image" Target="../media/image105.wmf"/><Relationship Id="rId5" Type="http://schemas.openxmlformats.org/officeDocument/2006/relationships/image" Target="../media/image104.wmf"/><Relationship Id="rId10" Type="http://schemas.openxmlformats.org/officeDocument/2006/relationships/oleObject" Target="../embeddings/oleObject36.bin"/><Relationship Id="rId4" Type="http://schemas.openxmlformats.org/officeDocument/2006/relationships/oleObject" Target="../embeddings/oleObject33.bin"/><Relationship Id="rId9" Type="http://schemas.openxmlformats.org/officeDocument/2006/relationships/image" Target="../media/image69.wmf"/></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6.xml"/><Relationship Id="rId1" Type="http://schemas.openxmlformats.org/officeDocument/2006/relationships/vmlDrawing" Target="../drawings/vmlDrawing19.vml"/><Relationship Id="rId6" Type="http://schemas.openxmlformats.org/officeDocument/2006/relationships/image" Target="../media/image104.wmf"/><Relationship Id="rId5" Type="http://schemas.openxmlformats.org/officeDocument/2006/relationships/oleObject" Target="../embeddings/oleObject38.bin"/><Relationship Id="rId4" Type="http://schemas.openxmlformats.org/officeDocument/2006/relationships/image" Target="../media/image107.wmf"/></Relationships>
</file>

<file path=ppt/slides/_rels/slide48.xml.rels><?xml version="1.0" encoding="UTF-8" standalone="yes"?>
<Relationships xmlns="http://schemas.openxmlformats.org/package/2006/relationships"><Relationship Id="rId2" Type="http://schemas.openxmlformats.org/officeDocument/2006/relationships/image" Target="../media/image108.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109.wmf"/><Relationship Id="rId4" Type="http://schemas.openxmlformats.org/officeDocument/2006/relationships/oleObject" Target="../embeddings/oleObject39.bin"/></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image" Target="../media/image110.wmf"/><Relationship Id="rId4" Type="http://schemas.openxmlformats.org/officeDocument/2006/relationships/oleObject" Target="../embeddings/oleObject40.bin"/></Relationships>
</file>

<file path=ppt/slides/_rels/slide52.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 Id="rId4" Type="http://schemas.openxmlformats.org/officeDocument/2006/relationships/image" Target="../media/image113.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6.xml"/><Relationship Id="rId1" Type="http://schemas.openxmlformats.org/officeDocument/2006/relationships/vmlDrawing" Target="../drawings/vmlDrawing22.vml"/><Relationship Id="rId6" Type="http://schemas.openxmlformats.org/officeDocument/2006/relationships/image" Target="../media/image114.wmf"/><Relationship Id="rId5" Type="http://schemas.openxmlformats.org/officeDocument/2006/relationships/oleObject" Target="../embeddings/oleObject41.bin"/><Relationship Id="rId4" Type="http://schemas.openxmlformats.org/officeDocument/2006/relationships/image" Target="../media/image115.wmf"/></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6.xml"/><Relationship Id="rId1" Type="http://schemas.openxmlformats.org/officeDocument/2006/relationships/vmlDrawing" Target="../drawings/vmlDrawing23.vml"/><Relationship Id="rId5" Type="http://schemas.openxmlformats.org/officeDocument/2006/relationships/image" Target="../media/image116.wmf"/><Relationship Id="rId4" Type="http://schemas.openxmlformats.org/officeDocument/2006/relationships/oleObject" Target="../embeddings/oleObject42.bin"/></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6.xml"/><Relationship Id="rId1" Type="http://schemas.openxmlformats.org/officeDocument/2006/relationships/vmlDrawing" Target="../drawings/vmlDrawing24.vml"/><Relationship Id="rId5" Type="http://schemas.openxmlformats.org/officeDocument/2006/relationships/image" Target="../media/image117.wmf"/><Relationship Id="rId4" Type="http://schemas.openxmlformats.org/officeDocument/2006/relationships/oleObject" Target="../embeddings/oleObject43.bin"/></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6.xml"/><Relationship Id="rId1" Type="http://schemas.openxmlformats.org/officeDocument/2006/relationships/vmlDrawing" Target="../drawings/vmlDrawing25.vml"/><Relationship Id="rId5" Type="http://schemas.openxmlformats.org/officeDocument/2006/relationships/image" Target="../media/image118.wmf"/><Relationship Id="rId4" Type="http://schemas.openxmlformats.org/officeDocument/2006/relationships/oleObject" Target="../embeddings/oleObject44.bin"/></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notesSlide" Target="../notesSlides/notesSlide53.xml"/><Relationship Id="rId7" Type="http://schemas.openxmlformats.org/officeDocument/2006/relationships/image" Target="../media/image120.wmf"/><Relationship Id="rId2" Type="http://schemas.openxmlformats.org/officeDocument/2006/relationships/slideLayout" Target="../slideLayouts/slideLayout6.xml"/><Relationship Id="rId1" Type="http://schemas.openxmlformats.org/officeDocument/2006/relationships/vmlDrawing" Target="../drawings/vmlDrawing26.vml"/><Relationship Id="rId6" Type="http://schemas.openxmlformats.org/officeDocument/2006/relationships/oleObject" Target="../embeddings/oleObject46.bin"/><Relationship Id="rId11" Type="http://schemas.openxmlformats.org/officeDocument/2006/relationships/image" Target="../media/image122.wmf"/><Relationship Id="rId5" Type="http://schemas.openxmlformats.org/officeDocument/2006/relationships/image" Target="../media/image119.wmf"/><Relationship Id="rId10" Type="http://schemas.openxmlformats.org/officeDocument/2006/relationships/oleObject" Target="../embeddings/oleObject48.bin"/><Relationship Id="rId4" Type="http://schemas.openxmlformats.org/officeDocument/2006/relationships/oleObject" Target="../embeddings/oleObject45.bin"/><Relationship Id="rId9" Type="http://schemas.openxmlformats.org/officeDocument/2006/relationships/image" Target="../media/image121.wmf"/></Relationships>
</file>

<file path=ppt/slides/_rels/slide59.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notesSlide" Target="../notesSlides/notesSlide54.xml"/><Relationship Id="rId7" Type="http://schemas.openxmlformats.org/officeDocument/2006/relationships/image" Target="../media/image119.wmf"/><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oleObject" Target="../embeddings/oleObject50.bin"/><Relationship Id="rId5" Type="http://schemas.openxmlformats.org/officeDocument/2006/relationships/image" Target="../media/image120.wmf"/><Relationship Id="rId4" Type="http://schemas.openxmlformats.org/officeDocument/2006/relationships/oleObject" Target="../embeddings/oleObject49.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53.bin"/><Relationship Id="rId3" Type="http://schemas.openxmlformats.org/officeDocument/2006/relationships/notesSlide" Target="../notesSlides/notesSlide55.xml"/><Relationship Id="rId7" Type="http://schemas.openxmlformats.org/officeDocument/2006/relationships/image" Target="../media/image86.wmf"/><Relationship Id="rId2" Type="http://schemas.openxmlformats.org/officeDocument/2006/relationships/slideLayout" Target="../slideLayouts/slideLayout4.xml"/><Relationship Id="rId1" Type="http://schemas.openxmlformats.org/officeDocument/2006/relationships/vmlDrawing" Target="../drawings/vmlDrawing28.vml"/><Relationship Id="rId6" Type="http://schemas.openxmlformats.org/officeDocument/2006/relationships/oleObject" Target="../embeddings/oleObject52.bin"/><Relationship Id="rId11" Type="http://schemas.openxmlformats.org/officeDocument/2006/relationships/oleObject" Target="../embeddings/oleObject55.bin"/><Relationship Id="rId5" Type="http://schemas.openxmlformats.org/officeDocument/2006/relationships/image" Target="../media/image124.wmf"/><Relationship Id="rId10" Type="http://schemas.openxmlformats.org/officeDocument/2006/relationships/image" Target="../media/image87.wmf"/><Relationship Id="rId4" Type="http://schemas.openxmlformats.org/officeDocument/2006/relationships/oleObject" Target="../embeddings/oleObject51.bin"/><Relationship Id="rId9" Type="http://schemas.openxmlformats.org/officeDocument/2006/relationships/oleObject" Target="../embeddings/oleObject54.bin"/></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0.png"/><Relationship Id="rId4" Type="http://schemas.openxmlformats.org/officeDocument/2006/relationships/image" Target="../media/image61.png"/></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ctrTitle"/>
          </p:nvPr>
        </p:nvSpPr>
        <p:spPr/>
        <p:txBody>
          <a:bodyPr/>
          <a:lstStyle/>
          <a:p>
            <a:r>
              <a:rPr lang="en-US" dirty="0" smtClean="0"/>
              <a:t>Antenna Course</a:t>
            </a:r>
            <a:br>
              <a:rPr lang="en-US" dirty="0" smtClean="0"/>
            </a:br>
            <a:r>
              <a:rPr lang="en-US" dirty="0" smtClean="0"/>
              <a:t>21-May-2015</a:t>
            </a:r>
            <a:br>
              <a:rPr lang="en-US" dirty="0" smtClean="0"/>
            </a:br>
            <a:r>
              <a:rPr lang="en-US" dirty="0" smtClean="0"/>
              <a:t/>
            </a:r>
            <a:br>
              <a:rPr lang="en-US" dirty="0" smtClean="0"/>
            </a:br>
            <a:r>
              <a:rPr lang="en-US" dirty="0" smtClean="0"/>
              <a:t>Lecture 12</a:t>
            </a:r>
            <a:endParaRPr lang="en-US" dirty="0"/>
          </a:p>
        </p:txBody>
      </p:sp>
      <p:sp>
        <p:nvSpPr>
          <p:cNvPr id="5" name="Underrubrik 4"/>
          <p:cNvSpPr>
            <a:spLocks noGrp="1"/>
          </p:cNvSpPr>
          <p:nvPr>
            <p:ph type="subTitle" idx="1"/>
          </p:nvPr>
        </p:nvSpPr>
        <p:spPr/>
        <p:txBody>
          <a:bodyPr/>
          <a:lstStyle/>
          <a:p>
            <a:endParaRPr lang="en-US" dirty="0" smtClean="0"/>
          </a:p>
          <a:p>
            <a:r>
              <a:rPr lang="en-US" dirty="0" smtClean="0"/>
              <a:t>Dr. Andrés </a:t>
            </a:r>
            <a:r>
              <a:rPr lang="en-US" dirty="0" err="1" smtClean="0"/>
              <a:t>Alayón</a:t>
            </a:r>
            <a:r>
              <a:rPr lang="en-US" dirty="0" smtClean="0"/>
              <a:t> Glazunov</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05600" y="762000"/>
            <a:ext cx="2304776" cy="3257550"/>
          </a:xfrm>
          <a:prstGeom prst="rect">
            <a:avLst/>
          </a:prstGeom>
        </p:spPr>
      </p:pic>
    </p:spTree>
    <p:extLst>
      <p:ext uri="{BB962C8B-B14F-4D97-AF65-F5344CB8AC3E}">
        <p14:creationId xmlns:p14="http://schemas.microsoft.com/office/powerpoint/2010/main" val="12282531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685800" y="457200"/>
            <a:ext cx="7772400" cy="838200"/>
          </a:xfrm>
        </p:spPr>
        <p:txBody>
          <a:bodyPr/>
          <a:lstStyle/>
          <a:p>
            <a:r>
              <a:rPr lang="en-GB" sz="3200" dirty="0">
                <a:ln w="12700">
                  <a:noFill/>
                  <a:prstDash val="solid"/>
                </a:ln>
              </a:rPr>
              <a:t>Mutual impedance between two dipoles</a:t>
            </a:r>
            <a:endParaRPr lang="en-GB" dirty="0">
              <a:ln w="12700">
                <a:noFill/>
                <a:prstDash val="solid"/>
              </a:ln>
            </a:endParaRPr>
          </a:p>
        </p:txBody>
      </p:sp>
      <p:pic>
        <p:nvPicPr>
          <p:cNvPr id="149508" name="Picture 4"/>
          <p:cNvPicPr>
            <a:picLocks noChangeAspect="1" noChangeArrowheads="1"/>
          </p:cNvPicPr>
          <p:nvPr/>
        </p:nvPicPr>
        <p:blipFill>
          <a:blip r:embed="rId3" cstate="print"/>
          <a:srcRect/>
          <a:stretch>
            <a:fillRect/>
          </a:stretch>
        </p:blipFill>
        <p:spPr bwMode="auto">
          <a:xfrm>
            <a:off x="1371600" y="1447800"/>
            <a:ext cx="6781800" cy="3309938"/>
          </a:xfrm>
          <a:prstGeom prst="rect">
            <a:avLst/>
          </a:prstGeom>
          <a:noFill/>
          <a:ln w="9525">
            <a:noFill/>
            <a:miter lim="800000"/>
            <a:headEnd/>
            <a:tailEnd/>
          </a:ln>
          <a:effectLst/>
        </p:spPr>
      </p:pic>
      <p:sp>
        <p:nvSpPr>
          <p:cNvPr id="8" name="Rectangle 7"/>
          <p:cNvSpPr/>
          <p:nvPr/>
        </p:nvSpPr>
        <p:spPr bwMode="auto">
          <a:xfrm>
            <a:off x="4297680" y="2081899"/>
            <a:ext cx="1152128" cy="44901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3" name="TextBox 12"/>
              <p:cNvSpPr txBox="1"/>
              <p:nvPr/>
            </p:nvSpPr>
            <p:spPr>
              <a:xfrm>
                <a:off x="4672606" y="1505636"/>
                <a:ext cx="551369"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b="1" i="1" smtClean="0">
                              <a:solidFill>
                                <a:srgbClr val="FF0000"/>
                              </a:solidFill>
                              <a:latin typeface="Cambria Math" panose="02040503050406030204" pitchFamily="18" charset="0"/>
                            </a:rPr>
                            <m:t>𝑬</m:t>
                          </m:r>
                        </m:e>
                        <m:sub>
                          <m:r>
                            <a:rPr lang="en-US" b="0" i="1" smtClean="0">
                              <a:solidFill>
                                <a:srgbClr val="FF0000"/>
                              </a:solidFill>
                              <a:latin typeface="Cambria Math" panose="02040503050406030204" pitchFamily="18" charset="0"/>
                            </a:rPr>
                            <m:t>21</m:t>
                          </m:r>
                        </m:sub>
                      </m:sSub>
                    </m:oMath>
                  </m:oMathPara>
                </a14:m>
                <a:endParaRPr lang="en-US" dirty="0">
                  <a:solidFill>
                    <a:srgbClr val="FF0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672606" y="1505636"/>
                <a:ext cx="551369" cy="369332"/>
              </a:xfrm>
              <a:prstGeom prst="rect">
                <a:avLst/>
              </a:prstGeom>
              <a:blipFill rotWithShape="0">
                <a:blip r:embed="rId4"/>
                <a:stretch>
                  <a:fillRect l="-12222" r="-4444"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156176" y="2417790"/>
                <a:ext cx="500906"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𝑉</m:t>
                          </m:r>
                        </m:e>
                        <m:sub>
                          <m:r>
                            <a:rPr lang="en-US" b="0" i="1" smtClean="0">
                              <a:solidFill>
                                <a:srgbClr val="FF0000"/>
                              </a:solidFill>
                              <a:latin typeface="Cambria Math" panose="02040503050406030204" pitchFamily="18" charset="0"/>
                            </a:rPr>
                            <m:t>21</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156176" y="2417790"/>
                <a:ext cx="500906" cy="369332"/>
              </a:xfrm>
              <a:prstGeom prst="rect">
                <a:avLst/>
              </a:prstGeom>
              <a:blipFill rotWithShape="0">
                <a:blip r:embed="rId5"/>
                <a:stretch>
                  <a:fillRect l="-13415" r="-3659"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1106169" y="1334534"/>
                <a:ext cx="881523"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1</m:t>
                          </m:r>
                        </m:sub>
                      </m:sSub>
                      <m:r>
                        <a:rPr lang="en-US" i="1" smtClean="0">
                          <a:solidFill>
                            <a:srgbClr val="FF0000"/>
                          </a:solidFill>
                          <a:latin typeface="Cambria Math" panose="02040503050406030204" pitchFamily="18" charset="0"/>
                          <a:ea typeface="Cambria Math" panose="02040503050406030204" pitchFamily="18" charset="0"/>
                        </a:rPr>
                        <m:t>≠</m:t>
                      </m:r>
                      <m:r>
                        <a:rPr lang="en-US" b="0" i="1" smtClean="0">
                          <a:solidFill>
                            <a:srgbClr val="FF0000"/>
                          </a:solidFill>
                          <a:latin typeface="Cambria Math" panose="02040503050406030204" pitchFamily="18" charset="0"/>
                        </a:rPr>
                        <m:t>0</m:t>
                      </m:r>
                    </m:oMath>
                  </m:oMathPara>
                </a14:m>
                <a:endParaRPr lang="en-US" dirty="0">
                  <a:solidFill>
                    <a:srgbClr val="FF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1106169" y="1334534"/>
                <a:ext cx="881523" cy="369332"/>
              </a:xfrm>
              <a:prstGeom prst="rect">
                <a:avLst/>
              </a:prstGeom>
              <a:blipFill rotWithShape="0">
                <a:blip r:embed="rId6"/>
                <a:stretch>
                  <a:fillRect l="-6897" r="-7586" b="-14754"/>
                </a:stretch>
              </a:blipFill>
            </p:spPr>
            <p:txBody>
              <a:bodyPr/>
              <a:lstStyle/>
              <a:p>
                <a:r>
                  <a:rPr lang="en-US">
                    <a:noFill/>
                  </a:rPr>
                  <a:t> </a:t>
                </a:r>
              </a:p>
            </p:txBody>
          </p:sp>
        </mc:Fallback>
      </mc:AlternateContent>
      <p:sp>
        <p:nvSpPr>
          <p:cNvPr id="20" name="Rectangle 19"/>
          <p:cNvSpPr/>
          <p:nvPr/>
        </p:nvSpPr>
        <p:spPr bwMode="auto">
          <a:xfrm>
            <a:off x="1126098" y="3356992"/>
            <a:ext cx="3567855" cy="172819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grpSp>
        <p:nvGrpSpPr>
          <p:cNvPr id="2" name="Group 1"/>
          <p:cNvGrpSpPr/>
          <p:nvPr/>
        </p:nvGrpSpPr>
        <p:grpSpPr>
          <a:xfrm>
            <a:off x="3851919" y="3375613"/>
            <a:ext cx="4608513" cy="1625751"/>
            <a:chOff x="3851919" y="3375613"/>
            <a:chExt cx="4608513" cy="1625751"/>
          </a:xfrm>
        </p:grpSpPr>
        <p:sp>
          <p:nvSpPr>
            <p:cNvPr id="7" name="Rectangle 6"/>
            <p:cNvSpPr/>
            <p:nvPr/>
          </p:nvSpPr>
          <p:spPr bwMode="auto">
            <a:xfrm>
              <a:off x="4585712" y="4425300"/>
              <a:ext cx="864096" cy="57606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bwMode="auto">
            <a:xfrm>
              <a:off x="5412968" y="3645024"/>
              <a:ext cx="2831439" cy="126511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8" name="Rectangle 17"/>
            <p:cNvSpPr/>
            <p:nvPr/>
          </p:nvSpPr>
          <p:spPr bwMode="auto">
            <a:xfrm>
              <a:off x="4644008" y="3989549"/>
              <a:ext cx="864096" cy="57606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22" name="Picture 4"/>
            <p:cNvPicPr>
              <a:picLocks noChangeAspect="1" noChangeArrowheads="1"/>
            </p:cNvPicPr>
            <p:nvPr/>
          </p:nvPicPr>
          <p:blipFill rotWithShape="1">
            <a:blip r:embed="rId3" cstate="print"/>
            <a:srcRect l="58871" t="59856" r="-4528"/>
            <a:stretch/>
          </p:blipFill>
          <p:spPr bwMode="auto">
            <a:xfrm>
              <a:off x="5364088" y="3429000"/>
              <a:ext cx="3096344" cy="1328738"/>
            </a:xfrm>
            <a:prstGeom prst="rect">
              <a:avLst/>
            </a:prstGeom>
            <a:noFill/>
            <a:ln w="9525">
              <a:noFill/>
              <a:miter lim="800000"/>
              <a:headEnd/>
              <a:tailEnd/>
            </a:ln>
            <a:effectLst/>
          </p:spPr>
        </p:pic>
        <mc:AlternateContent xmlns:mc="http://schemas.openxmlformats.org/markup-compatibility/2006" xmlns:a14="http://schemas.microsoft.com/office/drawing/2010/main">
          <mc:Choice Requires="a14">
            <p:sp>
              <p:nvSpPr>
                <p:cNvPr id="23" name="TextBox 22"/>
                <p:cNvSpPr txBox="1"/>
                <p:nvPr/>
              </p:nvSpPr>
              <p:spPr>
                <a:xfrm>
                  <a:off x="3851919" y="4066784"/>
                  <a:ext cx="1561049" cy="369332"/>
                </a:xfrm>
                <a:prstGeom prst="rect">
                  <a:avLst/>
                </a:prstGeom>
                <a:solidFill>
                  <a:schemeClr val="bg1"/>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𝑉</m:t>
                            </m:r>
                          </m:e>
                          <m:sub>
                            <m:r>
                              <a:rPr lang="en-US" b="0" i="1" smtClean="0">
                                <a:solidFill>
                                  <a:srgbClr val="FF0000"/>
                                </a:solidFill>
                                <a:latin typeface="Cambria Math" panose="02040503050406030204" pitchFamily="18" charset="0"/>
                              </a:rPr>
                              <m:t>21</m:t>
                            </m:r>
                          </m:sub>
                        </m:sSub>
                        <m:r>
                          <a:rPr lang="en-US" i="1">
                            <a:solidFill>
                              <a:srgbClr val="FF0000"/>
                            </a:solidFill>
                            <a:latin typeface="Cambria Math" panose="02040503050406030204" pitchFamily="18" charset="0"/>
                          </a:rPr>
                          <m:t>=</m:t>
                        </m:r>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𝑍</m:t>
                            </m:r>
                          </m:e>
                          <m:sub>
                            <m:r>
                              <a:rPr lang="en-US" i="1">
                                <a:solidFill>
                                  <a:srgbClr val="FF0000"/>
                                </a:solidFill>
                                <a:latin typeface="Cambria Math" panose="02040503050406030204" pitchFamily="18" charset="0"/>
                              </a:rPr>
                              <m:t>12</m:t>
                            </m:r>
                          </m:sub>
                        </m:sSub>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𝐼</m:t>
                            </m:r>
                          </m:e>
                          <m:sub>
                            <m:r>
                              <a:rPr lang="en-US" i="1">
                                <a:solidFill>
                                  <a:srgbClr val="FF0000"/>
                                </a:solidFill>
                                <a:latin typeface="Cambria Math" panose="02040503050406030204" pitchFamily="18" charset="0"/>
                              </a:rPr>
                              <m:t>2</m:t>
                            </m:r>
                          </m:sub>
                        </m:sSub>
                      </m:oMath>
                    </m:oMathPara>
                  </a14:m>
                  <a:endParaRPr lang="en-US" dirty="0">
                    <a:solidFill>
                      <a:srgbClr val="FF000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3851919" y="4066784"/>
                  <a:ext cx="1561049" cy="369332"/>
                </a:xfrm>
                <a:prstGeom prst="rect">
                  <a:avLst/>
                </a:prstGeom>
                <a:blipFill rotWithShape="0">
                  <a:blip r:embed="rId7"/>
                  <a:stretch>
                    <a:fillRect l="-4688" r="-1953" b="-14754"/>
                  </a:stretch>
                </a:blipFill>
              </p:spPr>
              <p:txBody>
                <a:bodyPr/>
                <a:lstStyle/>
                <a:p>
                  <a:r>
                    <a:rPr lang="en-US">
                      <a:noFill/>
                    </a:rPr>
                    <a:t> </a:t>
                  </a:r>
                </a:p>
              </p:txBody>
            </p:sp>
          </mc:Fallback>
        </mc:AlternateContent>
        <p:sp>
          <p:nvSpPr>
            <p:cNvPr id="24" name="Rectangle 23"/>
            <p:cNvSpPr/>
            <p:nvPr/>
          </p:nvSpPr>
          <p:spPr bwMode="auto">
            <a:xfrm>
              <a:off x="5925491" y="4147079"/>
              <a:ext cx="1027844" cy="36546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25" name="TextBox 24"/>
                <p:cNvSpPr txBox="1"/>
                <p:nvPr/>
              </p:nvSpPr>
              <p:spPr>
                <a:xfrm>
                  <a:off x="6188975" y="3375613"/>
                  <a:ext cx="437556" cy="3077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𝑍</m:t>
                            </m:r>
                          </m:e>
                          <m:sub>
                            <m:r>
                              <a:rPr lang="en-US" sz="2000" b="0" i="1" smtClean="0">
                                <a:solidFill>
                                  <a:schemeClr val="tx1"/>
                                </a:solidFill>
                                <a:latin typeface="Cambria Math" panose="02040503050406030204" pitchFamily="18" charset="0"/>
                              </a:rPr>
                              <m:t>22</m:t>
                            </m:r>
                          </m:sub>
                        </m:sSub>
                      </m:oMath>
                    </m:oMathPara>
                  </a14:m>
                  <a:endParaRPr lang="en-US" sz="2000" dirty="0">
                    <a:solidFill>
                      <a:schemeClr val="tx1"/>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6188975" y="3375613"/>
                  <a:ext cx="437556" cy="307777"/>
                </a:xfrm>
                <a:prstGeom prst="rect">
                  <a:avLst/>
                </a:prstGeom>
                <a:blipFill rotWithShape="0">
                  <a:blip r:embed="rId8"/>
                  <a:stretch>
                    <a:fillRect l="-12500" r="-5556" b="-18000"/>
                  </a:stretch>
                </a:blipFill>
              </p:spPr>
              <p:txBody>
                <a:bodyPr/>
                <a:lstStyle/>
                <a:p>
                  <a:r>
                    <a:rPr lang="en-US">
                      <a:noFill/>
                    </a:rPr>
                    <a:t> </a:t>
                  </a:r>
                </a:p>
              </p:txBody>
            </p:sp>
          </mc:Fallback>
        </mc:AlternateContent>
      </p:grpSp>
      <p:sp>
        <p:nvSpPr>
          <p:cNvPr id="26" name="Rectangle 2"/>
          <p:cNvSpPr txBox="1">
            <a:spLocks noChangeArrowheads="1"/>
          </p:cNvSpPr>
          <p:nvPr/>
        </p:nvSpPr>
        <p:spPr bwMode="auto">
          <a:xfrm>
            <a:off x="1043608" y="5025980"/>
            <a:ext cx="2896844"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r>
              <a:rPr lang="en-GB" sz="1800" kern="0" dirty="0" smtClean="0">
                <a:ln w="12700">
                  <a:noFill/>
                  <a:prstDash val="solid"/>
                </a:ln>
              </a:rPr>
              <a:t>Mutual impedance between  dipole 2 and dipole 1</a:t>
            </a:r>
            <a:r>
              <a:rPr lang="en-GB" sz="1800" i="1" kern="0" dirty="0" smtClean="0">
                <a:ln w="12700">
                  <a:noFill/>
                  <a:prstDash val="solid"/>
                </a:ln>
              </a:rPr>
              <a:t>:</a:t>
            </a:r>
            <a:endParaRPr lang="en-GB" sz="2800" i="1" kern="0" dirty="0">
              <a:ln w="12700">
                <a:noFill/>
                <a:prstDash val="solid"/>
              </a:ln>
            </a:endParaRPr>
          </a:p>
        </p:txBody>
      </p:sp>
      <mc:AlternateContent xmlns:mc="http://schemas.openxmlformats.org/markup-compatibility/2006" xmlns:a14="http://schemas.microsoft.com/office/drawing/2010/main">
        <mc:Choice Requires="a14">
          <p:sp>
            <p:nvSpPr>
              <p:cNvPr id="27" name="TextBox 26"/>
              <p:cNvSpPr txBox="1"/>
              <p:nvPr/>
            </p:nvSpPr>
            <p:spPr>
              <a:xfrm>
                <a:off x="3984595" y="5025980"/>
                <a:ext cx="1950662" cy="915635"/>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𝑍</m:t>
                          </m:r>
                        </m:e>
                        <m:sub>
                          <m:r>
                            <a:rPr lang="en-US" b="0" i="1" smtClean="0">
                              <a:solidFill>
                                <a:srgbClr val="FF0000"/>
                              </a:solidFill>
                              <a:latin typeface="Cambria Math" panose="02040503050406030204" pitchFamily="18" charset="0"/>
                            </a:rPr>
                            <m:t>21</m:t>
                          </m:r>
                        </m:sub>
                      </m:sSub>
                      <m:r>
                        <a:rPr lang="en-US" i="1">
                          <a:solidFill>
                            <a:srgbClr val="FF0000"/>
                          </a:solidFill>
                          <a:latin typeface="Cambria Math" panose="02040503050406030204" pitchFamily="18" charset="0"/>
                        </a:rPr>
                        <m:t>=</m:t>
                      </m:r>
                      <m:sSub>
                        <m:sSubPr>
                          <m:ctrlPr>
                            <a:rPr lang="en-US" i="1" smtClean="0">
                              <a:solidFill>
                                <a:srgbClr val="FF0000"/>
                              </a:solidFill>
                              <a:latin typeface="Cambria Math" panose="02040503050406030204" pitchFamily="18" charset="0"/>
                            </a:rPr>
                          </m:ctrlPr>
                        </m:sSubPr>
                        <m:e>
                          <m:d>
                            <m:dPr>
                              <m:begChr m:val=""/>
                              <m:endChr m:val="|"/>
                              <m:ctrlPr>
                                <a:rPr lang="en-US" i="1">
                                  <a:solidFill>
                                    <a:srgbClr val="FF0000"/>
                                  </a:solidFill>
                                  <a:latin typeface="Cambria Math" panose="02040503050406030204" pitchFamily="18" charset="0"/>
                                </a:rPr>
                              </m:ctrlPr>
                            </m:dPr>
                            <m:e>
                              <m:f>
                                <m:fPr>
                                  <m:ctrlPr>
                                    <a:rPr lang="en-US" i="1">
                                      <a:solidFill>
                                        <a:srgbClr val="FF0000"/>
                                      </a:solidFill>
                                      <a:latin typeface="Cambria Math" panose="02040503050406030204" pitchFamily="18" charset="0"/>
                                    </a:rPr>
                                  </m:ctrlPr>
                                </m:fPr>
                                <m:num>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𝑉</m:t>
                                      </m:r>
                                    </m:e>
                                    <m:sub>
                                      <m:r>
                                        <a:rPr lang="en-US" b="0" i="1" smtClean="0">
                                          <a:solidFill>
                                            <a:srgbClr val="FF0000"/>
                                          </a:solidFill>
                                          <a:latin typeface="Cambria Math" panose="02040503050406030204" pitchFamily="18" charset="0"/>
                                        </a:rPr>
                                        <m:t>21</m:t>
                                      </m:r>
                                    </m:sub>
                                  </m:sSub>
                                </m:num>
                                <m:den>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2</m:t>
                                      </m:r>
                                    </m:sub>
                                  </m:sSub>
                                </m:den>
                              </m:f>
                            </m:e>
                          </m:d>
                        </m:e>
                        <m:sub>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1</m:t>
                              </m:r>
                            </m:sub>
                          </m:sSub>
                          <m:r>
                            <a:rPr lang="en-US" i="1" smtClean="0">
                              <a:solidFill>
                                <a:srgbClr val="FF0000"/>
                              </a:solidFill>
                              <a:latin typeface="Cambria Math" panose="02040503050406030204" pitchFamily="18" charset="0"/>
                              <a:ea typeface="Cambria Math" panose="02040503050406030204" pitchFamily="18" charset="0"/>
                            </a:rPr>
                            <m:t>≠</m:t>
                          </m:r>
                          <m:r>
                            <a:rPr lang="en-US" i="1">
                              <a:solidFill>
                                <a:srgbClr val="FF0000"/>
                              </a:solidFill>
                              <a:latin typeface="Cambria Math" panose="02040503050406030204" pitchFamily="18" charset="0"/>
                            </a:rPr>
                            <m:t>0</m:t>
                          </m:r>
                        </m:sub>
                      </m:sSub>
                    </m:oMath>
                  </m:oMathPara>
                </a14:m>
                <a:endParaRPr lang="en-US" dirty="0">
                  <a:solidFill>
                    <a:srgbClr val="FF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984595" y="5025980"/>
                <a:ext cx="1950662" cy="915635"/>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1979712" y="1447800"/>
                <a:ext cx="260584" cy="3077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𝐼</m:t>
                          </m:r>
                        </m:e>
                        <m:sub>
                          <m:r>
                            <a:rPr lang="en-US" sz="2000" b="0" i="1" smtClean="0">
                              <a:solidFill>
                                <a:schemeClr val="tx1"/>
                              </a:solidFill>
                              <a:latin typeface="Cambria Math" panose="02040503050406030204" pitchFamily="18" charset="0"/>
                            </a:rPr>
                            <m:t>1</m:t>
                          </m:r>
                        </m:sub>
                      </m:sSub>
                    </m:oMath>
                  </m:oMathPara>
                </a14:m>
                <a:endParaRPr lang="en-US" sz="2000" dirty="0">
                  <a:solidFill>
                    <a:schemeClr val="tx1"/>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1979712" y="1447800"/>
                <a:ext cx="260584" cy="307777"/>
              </a:xfrm>
              <a:prstGeom prst="rect">
                <a:avLst/>
              </a:prstGeom>
              <a:blipFill rotWithShape="0">
                <a:blip r:embed="rId10"/>
                <a:stretch>
                  <a:fillRect l="-23256" r="-6977" b="-16000"/>
                </a:stretch>
              </a:blipFill>
            </p:spPr>
            <p:txBody>
              <a:bodyPr/>
              <a:lstStyle/>
              <a:p>
                <a:r>
                  <a:rPr lang="en-US">
                    <a:noFill/>
                  </a:rPr>
                  <a:t> </a:t>
                </a:r>
              </a:p>
            </p:txBody>
          </p:sp>
        </mc:Fallback>
      </mc:AlternateContent>
    </p:spTree>
    <p:extLst>
      <p:ext uri="{BB962C8B-B14F-4D97-AF65-F5344CB8AC3E}">
        <p14:creationId xmlns:p14="http://schemas.microsoft.com/office/powerpoint/2010/main" val="2035402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8" name="Picture 4"/>
          <p:cNvPicPr>
            <a:picLocks noChangeAspect="1" noChangeArrowheads="1"/>
          </p:cNvPicPr>
          <p:nvPr/>
        </p:nvPicPr>
        <p:blipFill rotWithShape="1">
          <a:blip r:embed="rId3" cstate="print"/>
          <a:srcRect b="48846"/>
          <a:stretch/>
        </p:blipFill>
        <p:spPr bwMode="auto">
          <a:xfrm>
            <a:off x="1371600" y="1447800"/>
            <a:ext cx="6781800" cy="1693168"/>
          </a:xfrm>
          <a:prstGeom prst="rect">
            <a:avLst/>
          </a:prstGeom>
          <a:noFill/>
          <a:ln w="9525">
            <a:noFill/>
            <a:miter lim="800000"/>
            <a:headEnd/>
            <a:tailEnd/>
          </a:ln>
          <a:effectLst/>
        </p:spPr>
      </p:pic>
      <mc:AlternateContent xmlns:mc="http://schemas.openxmlformats.org/markup-compatibility/2006" xmlns:a14="http://schemas.microsoft.com/office/drawing/2010/main">
        <mc:Choice Requires="a14">
          <p:sp>
            <p:nvSpPr>
              <p:cNvPr id="13" name="TextBox 12"/>
              <p:cNvSpPr txBox="1"/>
              <p:nvPr/>
            </p:nvSpPr>
            <p:spPr>
              <a:xfrm>
                <a:off x="4672606" y="1505636"/>
                <a:ext cx="551369"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𝑬</m:t>
                          </m:r>
                        </m:e>
                        <m:sub>
                          <m:r>
                            <a:rPr lang="en-US" b="0" i="1" smtClean="0">
                              <a:solidFill>
                                <a:schemeClr val="tx1"/>
                              </a:solidFill>
                              <a:latin typeface="Cambria Math" panose="02040503050406030204" pitchFamily="18" charset="0"/>
                            </a:rPr>
                            <m:t>21</m:t>
                          </m:r>
                        </m:sub>
                      </m:sSub>
                    </m:oMath>
                  </m:oMathPara>
                </a14:m>
                <a:endParaRPr lang="en-US" dirty="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672606" y="1505636"/>
                <a:ext cx="551369" cy="369332"/>
              </a:xfrm>
              <a:prstGeom prst="rect">
                <a:avLst/>
              </a:prstGeom>
              <a:blipFill rotWithShape="0">
                <a:blip r:embed="rId4"/>
                <a:stretch>
                  <a:fillRect l="-12222" r="-4444"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156176" y="2417790"/>
                <a:ext cx="500906"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𝑉</m:t>
                          </m:r>
                        </m:e>
                        <m:sub>
                          <m:r>
                            <a:rPr lang="en-US" b="0" i="1" smtClean="0">
                              <a:solidFill>
                                <a:schemeClr val="tx2"/>
                              </a:solidFill>
                              <a:latin typeface="Cambria Math" panose="02040503050406030204" pitchFamily="18" charset="0"/>
                            </a:rPr>
                            <m:t>21</m:t>
                          </m:r>
                        </m:sub>
                      </m:sSub>
                    </m:oMath>
                  </m:oMathPara>
                </a14:m>
                <a:endParaRPr lang="en-US" dirty="0">
                  <a:solidFill>
                    <a:schemeClr val="tx2"/>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156176" y="2417790"/>
                <a:ext cx="500906" cy="369332"/>
              </a:xfrm>
              <a:prstGeom prst="rect">
                <a:avLst/>
              </a:prstGeom>
              <a:blipFill rotWithShape="0">
                <a:blip r:embed="rId5"/>
                <a:stretch>
                  <a:fillRect l="-13415" r="-3659"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1354055" y="1432350"/>
                <a:ext cx="881523"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1</m:t>
                          </m:r>
                        </m:sub>
                      </m:sSub>
                      <m:r>
                        <a:rPr lang="en-US" i="1" smtClean="0">
                          <a:solidFill>
                            <a:srgbClr val="FF0000"/>
                          </a:solidFill>
                          <a:latin typeface="Cambria Math" panose="02040503050406030204" pitchFamily="18" charset="0"/>
                          <a:ea typeface="Cambria Math" panose="02040503050406030204" pitchFamily="18" charset="0"/>
                        </a:rPr>
                        <m:t>≠</m:t>
                      </m:r>
                      <m:r>
                        <a:rPr lang="en-US" b="0" i="1" smtClean="0">
                          <a:solidFill>
                            <a:srgbClr val="FF0000"/>
                          </a:solidFill>
                          <a:latin typeface="Cambria Math" panose="02040503050406030204" pitchFamily="18" charset="0"/>
                        </a:rPr>
                        <m:t>0</m:t>
                      </m:r>
                    </m:oMath>
                  </m:oMathPara>
                </a14:m>
                <a:endParaRPr lang="en-US" dirty="0">
                  <a:solidFill>
                    <a:srgbClr val="FF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1354055" y="1432350"/>
                <a:ext cx="881523" cy="369332"/>
              </a:xfrm>
              <a:prstGeom prst="rect">
                <a:avLst/>
              </a:prstGeom>
              <a:blipFill rotWithShape="0">
                <a:blip r:embed="rId6"/>
                <a:stretch>
                  <a:fillRect l="-6897" r="-7586"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4672606" y="2378260"/>
                <a:ext cx="544252"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𝑬</m:t>
                          </m:r>
                        </m:e>
                        <m:sub>
                          <m:r>
                            <a:rPr lang="en-US" i="1">
                              <a:solidFill>
                                <a:schemeClr val="tx1"/>
                              </a:solidFill>
                              <a:latin typeface="Cambria Math" panose="02040503050406030204" pitchFamily="18" charset="0"/>
                            </a:rPr>
                            <m:t>1</m:t>
                          </m:r>
                          <m:r>
                            <a:rPr lang="en-US" b="0" i="1" smtClean="0">
                              <a:solidFill>
                                <a:schemeClr val="tx1"/>
                              </a:solidFill>
                              <a:latin typeface="Cambria Math" panose="02040503050406030204" pitchFamily="18" charset="0"/>
                            </a:rPr>
                            <m:t>2</m:t>
                          </m:r>
                        </m:sub>
                      </m:sSub>
                    </m:oMath>
                  </m:oMathPara>
                </a14:m>
                <a:endParaRPr lang="en-US" dirty="0">
                  <a:solidFill>
                    <a:schemeClr val="tx1"/>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672606" y="2378260"/>
                <a:ext cx="544252" cy="369332"/>
              </a:xfrm>
              <a:prstGeom prst="rect">
                <a:avLst/>
              </a:prstGeom>
              <a:blipFill rotWithShape="0">
                <a:blip r:embed="rId7"/>
                <a:stretch>
                  <a:fillRect l="-12360" r="-4494"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2990056" y="2420888"/>
                <a:ext cx="493790"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𝑉</m:t>
                          </m:r>
                        </m:e>
                        <m:sub>
                          <m:r>
                            <a:rPr lang="en-US" i="1">
                              <a:solidFill>
                                <a:schemeClr val="tx2"/>
                              </a:solidFill>
                              <a:latin typeface="Cambria Math" panose="02040503050406030204" pitchFamily="18" charset="0"/>
                            </a:rPr>
                            <m:t>1</m:t>
                          </m:r>
                          <m:r>
                            <a:rPr lang="en-US" b="0" i="1" smtClean="0">
                              <a:solidFill>
                                <a:schemeClr val="tx2"/>
                              </a:solidFill>
                              <a:latin typeface="Cambria Math" panose="02040503050406030204" pitchFamily="18" charset="0"/>
                            </a:rPr>
                            <m:t>2</m:t>
                          </m:r>
                        </m:sub>
                      </m:sSub>
                    </m:oMath>
                  </m:oMathPara>
                </a14:m>
                <a:endParaRPr lang="en-US" dirty="0">
                  <a:solidFill>
                    <a:schemeClr val="tx2"/>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2990056" y="2420888"/>
                <a:ext cx="493790" cy="369332"/>
              </a:xfrm>
              <a:prstGeom prst="rect">
                <a:avLst/>
              </a:prstGeom>
              <a:blipFill rotWithShape="0">
                <a:blip r:embed="rId8"/>
                <a:stretch>
                  <a:fillRect l="-12346" r="-3704"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7510260" y="1447800"/>
                <a:ext cx="888641"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2</m:t>
                          </m:r>
                        </m:sub>
                      </m:sSub>
                      <m:r>
                        <a:rPr lang="en-US" i="1" smtClean="0">
                          <a:solidFill>
                            <a:srgbClr val="FF0000"/>
                          </a:solidFill>
                          <a:latin typeface="Cambria Math" panose="02040503050406030204" pitchFamily="18" charset="0"/>
                          <a:ea typeface="Cambria Math" panose="02040503050406030204" pitchFamily="18" charset="0"/>
                        </a:rPr>
                        <m:t>≠</m:t>
                      </m:r>
                      <m:r>
                        <a:rPr lang="en-US" b="0" i="1" smtClean="0">
                          <a:solidFill>
                            <a:srgbClr val="FF0000"/>
                          </a:solidFill>
                          <a:latin typeface="Cambria Math" panose="02040503050406030204" pitchFamily="18" charset="0"/>
                        </a:rPr>
                        <m:t>0</m:t>
                      </m:r>
                    </m:oMath>
                  </m:oMathPara>
                </a14:m>
                <a:endParaRPr lang="en-US" dirty="0">
                  <a:solidFill>
                    <a:srgbClr val="FF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510260" y="1447800"/>
                <a:ext cx="888641" cy="369332"/>
              </a:xfrm>
              <a:prstGeom prst="rect">
                <a:avLst/>
              </a:prstGeom>
              <a:blipFill rotWithShape="0">
                <a:blip r:embed="rId9"/>
                <a:stretch>
                  <a:fillRect l="-7534" r="-6849" b="-15000"/>
                </a:stretch>
              </a:blipFill>
            </p:spPr>
            <p:txBody>
              <a:bodyPr/>
              <a:lstStyle/>
              <a:p>
                <a:r>
                  <a:rPr lang="en-US">
                    <a:noFill/>
                  </a:rPr>
                  <a:t> </a:t>
                </a:r>
              </a:p>
            </p:txBody>
          </p:sp>
        </mc:Fallback>
      </mc:AlternateContent>
      <p:sp>
        <p:nvSpPr>
          <p:cNvPr id="30" name="Rectangle 2"/>
          <p:cNvSpPr txBox="1">
            <a:spLocks noChangeArrowheads="1"/>
          </p:cNvSpPr>
          <p:nvPr/>
        </p:nvSpPr>
        <p:spPr bwMode="auto">
          <a:xfrm>
            <a:off x="685800" y="457200"/>
            <a:ext cx="77724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r>
              <a:rPr lang="en-GB" sz="3200" kern="0" dirty="0" smtClean="0">
                <a:ln w="12700">
                  <a:noFill/>
                  <a:prstDash val="solid"/>
                </a:ln>
              </a:rPr>
              <a:t>Mutual impedance between two dipoles</a:t>
            </a:r>
            <a:endParaRPr lang="en-GB" kern="0" dirty="0">
              <a:ln w="12700">
                <a:noFill/>
                <a:prstDash val="solid"/>
              </a:ln>
            </a:endParaRPr>
          </a:p>
        </p:txBody>
      </p:sp>
      <p:pic>
        <p:nvPicPr>
          <p:cNvPr id="31" name="Picture 4"/>
          <p:cNvPicPr>
            <a:picLocks noChangeAspect="1" noChangeArrowheads="1"/>
          </p:cNvPicPr>
          <p:nvPr/>
        </p:nvPicPr>
        <p:blipFill rotWithShape="1">
          <a:blip r:embed="rId3" cstate="print"/>
          <a:srcRect t="59856"/>
          <a:stretch/>
        </p:blipFill>
        <p:spPr bwMode="auto">
          <a:xfrm>
            <a:off x="1371600" y="3429000"/>
            <a:ext cx="6781800" cy="1328738"/>
          </a:xfrm>
          <a:prstGeom prst="rect">
            <a:avLst/>
          </a:prstGeom>
          <a:noFill/>
          <a:ln w="9525">
            <a:noFill/>
            <a:miter lim="800000"/>
            <a:headEnd/>
            <a:tailEnd/>
          </a:ln>
          <a:effectLst/>
        </p:spPr>
      </p:pic>
      <p:grpSp>
        <p:nvGrpSpPr>
          <p:cNvPr id="32" name="Group 31"/>
          <p:cNvGrpSpPr/>
          <p:nvPr/>
        </p:nvGrpSpPr>
        <p:grpSpPr>
          <a:xfrm>
            <a:off x="4159617" y="3375613"/>
            <a:ext cx="4300815" cy="1625751"/>
            <a:chOff x="4159617" y="3375613"/>
            <a:chExt cx="4300815" cy="1625751"/>
          </a:xfrm>
        </p:grpSpPr>
        <p:sp>
          <p:nvSpPr>
            <p:cNvPr id="33" name="Rectangle 32"/>
            <p:cNvSpPr/>
            <p:nvPr/>
          </p:nvSpPr>
          <p:spPr bwMode="auto">
            <a:xfrm>
              <a:off x="4585712" y="4425300"/>
              <a:ext cx="864096" cy="57606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4" name="Rectangle 33"/>
            <p:cNvSpPr/>
            <p:nvPr/>
          </p:nvSpPr>
          <p:spPr bwMode="auto">
            <a:xfrm>
              <a:off x="5412968" y="3645024"/>
              <a:ext cx="2831439" cy="126511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5" name="Rectangle 34"/>
            <p:cNvSpPr/>
            <p:nvPr/>
          </p:nvSpPr>
          <p:spPr bwMode="auto">
            <a:xfrm>
              <a:off x="4644008" y="3989549"/>
              <a:ext cx="864096" cy="57606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36" name="Picture 4"/>
            <p:cNvPicPr>
              <a:picLocks noChangeAspect="1" noChangeArrowheads="1"/>
            </p:cNvPicPr>
            <p:nvPr/>
          </p:nvPicPr>
          <p:blipFill rotWithShape="1">
            <a:blip r:embed="rId3" cstate="print"/>
            <a:srcRect l="58871" t="59856" r="-4528"/>
            <a:stretch/>
          </p:blipFill>
          <p:spPr bwMode="auto">
            <a:xfrm>
              <a:off x="5364088" y="3429000"/>
              <a:ext cx="3096344" cy="1328738"/>
            </a:xfrm>
            <a:prstGeom prst="rect">
              <a:avLst/>
            </a:prstGeom>
            <a:noFill/>
            <a:ln w="9525">
              <a:noFill/>
              <a:miter lim="800000"/>
              <a:headEnd/>
              <a:tailEnd/>
            </a:ln>
            <a:effectLst/>
          </p:spPr>
        </p:pic>
        <mc:AlternateContent xmlns:mc="http://schemas.openxmlformats.org/markup-compatibility/2006" xmlns:a14="http://schemas.microsoft.com/office/drawing/2010/main">
          <mc:Choice Requires="a14">
            <p:sp>
              <p:nvSpPr>
                <p:cNvPr id="37" name="TextBox 36"/>
                <p:cNvSpPr txBox="1"/>
                <p:nvPr/>
              </p:nvSpPr>
              <p:spPr>
                <a:xfrm>
                  <a:off x="4918108" y="4066784"/>
                  <a:ext cx="500906"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𝑉</m:t>
                            </m:r>
                          </m:e>
                          <m:sub>
                            <m:r>
                              <a:rPr lang="en-US" b="0" i="1" smtClean="0">
                                <a:solidFill>
                                  <a:srgbClr val="FF0000"/>
                                </a:solidFill>
                                <a:latin typeface="Cambria Math" panose="02040503050406030204" pitchFamily="18" charset="0"/>
                              </a:rPr>
                              <m:t>21</m:t>
                            </m:r>
                          </m:sub>
                        </m:sSub>
                      </m:oMath>
                    </m:oMathPara>
                  </a14:m>
                  <a:endParaRPr lang="en-US" dirty="0">
                    <a:solidFill>
                      <a:srgbClr val="FF0000"/>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4918108" y="4066784"/>
                  <a:ext cx="500906" cy="369332"/>
                </a:xfrm>
                <a:prstGeom prst="rect">
                  <a:avLst/>
                </a:prstGeom>
                <a:blipFill rotWithShape="0">
                  <a:blip r:embed="rId10"/>
                  <a:stretch>
                    <a:fillRect l="-13415" r="-3659" b="-14754"/>
                  </a:stretch>
                </a:blipFill>
              </p:spPr>
              <p:txBody>
                <a:bodyPr/>
                <a:lstStyle/>
                <a:p>
                  <a:r>
                    <a:rPr lang="en-US">
                      <a:noFill/>
                    </a:rPr>
                    <a:t> </a:t>
                  </a:r>
                </a:p>
              </p:txBody>
            </p:sp>
          </mc:Fallback>
        </mc:AlternateContent>
        <p:sp>
          <p:nvSpPr>
            <p:cNvPr id="38" name="Rectangle 37"/>
            <p:cNvSpPr/>
            <p:nvPr/>
          </p:nvSpPr>
          <p:spPr bwMode="auto">
            <a:xfrm>
              <a:off x="5925491" y="4147079"/>
              <a:ext cx="1027844" cy="36546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39" name="TextBox 38"/>
                <p:cNvSpPr txBox="1"/>
                <p:nvPr/>
              </p:nvSpPr>
              <p:spPr>
                <a:xfrm>
                  <a:off x="6188975" y="3375613"/>
                  <a:ext cx="437556" cy="3077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𝑍</m:t>
                            </m:r>
                          </m:e>
                          <m:sub>
                            <m:r>
                              <a:rPr lang="en-US" sz="2000" b="0" i="1" smtClean="0">
                                <a:solidFill>
                                  <a:schemeClr val="tx1"/>
                                </a:solidFill>
                                <a:latin typeface="Cambria Math" panose="02040503050406030204" pitchFamily="18" charset="0"/>
                              </a:rPr>
                              <m:t>22</m:t>
                            </m:r>
                          </m:sub>
                        </m:sSub>
                      </m:oMath>
                    </m:oMathPara>
                  </a14:m>
                  <a:endParaRPr lang="en-US" sz="2000" dirty="0">
                    <a:solidFill>
                      <a:schemeClr val="tx1"/>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6188975" y="3375613"/>
                  <a:ext cx="437556" cy="307777"/>
                </a:xfrm>
                <a:prstGeom prst="rect">
                  <a:avLst/>
                </a:prstGeom>
                <a:blipFill rotWithShape="0">
                  <a:blip r:embed="rId11"/>
                  <a:stretch>
                    <a:fillRect l="-12500" r="-5556" b="-1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4159617" y="4055968"/>
                  <a:ext cx="493790"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𝑉</m:t>
                            </m:r>
                          </m:e>
                          <m:sub>
                            <m:r>
                              <a:rPr lang="en-US" b="0" i="1" smtClean="0">
                                <a:solidFill>
                                  <a:srgbClr val="FF0000"/>
                                </a:solidFill>
                                <a:latin typeface="Cambria Math" panose="02040503050406030204" pitchFamily="18" charset="0"/>
                              </a:rPr>
                              <m:t>12</m:t>
                            </m:r>
                          </m:sub>
                        </m:sSub>
                      </m:oMath>
                    </m:oMathPara>
                  </a14:m>
                  <a:endParaRPr lang="en-US" dirty="0">
                    <a:solidFill>
                      <a:srgbClr val="FF0000"/>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4159617" y="4055968"/>
                  <a:ext cx="493790" cy="369332"/>
                </a:xfrm>
                <a:prstGeom prst="rect">
                  <a:avLst/>
                </a:prstGeom>
                <a:blipFill rotWithShape="0">
                  <a:blip r:embed="rId12"/>
                  <a:stretch>
                    <a:fillRect l="-12346" r="-3704" b="-14754"/>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1" name="TextBox 40"/>
              <p:cNvSpPr txBox="1"/>
              <p:nvPr/>
            </p:nvSpPr>
            <p:spPr>
              <a:xfrm>
                <a:off x="3645503" y="5261030"/>
                <a:ext cx="2015808" cy="369332"/>
              </a:xfrm>
              <a:prstGeom prst="rect">
                <a:avLst/>
              </a:prstGeom>
              <a:solidFill>
                <a:schemeClr val="bg1"/>
              </a:solidFill>
            </p:spPr>
            <p:txBody>
              <a:bodyPr wrap="none" lIns="0" tIns="0" rIns="0" bIns="0" rtlCol="0">
                <a:spAutoFit/>
              </a:bodyPr>
              <a:lstStyle/>
              <a:p>
                <a14:m>
                  <m:oMath xmlns:m="http://schemas.openxmlformats.org/officeDocument/2006/math">
                    <m:sSub>
                      <m:sSubPr>
                        <m:ctrlPr>
                          <a:rPr lang="en-US" i="1" smtClean="0">
                            <a:solidFill>
                              <a:schemeClr val="tx2"/>
                            </a:solidFill>
                            <a:latin typeface="Cambria Math" panose="02040503050406030204" pitchFamily="18" charset="0"/>
                          </a:rPr>
                        </m:ctrlPr>
                      </m:sSubPr>
                      <m:e>
                        <m:sSub>
                          <m:sSubPr>
                            <m:ctrlPr>
                              <a:rPr lang="en-US"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m:t>
                            </m:r>
                            <m:r>
                              <a:rPr lang="en-US" i="1">
                                <a:solidFill>
                                  <a:schemeClr val="tx2"/>
                                </a:solidFill>
                                <a:latin typeface="Cambria Math" panose="02040503050406030204" pitchFamily="18" charset="0"/>
                              </a:rPr>
                              <m:t>𝑉</m:t>
                            </m:r>
                          </m:e>
                          <m:sub>
                            <m:r>
                              <a:rPr lang="en-US" i="1">
                                <a:solidFill>
                                  <a:schemeClr val="tx2"/>
                                </a:solidFill>
                                <a:latin typeface="Cambria Math" panose="02040503050406030204" pitchFamily="18" charset="0"/>
                              </a:rPr>
                              <m:t>12</m:t>
                            </m:r>
                          </m:sub>
                        </m:sSub>
                        <m:r>
                          <a:rPr lang="en-US" i="1">
                            <a:solidFill>
                              <a:schemeClr val="tx2"/>
                            </a:solidFill>
                            <a:latin typeface="Cambria Math" panose="02040503050406030204" pitchFamily="18" charset="0"/>
                          </a:rPr>
                          <m:t>𝐼</m:t>
                        </m:r>
                      </m:e>
                      <m:sub>
                        <m:r>
                          <a:rPr lang="en-US" i="1">
                            <a:solidFill>
                              <a:schemeClr val="tx2"/>
                            </a:solidFill>
                            <a:latin typeface="Cambria Math" panose="02040503050406030204" pitchFamily="18" charset="0"/>
                          </a:rPr>
                          <m:t>1</m:t>
                        </m:r>
                      </m:sub>
                    </m:sSub>
                  </m:oMath>
                </a14:m>
                <a:r>
                  <a:rPr lang="en-US" dirty="0" smtClean="0">
                    <a:solidFill>
                      <a:schemeClr val="tx2"/>
                    </a:solidFill>
                  </a:rPr>
                  <a:t>=</a:t>
                </a:r>
                <a14:m>
                  <m:oMath xmlns:m="http://schemas.openxmlformats.org/officeDocument/2006/math">
                    <m:sSub>
                      <m:sSubPr>
                        <m:ctrlPr>
                          <a:rPr lang="en-US" i="1">
                            <a:solidFill>
                              <a:schemeClr val="tx2"/>
                            </a:solidFill>
                            <a:latin typeface="Cambria Math" panose="02040503050406030204" pitchFamily="18" charset="0"/>
                          </a:rPr>
                        </m:ctrlPr>
                      </m:sSubPr>
                      <m:e>
                        <m:sSub>
                          <m:sSubPr>
                            <m:ctrlPr>
                              <a:rPr lang="en-US"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 </m:t>
                            </m:r>
                            <m:r>
                              <a:rPr lang="en-US" i="1">
                                <a:solidFill>
                                  <a:schemeClr val="tx2"/>
                                </a:solidFill>
                                <a:latin typeface="Cambria Math" panose="02040503050406030204" pitchFamily="18" charset="0"/>
                              </a:rPr>
                              <m:t>−</m:t>
                            </m:r>
                            <m:r>
                              <a:rPr lang="en-US" i="1">
                                <a:solidFill>
                                  <a:schemeClr val="tx2"/>
                                </a:solidFill>
                                <a:latin typeface="Cambria Math" panose="02040503050406030204" pitchFamily="18" charset="0"/>
                              </a:rPr>
                              <m:t>𝑉</m:t>
                            </m:r>
                          </m:e>
                          <m:sub>
                            <m:r>
                              <a:rPr lang="en-US" i="1">
                                <a:solidFill>
                                  <a:schemeClr val="tx2"/>
                                </a:solidFill>
                                <a:latin typeface="Cambria Math" panose="02040503050406030204" pitchFamily="18" charset="0"/>
                              </a:rPr>
                              <m:t>2</m:t>
                            </m:r>
                            <m:r>
                              <a:rPr lang="en-US" b="0" i="1" smtClean="0">
                                <a:solidFill>
                                  <a:schemeClr val="tx2"/>
                                </a:solidFill>
                                <a:latin typeface="Cambria Math" panose="02040503050406030204" pitchFamily="18" charset="0"/>
                              </a:rPr>
                              <m:t>1</m:t>
                            </m:r>
                          </m:sub>
                        </m:sSub>
                        <m:r>
                          <a:rPr lang="en-US" i="1">
                            <a:solidFill>
                              <a:schemeClr val="tx2"/>
                            </a:solidFill>
                            <a:latin typeface="Cambria Math" panose="02040503050406030204" pitchFamily="18" charset="0"/>
                          </a:rPr>
                          <m:t>𝐼</m:t>
                        </m:r>
                      </m:e>
                      <m:sub>
                        <m:r>
                          <a:rPr lang="en-US" b="0" i="1" smtClean="0">
                            <a:solidFill>
                              <a:schemeClr val="tx2"/>
                            </a:solidFill>
                            <a:latin typeface="Cambria Math" panose="02040503050406030204" pitchFamily="18" charset="0"/>
                          </a:rPr>
                          <m:t>2</m:t>
                        </m:r>
                      </m:sub>
                    </m:sSub>
                  </m:oMath>
                </a14:m>
                <a:endParaRPr lang="en-US" dirty="0">
                  <a:solidFill>
                    <a:schemeClr val="tx2"/>
                  </a:solidFill>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3645503" y="5261030"/>
                <a:ext cx="2015808" cy="369332"/>
              </a:xfrm>
              <a:prstGeom prst="rect">
                <a:avLst/>
              </a:prstGeom>
              <a:blipFill rotWithShape="0">
                <a:blip r:embed="rId13"/>
                <a:stretch>
                  <a:fillRect l="-2417" t="-24590" r="-1813" b="-49180"/>
                </a:stretch>
              </a:blipFill>
            </p:spPr>
            <p:txBody>
              <a:bodyPr/>
              <a:lstStyle/>
              <a:p>
                <a:r>
                  <a:rPr lang="en-US">
                    <a:noFill/>
                  </a:rPr>
                  <a:t> </a:t>
                </a:r>
              </a:p>
            </p:txBody>
          </p:sp>
        </mc:Fallback>
      </mc:AlternateContent>
      <p:sp>
        <p:nvSpPr>
          <p:cNvPr id="42" name="Rectangle 2"/>
          <p:cNvSpPr>
            <a:spLocks noGrp="1" noChangeArrowheads="1"/>
          </p:cNvSpPr>
          <p:nvPr>
            <p:ph type="title"/>
          </p:nvPr>
        </p:nvSpPr>
        <p:spPr>
          <a:xfrm>
            <a:off x="626501" y="4993093"/>
            <a:ext cx="7772400" cy="838200"/>
          </a:xfrm>
        </p:spPr>
        <p:txBody>
          <a:bodyPr/>
          <a:lstStyle/>
          <a:p>
            <a:pPr algn="l"/>
            <a:r>
              <a:rPr lang="en-GB" sz="1800" dirty="0" smtClean="0">
                <a:ln w="12700">
                  <a:noFill/>
                  <a:prstDash val="solid"/>
                </a:ln>
              </a:rPr>
              <a:t>From the reciprocity:</a:t>
            </a:r>
            <a:endParaRPr lang="en-GB" sz="2800" dirty="0">
              <a:ln w="12700">
                <a:noFill/>
                <a:prstDash val="solid"/>
              </a:ln>
            </a:endParaRPr>
          </a:p>
        </p:txBody>
      </p:sp>
    </p:spTree>
    <p:extLst>
      <p:ext uri="{BB962C8B-B14F-4D97-AF65-F5344CB8AC3E}">
        <p14:creationId xmlns:p14="http://schemas.microsoft.com/office/powerpoint/2010/main" val="1941446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8" name="Picture 4"/>
          <p:cNvPicPr>
            <a:picLocks noChangeAspect="1" noChangeArrowheads="1"/>
          </p:cNvPicPr>
          <p:nvPr/>
        </p:nvPicPr>
        <p:blipFill rotWithShape="1">
          <a:blip r:embed="rId3" cstate="print"/>
          <a:srcRect b="40144"/>
          <a:stretch/>
        </p:blipFill>
        <p:spPr bwMode="auto">
          <a:xfrm>
            <a:off x="1371600" y="1447800"/>
            <a:ext cx="6781800" cy="1981200"/>
          </a:xfrm>
          <a:prstGeom prst="rect">
            <a:avLst/>
          </a:prstGeom>
          <a:noFill/>
          <a:ln w="9525">
            <a:noFill/>
            <a:miter lim="800000"/>
            <a:headEnd/>
            <a:tailEnd/>
          </a:ln>
          <a:effectLst/>
        </p:spPr>
      </p:pic>
      <mc:AlternateContent xmlns:mc="http://schemas.openxmlformats.org/markup-compatibility/2006" xmlns:a14="http://schemas.microsoft.com/office/drawing/2010/main">
        <mc:Choice Requires="a14">
          <p:sp>
            <p:nvSpPr>
              <p:cNvPr id="13" name="TextBox 12"/>
              <p:cNvSpPr txBox="1"/>
              <p:nvPr/>
            </p:nvSpPr>
            <p:spPr>
              <a:xfrm>
                <a:off x="4672606" y="1505636"/>
                <a:ext cx="551369"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𝑬</m:t>
                          </m:r>
                        </m:e>
                        <m:sub>
                          <m:r>
                            <a:rPr lang="en-US" b="0" i="1" smtClean="0">
                              <a:solidFill>
                                <a:schemeClr val="tx2"/>
                              </a:solidFill>
                              <a:latin typeface="Cambria Math" panose="02040503050406030204" pitchFamily="18" charset="0"/>
                            </a:rPr>
                            <m:t>21</m:t>
                          </m:r>
                        </m:sub>
                      </m:sSub>
                    </m:oMath>
                  </m:oMathPara>
                </a14:m>
                <a:endParaRPr lang="en-US" dirty="0">
                  <a:solidFill>
                    <a:schemeClr val="tx2"/>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672606" y="1505636"/>
                <a:ext cx="551369" cy="369332"/>
              </a:xfrm>
              <a:prstGeom prst="rect">
                <a:avLst/>
              </a:prstGeom>
              <a:blipFill rotWithShape="0">
                <a:blip r:embed="rId4"/>
                <a:stretch>
                  <a:fillRect l="-12222" r="-4444"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372003" y="1963220"/>
                <a:ext cx="830997"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1" i="1" smtClean="0">
                              <a:solidFill>
                                <a:srgbClr val="FF0000"/>
                              </a:solidFill>
                              <a:latin typeface="Cambria Math" panose="02040503050406030204" pitchFamily="18" charset="0"/>
                            </a:rPr>
                            <m:t>𝑱</m:t>
                          </m:r>
                        </m:e>
                        <m:sub>
                          <m:r>
                            <a:rPr lang="en-US" b="0" i="1" smtClean="0">
                              <a:solidFill>
                                <a:srgbClr val="FF0000"/>
                              </a:solidFill>
                              <a:latin typeface="Cambria Math" panose="02040503050406030204" pitchFamily="18" charset="0"/>
                            </a:rPr>
                            <m:t>1</m:t>
                          </m:r>
                        </m:sub>
                      </m:sSub>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𝑙</m:t>
                              </m:r>
                            </m:e>
                            <m:sub>
                              <m:r>
                                <a:rPr lang="en-US" b="0" i="1" smtClean="0">
                                  <a:solidFill>
                                    <a:srgbClr val="FF0000"/>
                                  </a:solidFill>
                                  <a:latin typeface="Cambria Math" panose="02040503050406030204" pitchFamily="18" charset="0"/>
                                </a:rPr>
                                <m:t>1</m:t>
                              </m:r>
                            </m:sub>
                          </m:sSub>
                        </m:e>
                      </m:d>
                    </m:oMath>
                  </m:oMathPara>
                </a14:m>
                <a:endParaRPr lang="en-US" dirty="0">
                  <a:solidFill>
                    <a:srgbClr val="FF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372003" y="1963220"/>
                <a:ext cx="830997" cy="369332"/>
              </a:xfrm>
              <a:prstGeom prst="rect">
                <a:avLst/>
              </a:prstGeom>
              <a:blipFill rotWithShape="0">
                <a:blip r:embed="rId5"/>
                <a:stretch>
                  <a:fillRect l="-11029" b="-295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4672606" y="2378260"/>
                <a:ext cx="544252"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𝑬</m:t>
                          </m:r>
                        </m:e>
                        <m:sub>
                          <m:r>
                            <a:rPr lang="en-US" i="1">
                              <a:solidFill>
                                <a:schemeClr val="tx2"/>
                              </a:solidFill>
                              <a:latin typeface="Cambria Math" panose="02040503050406030204" pitchFamily="18" charset="0"/>
                            </a:rPr>
                            <m:t>1</m:t>
                          </m:r>
                          <m:r>
                            <a:rPr lang="en-US" b="0" i="1" smtClean="0">
                              <a:solidFill>
                                <a:schemeClr val="tx2"/>
                              </a:solidFill>
                              <a:latin typeface="Cambria Math" panose="02040503050406030204" pitchFamily="18" charset="0"/>
                            </a:rPr>
                            <m:t>2</m:t>
                          </m:r>
                        </m:sub>
                      </m:sSub>
                    </m:oMath>
                  </m:oMathPara>
                </a14:m>
                <a:endParaRPr lang="en-US" dirty="0">
                  <a:solidFill>
                    <a:schemeClr val="tx2"/>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672606" y="2378260"/>
                <a:ext cx="544252" cy="369332"/>
              </a:xfrm>
              <a:prstGeom prst="rect">
                <a:avLst/>
              </a:prstGeom>
              <a:blipFill rotWithShape="0">
                <a:blip r:embed="rId6"/>
                <a:stretch>
                  <a:fillRect l="-12360" r="-4494"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7423908" y="2563319"/>
                <a:ext cx="265521" cy="3077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𝑙</m:t>
                          </m:r>
                        </m:e>
                        <m:sub>
                          <m:r>
                            <a:rPr lang="en-US" sz="2000" b="0" i="1" smtClean="0">
                              <a:solidFill>
                                <a:schemeClr val="tx1"/>
                              </a:solidFill>
                              <a:latin typeface="Cambria Math" panose="02040503050406030204" pitchFamily="18" charset="0"/>
                            </a:rPr>
                            <m:t>2</m:t>
                          </m:r>
                        </m:sub>
                      </m:sSub>
                    </m:oMath>
                  </m:oMathPara>
                </a14:m>
                <a:endParaRPr lang="en-US" sz="2000" dirty="0">
                  <a:solidFill>
                    <a:schemeClr val="tx1"/>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423908" y="2563319"/>
                <a:ext cx="265521" cy="307777"/>
              </a:xfrm>
              <a:prstGeom prst="rect">
                <a:avLst/>
              </a:prstGeom>
              <a:blipFill rotWithShape="0">
                <a:blip r:embed="rId7"/>
                <a:stretch>
                  <a:fillRect l="-23256" r="-6977"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3084973" y="3264659"/>
                <a:ext cx="3855479" cy="369332"/>
              </a:xfrm>
              <a:prstGeom prst="rect">
                <a:avLst/>
              </a:prstGeom>
              <a:solidFill>
                <a:schemeClr val="bg1"/>
              </a:solidFill>
            </p:spPr>
            <p:txBody>
              <a:bodyPr wrap="none" lIns="0" tIns="0" rIns="0" bIns="0" rtlCol="0">
                <a:spAutoFit/>
              </a:bodyPr>
              <a:lstStyle/>
              <a:p>
                <a14:m>
                  <m:oMath xmlns:m="http://schemas.openxmlformats.org/officeDocument/2006/math">
                    <m:d>
                      <m:dPr>
                        <m:begChr m:val="⟨"/>
                        <m:endChr m:val="⟩"/>
                        <m:ctrlPr>
                          <a:rPr lang="en-US" i="1" smtClean="0">
                            <a:solidFill>
                              <a:schemeClr val="tx2"/>
                            </a:solidFill>
                            <a:latin typeface="Cambria Math" panose="02040503050406030204" pitchFamily="18" charset="0"/>
                          </a:rPr>
                        </m:ctrlPr>
                      </m:dPr>
                      <m:e>
                        <m:sSub>
                          <m:sSubPr>
                            <m:ctrlPr>
                              <a:rPr lang="en-US" i="1">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 </m:t>
                            </m:r>
                            <m:r>
                              <a:rPr lang="en-US" b="1" i="1">
                                <a:solidFill>
                                  <a:schemeClr val="tx2"/>
                                </a:solidFill>
                                <a:latin typeface="Cambria Math" panose="02040503050406030204" pitchFamily="18" charset="0"/>
                              </a:rPr>
                              <m:t>𝑬</m:t>
                            </m:r>
                          </m:e>
                          <m:sub>
                            <m:r>
                              <a:rPr lang="en-US" i="1">
                                <a:solidFill>
                                  <a:schemeClr val="tx2"/>
                                </a:solidFill>
                                <a:latin typeface="Cambria Math" panose="02040503050406030204" pitchFamily="18" charset="0"/>
                              </a:rPr>
                              <m:t>12</m:t>
                            </m:r>
                          </m:sub>
                        </m:sSub>
                        <m:r>
                          <a:rPr lang="en-US" i="1">
                            <a:solidFill>
                              <a:schemeClr val="tx2"/>
                            </a:solidFill>
                            <a:latin typeface="Cambria Math" panose="02040503050406030204" pitchFamily="18" charset="0"/>
                          </a:rPr>
                          <m:t>,</m:t>
                        </m:r>
                        <m:sSub>
                          <m:sSubPr>
                            <m:ctrlPr>
                              <a:rPr lang="en-US" i="1">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 </m:t>
                            </m:r>
                            <m:r>
                              <a:rPr lang="en-US" b="1" i="1">
                                <a:solidFill>
                                  <a:schemeClr val="tx2"/>
                                </a:solidFill>
                                <a:latin typeface="Cambria Math" panose="02040503050406030204" pitchFamily="18" charset="0"/>
                              </a:rPr>
                              <m:t>𝑱</m:t>
                            </m:r>
                          </m:e>
                          <m:sub>
                            <m:r>
                              <a:rPr lang="en-US" i="1">
                                <a:solidFill>
                                  <a:schemeClr val="tx2"/>
                                </a:solidFill>
                                <a:latin typeface="Cambria Math" panose="02040503050406030204" pitchFamily="18" charset="0"/>
                              </a:rPr>
                              <m:t>1</m:t>
                            </m:r>
                          </m:sub>
                        </m:sSub>
                        <m:d>
                          <m:dPr>
                            <m:ctrlPr>
                              <a:rPr lang="en-US" i="1">
                                <a:solidFill>
                                  <a:schemeClr val="tx2"/>
                                </a:solidFill>
                                <a:latin typeface="Cambria Math" panose="02040503050406030204" pitchFamily="18" charset="0"/>
                              </a:rPr>
                            </m:ctrlPr>
                          </m:dPr>
                          <m:e>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𝑙</m:t>
                                </m:r>
                              </m:e>
                              <m:sub>
                                <m:r>
                                  <a:rPr lang="en-US" i="1">
                                    <a:solidFill>
                                      <a:schemeClr val="tx2"/>
                                    </a:solidFill>
                                    <a:latin typeface="Cambria Math" panose="02040503050406030204" pitchFamily="18" charset="0"/>
                                  </a:rPr>
                                  <m:t>1</m:t>
                                </m:r>
                              </m:sub>
                            </m:sSub>
                          </m:e>
                        </m:d>
                        <m:r>
                          <a:rPr lang="en-US" b="0" i="1" smtClean="0">
                            <a:solidFill>
                              <a:schemeClr val="tx2"/>
                            </a:solidFill>
                            <a:latin typeface="Cambria Math" panose="02040503050406030204" pitchFamily="18" charset="0"/>
                          </a:rPr>
                          <m:t> </m:t>
                        </m:r>
                      </m:e>
                    </m:d>
                  </m:oMath>
                </a14:m>
                <a:r>
                  <a:rPr lang="en-US" dirty="0" smtClean="0">
                    <a:solidFill>
                      <a:schemeClr val="tx2"/>
                    </a:solidFill>
                  </a:rPr>
                  <a:t> =</a:t>
                </a:r>
                <a14:m>
                  <m:oMath xmlns:m="http://schemas.openxmlformats.org/officeDocument/2006/math">
                    <m:r>
                      <a:rPr lang="en-US" b="0" i="0" smtClean="0">
                        <a:solidFill>
                          <a:schemeClr val="tx2"/>
                        </a:solidFill>
                        <a:latin typeface="Cambria Math" panose="02040503050406030204" pitchFamily="18" charset="0"/>
                      </a:rPr>
                      <m:t> </m:t>
                    </m:r>
                    <m:d>
                      <m:dPr>
                        <m:begChr m:val="⟨"/>
                        <m:endChr m:val="⟩"/>
                        <m:ctrlPr>
                          <a:rPr lang="en-US" i="1">
                            <a:solidFill>
                              <a:schemeClr val="tx2"/>
                            </a:solidFill>
                            <a:latin typeface="Cambria Math" panose="02040503050406030204" pitchFamily="18" charset="0"/>
                          </a:rPr>
                        </m:ctrlPr>
                      </m:dPr>
                      <m:e>
                        <m:sSub>
                          <m:sSubPr>
                            <m:ctrlPr>
                              <a:rPr lang="en-US" i="1">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 </m:t>
                            </m:r>
                            <m:r>
                              <a:rPr lang="en-US" b="1" i="1">
                                <a:solidFill>
                                  <a:schemeClr val="tx2"/>
                                </a:solidFill>
                                <a:latin typeface="Cambria Math" panose="02040503050406030204" pitchFamily="18" charset="0"/>
                              </a:rPr>
                              <m:t>𝑬</m:t>
                            </m:r>
                          </m:e>
                          <m:sub>
                            <m:r>
                              <a:rPr lang="en-US" i="1">
                                <a:solidFill>
                                  <a:schemeClr val="tx2"/>
                                </a:solidFill>
                                <a:latin typeface="Cambria Math" panose="02040503050406030204" pitchFamily="18" charset="0"/>
                              </a:rPr>
                              <m:t>2</m:t>
                            </m:r>
                            <m:r>
                              <a:rPr lang="en-US" b="0" i="1" smtClean="0">
                                <a:solidFill>
                                  <a:schemeClr val="tx2"/>
                                </a:solidFill>
                                <a:latin typeface="Cambria Math" panose="02040503050406030204" pitchFamily="18" charset="0"/>
                              </a:rPr>
                              <m:t>1</m:t>
                            </m:r>
                          </m:sub>
                        </m:sSub>
                        <m:r>
                          <a:rPr lang="en-US" i="1">
                            <a:solidFill>
                              <a:schemeClr val="tx2"/>
                            </a:solidFill>
                            <a:latin typeface="Cambria Math" panose="02040503050406030204" pitchFamily="18" charset="0"/>
                          </a:rPr>
                          <m:t>,</m:t>
                        </m:r>
                        <m:sSub>
                          <m:sSubPr>
                            <m:ctrlPr>
                              <a:rPr lang="en-US" i="1">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 </m:t>
                            </m:r>
                            <m:r>
                              <a:rPr lang="en-US" b="1" i="1">
                                <a:solidFill>
                                  <a:schemeClr val="tx2"/>
                                </a:solidFill>
                                <a:latin typeface="Cambria Math" panose="02040503050406030204" pitchFamily="18" charset="0"/>
                              </a:rPr>
                              <m:t>𝑱</m:t>
                            </m:r>
                          </m:e>
                          <m:sub>
                            <m:r>
                              <a:rPr lang="en-US" b="0" i="1" smtClean="0">
                                <a:solidFill>
                                  <a:schemeClr val="tx2"/>
                                </a:solidFill>
                                <a:latin typeface="Cambria Math" panose="02040503050406030204" pitchFamily="18" charset="0"/>
                              </a:rPr>
                              <m:t>2</m:t>
                            </m:r>
                          </m:sub>
                        </m:sSub>
                        <m:d>
                          <m:dPr>
                            <m:ctrlPr>
                              <a:rPr lang="en-US" i="1">
                                <a:solidFill>
                                  <a:schemeClr val="tx2"/>
                                </a:solidFill>
                                <a:latin typeface="Cambria Math" panose="02040503050406030204" pitchFamily="18" charset="0"/>
                              </a:rPr>
                            </m:ctrlPr>
                          </m:dPr>
                          <m:e>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𝑙</m:t>
                                </m:r>
                              </m:e>
                              <m:sub>
                                <m:r>
                                  <a:rPr lang="en-US" b="0" i="1" smtClean="0">
                                    <a:solidFill>
                                      <a:schemeClr val="tx2"/>
                                    </a:solidFill>
                                    <a:latin typeface="Cambria Math" panose="02040503050406030204" pitchFamily="18" charset="0"/>
                                  </a:rPr>
                                  <m:t>2</m:t>
                                </m:r>
                              </m:sub>
                            </m:sSub>
                          </m:e>
                        </m:d>
                        <m:r>
                          <a:rPr lang="en-US" b="0" i="1" smtClean="0">
                            <a:solidFill>
                              <a:schemeClr val="tx2"/>
                            </a:solidFill>
                            <a:latin typeface="Cambria Math" panose="02040503050406030204" pitchFamily="18" charset="0"/>
                          </a:rPr>
                          <m:t> </m:t>
                        </m:r>
                      </m:e>
                    </m:d>
                  </m:oMath>
                </a14:m>
                <a:endParaRPr lang="en-US" dirty="0">
                  <a:solidFill>
                    <a:schemeClr val="tx2"/>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3084973" y="3264659"/>
                <a:ext cx="3855479" cy="369332"/>
              </a:xfrm>
              <a:prstGeom prst="rect">
                <a:avLst/>
              </a:prstGeom>
              <a:blipFill rotWithShape="0">
                <a:blip r:embed="rId8"/>
                <a:stretch>
                  <a:fillRect t="-26667" b="-5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7516036" y="1433732"/>
                <a:ext cx="318549"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𝐼</m:t>
                          </m:r>
                        </m:e>
                        <m:sub>
                          <m:r>
                            <a:rPr lang="en-US" b="0" i="1" smtClean="0">
                              <a:solidFill>
                                <a:schemeClr val="tx1"/>
                              </a:solidFill>
                              <a:latin typeface="Cambria Math" panose="02040503050406030204" pitchFamily="18" charset="0"/>
                            </a:rPr>
                            <m:t>2</m:t>
                          </m:r>
                        </m:sub>
                      </m:sSub>
                    </m:oMath>
                  </m:oMathPara>
                </a14:m>
                <a:endParaRPr lang="en-US" dirty="0">
                  <a:solidFill>
                    <a:schemeClr val="tx1"/>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7516036" y="1433732"/>
                <a:ext cx="318549" cy="369332"/>
              </a:xfrm>
              <a:prstGeom prst="rect">
                <a:avLst/>
              </a:prstGeom>
              <a:blipFill rotWithShape="0">
                <a:blip r:embed="rId9"/>
                <a:stretch>
                  <a:fillRect l="-23077" r="-5769"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1915472" y="1329397"/>
                <a:ext cx="311431"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𝐼</m:t>
                          </m:r>
                        </m:e>
                        <m:sub>
                          <m:r>
                            <a:rPr lang="en-US" b="0" i="1" smtClean="0">
                              <a:solidFill>
                                <a:schemeClr val="tx1"/>
                              </a:solidFill>
                              <a:latin typeface="Cambria Math" panose="02040503050406030204" pitchFamily="18" charset="0"/>
                            </a:rPr>
                            <m:t>1</m:t>
                          </m:r>
                        </m:sub>
                      </m:sSub>
                    </m:oMath>
                  </m:oMathPara>
                </a14:m>
                <a:endParaRPr lang="en-US" dirty="0">
                  <a:solidFill>
                    <a:schemeClr val="tx1"/>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1915472" y="1329397"/>
                <a:ext cx="311431" cy="369332"/>
              </a:xfrm>
              <a:prstGeom prst="rect">
                <a:avLst/>
              </a:prstGeom>
              <a:blipFill rotWithShape="0">
                <a:blip r:embed="rId10"/>
                <a:stretch>
                  <a:fillRect l="-21569" r="-5882"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5502875" y="1963220"/>
                <a:ext cx="845231"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1" i="1" smtClean="0">
                              <a:solidFill>
                                <a:srgbClr val="FF0000"/>
                              </a:solidFill>
                              <a:latin typeface="Cambria Math" panose="02040503050406030204" pitchFamily="18" charset="0"/>
                            </a:rPr>
                            <m:t>𝑱</m:t>
                          </m:r>
                        </m:e>
                        <m:sub>
                          <m:r>
                            <a:rPr lang="en-US" b="0" i="1" smtClean="0">
                              <a:solidFill>
                                <a:srgbClr val="FF0000"/>
                              </a:solidFill>
                              <a:latin typeface="Cambria Math" panose="02040503050406030204" pitchFamily="18" charset="0"/>
                            </a:rPr>
                            <m:t>2</m:t>
                          </m:r>
                        </m:sub>
                      </m:sSub>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𝑙</m:t>
                              </m:r>
                            </m:e>
                            <m:sub>
                              <m:r>
                                <a:rPr lang="en-US" b="0" i="1" smtClean="0">
                                  <a:solidFill>
                                    <a:srgbClr val="FF0000"/>
                                  </a:solidFill>
                                  <a:latin typeface="Cambria Math" panose="02040503050406030204" pitchFamily="18" charset="0"/>
                                </a:rPr>
                                <m:t>2</m:t>
                              </m:r>
                            </m:sub>
                          </m:sSub>
                        </m:e>
                      </m:d>
                    </m:oMath>
                  </m:oMathPara>
                </a14:m>
                <a:endParaRPr lang="en-US" dirty="0">
                  <a:solidFill>
                    <a:srgbClr val="FF0000"/>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5502875" y="1963220"/>
                <a:ext cx="845231" cy="369332"/>
              </a:xfrm>
              <a:prstGeom prst="rect">
                <a:avLst/>
              </a:prstGeom>
              <a:blipFill rotWithShape="0">
                <a:blip r:embed="rId11"/>
                <a:stretch>
                  <a:fillRect l="-10870" b="-29508"/>
                </a:stretch>
              </a:blipFill>
            </p:spPr>
            <p:txBody>
              <a:bodyPr/>
              <a:lstStyle/>
              <a:p>
                <a:r>
                  <a:rPr lang="en-US">
                    <a:noFill/>
                  </a:rPr>
                  <a:t> </a:t>
                </a:r>
              </a:p>
            </p:txBody>
          </p:sp>
        </mc:Fallback>
      </mc:AlternateContent>
      <p:sp>
        <p:nvSpPr>
          <p:cNvPr id="3" name="Rectangle 2"/>
          <p:cNvSpPr/>
          <p:nvPr/>
        </p:nvSpPr>
        <p:spPr bwMode="auto">
          <a:xfrm>
            <a:off x="3059832" y="2492896"/>
            <a:ext cx="432048" cy="43204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4" name="Rectangle 33"/>
          <p:cNvSpPr/>
          <p:nvPr/>
        </p:nvSpPr>
        <p:spPr bwMode="auto">
          <a:xfrm>
            <a:off x="6300192" y="2420888"/>
            <a:ext cx="432048" cy="43204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35" name="TextBox 34"/>
              <p:cNvSpPr txBox="1"/>
              <p:nvPr/>
            </p:nvSpPr>
            <p:spPr>
              <a:xfrm>
                <a:off x="2071188" y="2588251"/>
                <a:ext cx="259558" cy="3077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𝑙</m:t>
                          </m:r>
                        </m:e>
                        <m:sub>
                          <m:r>
                            <a:rPr lang="en-US" sz="2000" b="0" i="1" smtClean="0">
                              <a:solidFill>
                                <a:schemeClr val="tx1"/>
                              </a:solidFill>
                              <a:latin typeface="Cambria Math" panose="02040503050406030204" pitchFamily="18" charset="0"/>
                            </a:rPr>
                            <m:t>1</m:t>
                          </m:r>
                        </m:sub>
                      </m:sSub>
                    </m:oMath>
                  </m:oMathPara>
                </a14:m>
                <a:endParaRPr lang="en-US" sz="2000" dirty="0">
                  <a:solidFill>
                    <a:schemeClr val="tx1"/>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2071188" y="2588251"/>
                <a:ext cx="259558" cy="307777"/>
              </a:xfrm>
              <a:prstGeom prst="rect">
                <a:avLst/>
              </a:prstGeom>
              <a:blipFill rotWithShape="0">
                <a:blip r:embed="rId12"/>
                <a:stretch>
                  <a:fillRect l="-23810" r="-7143" b="-18000"/>
                </a:stretch>
              </a:blipFill>
            </p:spPr>
            <p:txBody>
              <a:bodyPr/>
              <a:lstStyle/>
              <a:p>
                <a:r>
                  <a:rPr lang="en-US">
                    <a:noFill/>
                  </a:rPr>
                  <a:t> </a:t>
                </a:r>
              </a:p>
            </p:txBody>
          </p:sp>
        </mc:Fallback>
      </mc:AlternateContent>
      <p:grpSp>
        <p:nvGrpSpPr>
          <p:cNvPr id="5" name="Group 4"/>
          <p:cNvGrpSpPr/>
          <p:nvPr/>
        </p:nvGrpSpPr>
        <p:grpSpPr>
          <a:xfrm>
            <a:off x="1678675" y="4077072"/>
            <a:ext cx="6879112" cy="382807"/>
            <a:chOff x="1678675" y="4077072"/>
            <a:chExt cx="6879112" cy="382807"/>
          </a:xfrm>
        </p:grpSpPr>
        <mc:AlternateContent xmlns:mc="http://schemas.openxmlformats.org/markup-compatibility/2006" xmlns:a14="http://schemas.microsoft.com/office/drawing/2010/main">
          <mc:Choice Requires="a14">
            <p:sp>
              <p:nvSpPr>
                <p:cNvPr id="38" name="TextBox 37"/>
                <p:cNvSpPr txBox="1"/>
                <p:nvPr/>
              </p:nvSpPr>
              <p:spPr>
                <a:xfrm>
                  <a:off x="1678675" y="4090547"/>
                  <a:ext cx="2970557" cy="369332"/>
                </a:xfrm>
                <a:prstGeom prst="rect">
                  <a:avLst/>
                </a:prstGeom>
                <a:solidFill>
                  <a:schemeClr val="bg1"/>
                </a:solidFill>
              </p:spPr>
              <p:txBody>
                <a:bodyPr wrap="none" lIns="0" tIns="0" rIns="0" bIns="0" rtlCol="0">
                  <a:spAutoFit/>
                </a:bodyPr>
                <a:lstStyle/>
                <a:p>
                  <a14:m>
                    <m:oMath xmlns:m="http://schemas.openxmlformats.org/officeDocument/2006/math">
                      <m:d>
                        <m:dPr>
                          <m:begChr m:val="⟨"/>
                          <m:endChr m:val="⟩"/>
                          <m:ctrlPr>
                            <a:rPr lang="en-US" i="1" smtClean="0">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 </m:t>
                              </m:r>
                              <m:r>
                                <a:rPr lang="en-US" b="1" i="1">
                                  <a:solidFill>
                                    <a:schemeClr val="tx1"/>
                                  </a:solidFill>
                                  <a:latin typeface="Cambria Math" panose="02040503050406030204" pitchFamily="18" charset="0"/>
                                </a:rPr>
                                <m:t>𝑬</m:t>
                              </m:r>
                            </m:e>
                            <m:sub>
                              <m:r>
                                <a:rPr lang="en-US" i="1">
                                  <a:solidFill>
                                    <a:schemeClr val="tx1"/>
                                  </a:solidFill>
                                  <a:latin typeface="Cambria Math" panose="02040503050406030204" pitchFamily="18" charset="0"/>
                                </a:rPr>
                                <m:t>12</m:t>
                              </m:r>
                            </m:sub>
                          </m:sSub>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 </m:t>
                              </m:r>
                              <m:r>
                                <a:rPr lang="en-US" b="1" i="1">
                                  <a:solidFill>
                                    <a:schemeClr val="tx1"/>
                                  </a:solidFill>
                                  <a:latin typeface="Cambria Math" panose="02040503050406030204" pitchFamily="18" charset="0"/>
                                </a:rPr>
                                <m:t>𝑱</m:t>
                              </m:r>
                            </m:e>
                            <m:sub>
                              <m:r>
                                <a:rPr lang="en-US" i="1">
                                  <a:solidFill>
                                    <a:schemeClr val="tx1"/>
                                  </a:solidFill>
                                  <a:latin typeface="Cambria Math" panose="02040503050406030204" pitchFamily="18" charset="0"/>
                                </a:rPr>
                                <m:t>1</m:t>
                              </m:r>
                            </m:sub>
                          </m:sSub>
                          <m:d>
                            <m:dPr>
                              <m:ctrlPr>
                                <a:rPr lang="en-US" i="1">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𝑙</m:t>
                                  </m:r>
                                </m:e>
                                <m:sub>
                                  <m:r>
                                    <a:rPr lang="en-US" i="1">
                                      <a:solidFill>
                                        <a:schemeClr val="tx1"/>
                                      </a:solidFill>
                                      <a:latin typeface="Cambria Math" panose="02040503050406030204" pitchFamily="18" charset="0"/>
                                    </a:rPr>
                                    <m:t>1</m:t>
                                  </m:r>
                                </m:sub>
                              </m:sSub>
                            </m:e>
                          </m:d>
                          <m:r>
                            <a:rPr lang="en-US" b="0" i="1" smtClean="0">
                              <a:solidFill>
                                <a:schemeClr val="tx1"/>
                              </a:solidFill>
                              <a:latin typeface="Cambria Math" panose="02040503050406030204" pitchFamily="18" charset="0"/>
                            </a:rPr>
                            <m:t> </m:t>
                          </m:r>
                        </m:e>
                      </m:d>
                    </m:oMath>
                  </a14:m>
                  <a:r>
                    <a:rPr lang="en-US" dirty="0" smtClean="0">
                      <a:solidFill>
                        <a:schemeClr val="tx1"/>
                      </a:solidFill>
                    </a:rPr>
                    <a:t> =</a:t>
                  </a:r>
                  <a14:m>
                    <m:oMath xmlns:m="http://schemas.openxmlformats.org/officeDocument/2006/math">
                      <m:sSub>
                        <m:sSubPr>
                          <m:ctrlPr>
                            <a:rPr lang="en-US" i="1">
                              <a:solidFill>
                                <a:schemeClr val="tx1"/>
                              </a:solidFill>
                              <a:latin typeface="Cambria Math" panose="02040503050406030204" pitchFamily="18" charset="0"/>
                            </a:rPr>
                          </m:ctrlPr>
                        </m:sSub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𝑉</m:t>
                              </m:r>
                            </m:e>
                            <m:sub>
                              <m:r>
                                <a:rPr lang="en-US" i="1">
                                  <a:solidFill>
                                    <a:schemeClr val="tx1"/>
                                  </a:solidFill>
                                  <a:latin typeface="Cambria Math" panose="02040503050406030204" pitchFamily="18" charset="0"/>
                                </a:rPr>
                                <m:t>21</m:t>
                              </m:r>
                            </m:sub>
                          </m:sSub>
                          <m:r>
                            <a:rPr lang="en-US" i="1">
                              <a:solidFill>
                                <a:schemeClr val="tx1"/>
                              </a:solidFill>
                              <a:latin typeface="Cambria Math" panose="02040503050406030204" pitchFamily="18" charset="0"/>
                            </a:rPr>
                            <m:t>𝐼</m:t>
                          </m:r>
                        </m:e>
                        <m:sub>
                          <m:r>
                            <a:rPr lang="en-US" i="1">
                              <a:solidFill>
                                <a:schemeClr val="tx1"/>
                              </a:solidFill>
                              <a:latin typeface="Cambria Math" panose="02040503050406030204" pitchFamily="18" charset="0"/>
                            </a:rPr>
                            <m:t>2</m:t>
                          </m:r>
                        </m:sub>
                      </m:sSub>
                    </m:oMath>
                  </a14:m>
                  <a:endParaRPr lang="en-US" dirty="0">
                    <a:solidFill>
                      <a:schemeClr val="tx1"/>
                    </a:solidFill>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1678675" y="4090547"/>
                  <a:ext cx="2970557" cy="369332"/>
                </a:xfrm>
                <a:prstGeom prst="rect">
                  <a:avLst/>
                </a:prstGeom>
                <a:blipFill rotWithShape="0">
                  <a:blip r:embed="rId13"/>
                  <a:stretch>
                    <a:fillRect t="-24590" r="-820" b="-491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580112" y="4077072"/>
                  <a:ext cx="2977675" cy="369332"/>
                </a:xfrm>
                <a:prstGeom prst="rect">
                  <a:avLst/>
                </a:prstGeom>
                <a:solidFill>
                  <a:schemeClr val="bg1"/>
                </a:solidFill>
              </p:spPr>
              <p:txBody>
                <a:bodyPr wrap="none" lIns="0" tIns="0" rIns="0" bIns="0" rtlCol="0">
                  <a:spAutoFit/>
                </a:bodyPr>
                <a:lstStyle/>
                <a:p>
                  <a14:m>
                    <m:oMath xmlns:m="http://schemas.openxmlformats.org/officeDocument/2006/math">
                      <m:d>
                        <m:dPr>
                          <m:begChr m:val="⟨"/>
                          <m:endChr m:val="⟩"/>
                          <m:ctrlPr>
                            <a:rPr lang="en-US" i="1" smtClean="0">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 </m:t>
                              </m:r>
                              <m:r>
                                <a:rPr lang="en-US" b="1" i="1">
                                  <a:solidFill>
                                    <a:schemeClr val="tx1"/>
                                  </a:solidFill>
                                  <a:latin typeface="Cambria Math" panose="02040503050406030204" pitchFamily="18" charset="0"/>
                                </a:rPr>
                                <m:t>𝑬</m:t>
                              </m:r>
                            </m:e>
                            <m:sub>
                              <m:r>
                                <a:rPr lang="en-US" i="1">
                                  <a:solidFill>
                                    <a:schemeClr val="tx1"/>
                                  </a:solidFill>
                                  <a:latin typeface="Cambria Math" panose="02040503050406030204" pitchFamily="18" charset="0"/>
                                </a:rPr>
                                <m:t>2</m:t>
                              </m:r>
                              <m:r>
                                <a:rPr lang="en-US" b="0" i="1" smtClean="0">
                                  <a:solidFill>
                                    <a:schemeClr val="tx1"/>
                                  </a:solidFill>
                                  <a:latin typeface="Cambria Math" panose="02040503050406030204" pitchFamily="18" charset="0"/>
                                </a:rPr>
                                <m:t>1</m:t>
                              </m:r>
                            </m:sub>
                          </m:sSub>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 </m:t>
                              </m:r>
                              <m:r>
                                <a:rPr lang="en-US" b="1" i="1">
                                  <a:solidFill>
                                    <a:schemeClr val="tx1"/>
                                  </a:solidFill>
                                  <a:latin typeface="Cambria Math" panose="02040503050406030204" pitchFamily="18" charset="0"/>
                                </a:rPr>
                                <m:t>𝑱</m:t>
                              </m:r>
                            </m:e>
                            <m:sub>
                              <m:r>
                                <a:rPr lang="en-US" b="0" i="1" smtClean="0">
                                  <a:solidFill>
                                    <a:schemeClr val="tx1"/>
                                  </a:solidFill>
                                  <a:latin typeface="Cambria Math" panose="02040503050406030204" pitchFamily="18" charset="0"/>
                                </a:rPr>
                                <m:t>2</m:t>
                              </m:r>
                            </m:sub>
                          </m:sSub>
                          <m:d>
                            <m:dPr>
                              <m:ctrlPr>
                                <a:rPr lang="en-US" i="1">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𝑙</m:t>
                                  </m:r>
                                </m:e>
                                <m:sub>
                                  <m:r>
                                    <a:rPr lang="en-US" b="0" i="1" smtClean="0">
                                      <a:solidFill>
                                        <a:schemeClr val="tx1"/>
                                      </a:solidFill>
                                      <a:latin typeface="Cambria Math" panose="02040503050406030204" pitchFamily="18" charset="0"/>
                                    </a:rPr>
                                    <m:t>2</m:t>
                                  </m:r>
                                </m:sub>
                              </m:sSub>
                            </m:e>
                          </m:d>
                          <m:r>
                            <a:rPr lang="en-US" b="0" i="1" smtClean="0">
                              <a:solidFill>
                                <a:schemeClr val="tx1"/>
                              </a:solidFill>
                              <a:latin typeface="Cambria Math" panose="02040503050406030204" pitchFamily="18" charset="0"/>
                            </a:rPr>
                            <m:t> </m:t>
                          </m:r>
                        </m:e>
                      </m:d>
                    </m:oMath>
                  </a14:m>
                  <a:r>
                    <a:rPr lang="en-US" dirty="0" smtClean="0">
                      <a:solidFill>
                        <a:schemeClr val="tx1"/>
                      </a:solidFill>
                    </a:rPr>
                    <a:t> =</a:t>
                  </a:r>
                  <a14:m>
                    <m:oMath xmlns:m="http://schemas.openxmlformats.org/officeDocument/2006/math">
                      <m:sSub>
                        <m:sSubPr>
                          <m:ctrlPr>
                            <a:rPr lang="en-US" i="1">
                              <a:solidFill>
                                <a:schemeClr val="tx1"/>
                              </a:solidFill>
                              <a:latin typeface="Cambria Math" panose="02040503050406030204" pitchFamily="18" charset="0"/>
                            </a:rPr>
                          </m:ctrlPr>
                        </m:sSub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𝑉</m:t>
                              </m:r>
                            </m:e>
                            <m:sub>
                              <m:r>
                                <a:rPr lang="en-US" i="1">
                                  <a:solidFill>
                                    <a:schemeClr val="tx1"/>
                                  </a:solidFill>
                                  <a:latin typeface="Cambria Math" panose="02040503050406030204" pitchFamily="18" charset="0"/>
                                </a:rPr>
                                <m:t>1</m:t>
                              </m:r>
                              <m:r>
                                <a:rPr lang="en-US" b="0" i="1" smtClean="0">
                                  <a:solidFill>
                                    <a:schemeClr val="tx1"/>
                                  </a:solidFill>
                                  <a:latin typeface="Cambria Math" panose="02040503050406030204" pitchFamily="18" charset="0"/>
                                </a:rPr>
                                <m:t>2</m:t>
                              </m:r>
                            </m:sub>
                          </m:sSub>
                          <m:r>
                            <a:rPr lang="en-US" i="1">
                              <a:solidFill>
                                <a:schemeClr val="tx1"/>
                              </a:solidFill>
                              <a:latin typeface="Cambria Math" panose="02040503050406030204" pitchFamily="18" charset="0"/>
                            </a:rPr>
                            <m:t>𝐼</m:t>
                          </m:r>
                        </m:e>
                        <m:sub>
                          <m:r>
                            <a:rPr lang="en-US" b="0" i="1" smtClean="0">
                              <a:solidFill>
                                <a:schemeClr val="tx1"/>
                              </a:solidFill>
                              <a:latin typeface="Cambria Math" panose="02040503050406030204" pitchFamily="18" charset="0"/>
                            </a:rPr>
                            <m:t>1</m:t>
                          </m:r>
                        </m:sub>
                      </m:sSub>
                    </m:oMath>
                  </a14:m>
                  <a:endParaRPr lang="en-US" dirty="0">
                    <a:solidFill>
                      <a:schemeClr val="tx1"/>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5580112" y="4077072"/>
                  <a:ext cx="2977675" cy="369332"/>
                </a:xfrm>
                <a:prstGeom prst="rect">
                  <a:avLst/>
                </a:prstGeom>
                <a:blipFill rotWithShape="0">
                  <a:blip r:embed="rId14"/>
                  <a:stretch>
                    <a:fillRect t="-26667" r="-818" b="-50000"/>
                  </a:stretch>
                </a:blipFill>
              </p:spPr>
              <p:txBody>
                <a:bodyPr/>
                <a:lstStyle/>
                <a:p>
                  <a:r>
                    <a:rPr lang="en-US">
                      <a:noFill/>
                    </a:rPr>
                    <a:t> </a:t>
                  </a:r>
                </a:p>
              </p:txBody>
            </p:sp>
          </mc:Fallback>
        </mc:AlternateContent>
      </p:grpSp>
      <p:grpSp>
        <p:nvGrpSpPr>
          <p:cNvPr id="6" name="Group 5"/>
          <p:cNvGrpSpPr/>
          <p:nvPr/>
        </p:nvGrpSpPr>
        <p:grpSpPr>
          <a:xfrm>
            <a:off x="1654638" y="4668022"/>
            <a:ext cx="7092110" cy="774242"/>
            <a:chOff x="1654638" y="4668022"/>
            <a:chExt cx="7092110" cy="774242"/>
          </a:xfrm>
        </p:grpSpPr>
        <mc:AlternateContent xmlns:mc="http://schemas.openxmlformats.org/markup-compatibility/2006" xmlns:a14="http://schemas.microsoft.com/office/drawing/2010/main">
          <mc:Choice Requires="a14">
            <p:sp>
              <p:nvSpPr>
                <p:cNvPr id="40" name="TextBox 39"/>
                <p:cNvSpPr txBox="1"/>
                <p:nvPr/>
              </p:nvSpPr>
              <p:spPr>
                <a:xfrm>
                  <a:off x="1654638" y="4668022"/>
                  <a:ext cx="3218637" cy="75430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𝑉</m:t>
                            </m:r>
                          </m:e>
                          <m:sub>
                            <m:r>
                              <a:rPr lang="en-US" b="0" i="1" smtClean="0">
                                <a:solidFill>
                                  <a:schemeClr val="tx1"/>
                                </a:solidFill>
                                <a:latin typeface="Cambria Math" panose="02040503050406030204" pitchFamily="18" charset="0"/>
                              </a:rPr>
                              <m:t>12</m:t>
                            </m:r>
                          </m:sub>
                        </m:sSub>
                        <m:r>
                          <a:rPr lang="en-US" b="0" i="1"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𝐼</m:t>
                                </m:r>
                              </m:e>
                              <m:sub>
                                <m:r>
                                  <a:rPr lang="en-US" b="0" i="1" smtClean="0">
                                    <a:solidFill>
                                      <a:schemeClr val="tx1"/>
                                    </a:solidFill>
                                    <a:latin typeface="Cambria Math" panose="02040503050406030204" pitchFamily="18" charset="0"/>
                                  </a:rPr>
                                  <m:t>1</m:t>
                                </m:r>
                              </m:sub>
                            </m:sSub>
                          </m:den>
                        </m:f>
                        <m:d>
                          <m:dPr>
                            <m:begChr m:val="⟨"/>
                            <m:endChr m:val="⟩"/>
                            <m:ctrlPr>
                              <a:rPr lang="en-US" i="1" smtClean="0">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 </m:t>
                                </m:r>
                                <m:r>
                                  <a:rPr lang="en-US" b="1" i="1">
                                    <a:solidFill>
                                      <a:schemeClr val="tx1"/>
                                    </a:solidFill>
                                    <a:latin typeface="Cambria Math" panose="02040503050406030204" pitchFamily="18" charset="0"/>
                                  </a:rPr>
                                  <m:t>𝑬</m:t>
                                </m:r>
                              </m:e>
                              <m:sub>
                                <m:r>
                                  <a:rPr lang="en-US" i="1">
                                    <a:solidFill>
                                      <a:schemeClr val="tx1"/>
                                    </a:solidFill>
                                    <a:latin typeface="Cambria Math" panose="02040503050406030204" pitchFamily="18" charset="0"/>
                                  </a:rPr>
                                  <m:t>12</m:t>
                                </m:r>
                              </m:sub>
                            </m:sSub>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 </m:t>
                                </m:r>
                                <m:r>
                                  <a:rPr lang="en-US" b="1" i="1">
                                    <a:solidFill>
                                      <a:schemeClr val="tx1"/>
                                    </a:solidFill>
                                    <a:latin typeface="Cambria Math" panose="02040503050406030204" pitchFamily="18" charset="0"/>
                                  </a:rPr>
                                  <m:t>𝑱</m:t>
                                </m:r>
                              </m:e>
                              <m:sub>
                                <m:r>
                                  <a:rPr lang="en-US" i="1">
                                    <a:solidFill>
                                      <a:schemeClr val="tx1"/>
                                    </a:solidFill>
                                    <a:latin typeface="Cambria Math" panose="02040503050406030204" pitchFamily="18" charset="0"/>
                                  </a:rPr>
                                  <m:t>1</m:t>
                                </m:r>
                              </m:sub>
                            </m:sSub>
                            <m:d>
                              <m:dPr>
                                <m:ctrlPr>
                                  <a:rPr lang="en-US" i="1">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𝑙</m:t>
                                    </m:r>
                                  </m:e>
                                  <m:sub>
                                    <m:r>
                                      <a:rPr lang="en-US" i="1">
                                        <a:solidFill>
                                          <a:schemeClr val="tx1"/>
                                        </a:solidFill>
                                        <a:latin typeface="Cambria Math" panose="02040503050406030204" pitchFamily="18" charset="0"/>
                                      </a:rPr>
                                      <m:t>1</m:t>
                                    </m:r>
                                  </m:sub>
                                </m:sSub>
                              </m:e>
                            </m:d>
                            <m:r>
                              <a:rPr lang="en-US" b="0" i="1" smtClean="0">
                                <a:solidFill>
                                  <a:schemeClr val="tx1"/>
                                </a:solidFill>
                                <a:latin typeface="Cambria Math" panose="02040503050406030204" pitchFamily="18" charset="0"/>
                              </a:rPr>
                              <m:t> </m:t>
                            </m:r>
                          </m:e>
                        </m:d>
                      </m:oMath>
                    </m:oMathPara>
                  </a14:m>
                  <a:endParaRPr lang="en-US" dirty="0">
                    <a:solidFill>
                      <a:schemeClr val="tx1"/>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1654638" y="4668022"/>
                  <a:ext cx="3218637" cy="754309"/>
                </a:xfrm>
                <a:prstGeom prst="rect">
                  <a:avLst/>
                </a:prstGeom>
                <a:blipFill rotWithShape="0">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p:cNvSpPr txBox="1"/>
                <p:nvPr/>
              </p:nvSpPr>
              <p:spPr>
                <a:xfrm>
                  <a:off x="5391149" y="4687955"/>
                  <a:ext cx="3355599" cy="75430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𝑉</m:t>
                            </m:r>
                          </m:e>
                          <m:sub>
                            <m:r>
                              <a:rPr lang="en-US" b="0" i="1" smtClean="0">
                                <a:solidFill>
                                  <a:schemeClr val="tx1"/>
                                </a:solidFill>
                                <a:latin typeface="Cambria Math" panose="02040503050406030204" pitchFamily="18" charset="0"/>
                              </a:rPr>
                              <m:t>21</m:t>
                            </m:r>
                          </m:sub>
                        </m:sSub>
                        <m:r>
                          <a:rPr lang="en-US" b="0" i="1"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𝐼</m:t>
                                </m:r>
                              </m:e>
                              <m:sub>
                                <m:r>
                                  <a:rPr lang="en-US" b="0" i="1" smtClean="0">
                                    <a:solidFill>
                                      <a:schemeClr val="tx1"/>
                                    </a:solidFill>
                                    <a:latin typeface="Cambria Math" panose="02040503050406030204" pitchFamily="18" charset="0"/>
                                  </a:rPr>
                                  <m:t>2</m:t>
                                </m:r>
                              </m:sub>
                            </m:sSub>
                          </m:den>
                        </m:f>
                        <m:d>
                          <m:dPr>
                            <m:begChr m:val="⟨"/>
                            <m:endChr m:val="⟩"/>
                            <m:ctrlPr>
                              <a:rPr lang="en-US" i="1" smtClean="0">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 </m:t>
                                </m:r>
                                <m:r>
                                  <a:rPr lang="en-US" b="1" i="1">
                                    <a:solidFill>
                                      <a:schemeClr val="tx1"/>
                                    </a:solidFill>
                                    <a:latin typeface="Cambria Math" panose="02040503050406030204" pitchFamily="18" charset="0"/>
                                  </a:rPr>
                                  <m:t>𝑬</m:t>
                                </m:r>
                              </m:e>
                              <m:sub>
                                <m:r>
                                  <a:rPr lang="en-US" i="1">
                                    <a:solidFill>
                                      <a:schemeClr val="tx1"/>
                                    </a:solidFill>
                                    <a:latin typeface="Cambria Math" panose="02040503050406030204" pitchFamily="18" charset="0"/>
                                  </a:rPr>
                                  <m:t>2</m:t>
                                </m:r>
                                <m:r>
                                  <a:rPr lang="en-US" b="0" i="1" smtClean="0">
                                    <a:solidFill>
                                      <a:schemeClr val="tx1"/>
                                    </a:solidFill>
                                    <a:latin typeface="Cambria Math" panose="02040503050406030204" pitchFamily="18" charset="0"/>
                                  </a:rPr>
                                  <m:t>1</m:t>
                                </m:r>
                              </m:sub>
                            </m:sSub>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 </m:t>
                                </m:r>
                                <m:r>
                                  <a:rPr lang="en-US" b="1" i="1">
                                    <a:solidFill>
                                      <a:schemeClr val="tx1"/>
                                    </a:solidFill>
                                    <a:latin typeface="Cambria Math" panose="02040503050406030204" pitchFamily="18" charset="0"/>
                                  </a:rPr>
                                  <m:t>𝑱</m:t>
                                </m:r>
                              </m:e>
                              <m:sub>
                                <m:r>
                                  <a:rPr lang="en-US" b="0" i="1" smtClean="0">
                                    <a:solidFill>
                                      <a:schemeClr val="tx1"/>
                                    </a:solidFill>
                                    <a:latin typeface="Cambria Math" panose="02040503050406030204" pitchFamily="18" charset="0"/>
                                  </a:rPr>
                                  <m:t>2</m:t>
                                </m:r>
                              </m:sub>
                            </m:sSub>
                            <m:d>
                              <m:dPr>
                                <m:ctrlPr>
                                  <a:rPr lang="en-US" i="1">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𝑙</m:t>
                                    </m:r>
                                  </m:e>
                                  <m:sub>
                                    <m:r>
                                      <a:rPr lang="en-US" b="0" i="1" smtClean="0">
                                        <a:solidFill>
                                          <a:schemeClr val="tx1"/>
                                        </a:solidFill>
                                        <a:latin typeface="Cambria Math" panose="02040503050406030204" pitchFamily="18" charset="0"/>
                                      </a:rPr>
                                      <m:t>2</m:t>
                                    </m:r>
                                  </m:sub>
                                </m:sSub>
                              </m:e>
                            </m:d>
                            <m:r>
                              <a:rPr lang="en-US" b="0" i="1" smtClean="0">
                                <a:solidFill>
                                  <a:schemeClr val="tx1"/>
                                </a:solidFill>
                                <a:latin typeface="Cambria Math" panose="02040503050406030204" pitchFamily="18" charset="0"/>
                              </a:rPr>
                              <m:t> </m:t>
                            </m:r>
                          </m:e>
                        </m:d>
                      </m:oMath>
                    </m:oMathPara>
                  </a14:m>
                  <a:endParaRPr lang="en-US" dirty="0">
                    <a:solidFill>
                      <a:schemeClr val="tx1"/>
                    </a:solidFill>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5391149" y="4687955"/>
                  <a:ext cx="3355599" cy="754309"/>
                </a:xfrm>
                <a:prstGeom prst="rect">
                  <a:avLst/>
                </a:prstGeom>
                <a:blipFill rotWithShape="0">
                  <a:blip r:embed="rId16"/>
                  <a:stretch>
                    <a:fillRect/>
                  </a:stretch>
                </a:blipFill>
              </p:spPr>
              <p:txBody>
                <a:bodyPr/>
                <a:lstStyle/>
                <a:p>
                  <a:r>
                    <a:rPr lang="en-US">
                      <a:noFill/>
                    </a:rPr>
                    <a:t> </a:t>
                  </a:r>
                </a:p>
              </p:txBody>
            </p:sp>
          </mc:Fallback>
        </mc:AlternateContent>
      </p:grpSp>
      <p:grpSp>
        <p:nvGrpSpPr>
          <p:cNvPr id="8" name="Group 7"/>
          <p:cNvGrpSpPr/>
          <p:nvPr/>
        </p:nvGrpSpPr>
        <p:grpSpPr>
          <a:xfrm>
            <a:off x="587713" y="5724640"/>
            <a:ext cx="8147159" cy="800704"/>
            <a:chOff x="587713" y="5724640"/>
            <a:chExt cx="8147159" cy="800704"/>
          </a:xfrm>
        </p:grpSpPr>
        <mc:AlternateContent xmlns:mc="http://schemas.openxmlformats.org/markup-compatibility/2006" xmlns:a14="http://schemas.microsoft.com/office/drawing/2010/main">
          <mc:Choice Requires="a14">
            <p:sp>
              <p:nvSpPr>
                <p:cNvPr id="42" name="TextBox 41"/>
                <p:cNvSpPr txBox="1"/>
                <p:nvPr/>
              </p:nvSpPr>
              <p:spPr>
                <a:xfrm>
                  <a:off x="587713" y="5724640"/>
                  <a:ext cx="4422173" cy="75430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𝑍</m:t>
                            </m:r>
                          </m:e>
                          <m:sub>
                            <m:r>
                              <a:rPr lang="en-US" b="0" i="1" smtClean="0">
                                <a:solidFill>
                                  <a:schemeClr val="tx2"/>
                                </a:solidFill>
                                <a:latin typeface="Cambria Math" panose="02040503050406030204" pitchFamily="18" charset="0"/>
                              </a:rPr>
                              <m:t>12</m:t>
                            </m:r>
                          </m:sub>
                        </m:sSub>
                        <m:r>
                          <a:rPr lang="en-US" b="0" i="1" smtClean="0">
                            <a:solidFill>
                              <a:schemeClr val="tx2"/>
                            </a:solidFill>
                            <a:latin typeface="Cambria Math" panose="02040503050406030204" pitchFamily="18" charset="0"/>
                          </a:rPr>
                          <m:t>=</m:t>
                        </m:r>
                        <m:f>
                          <m:fPr>
                            <m:ctrlPr>
                              <a:rPr lang="en-US" b="0" i="1" smtClean="0">
                                <a:solidFill>
                                  <a:schemeClr val="tx2"/>
                                </a:solidFill>
                                <a:latin typeface="Cambria Math" panose="02040503050406030204" pitchFamily="18" charset="0"/>
                              </a:rPr>
                            </m:ctrlPr>
                          </m:fPr>
                          <m:num>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𝑉</m:t>
                                </m:r>
                              </m:e>
                              <m:sub>
                                <m:r>
                                  <a:rPr lang="en-US" i="1">
                                    <a:solidFill>
                                      <a:schemeClr val="tx2"/>
                                    </a:solidFill>
                                    <a:latin typeface="Cambria Math" panose="02040503050406030204" pitchFamily="18" charset="0"/>
                                  </a:rPr>
                                  <m:t>12</m:t>
                                </m:r>
                              </m:sub>
                            </m:sSub>
                          </m:num>
                          <m:den>
                            <m:sSub>
                              <m:sSubPr>
                                <m:ctrlPr>
                                  <a:rPr lang="en-US"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𝐼</m:t>
                                </m:r>
                              </m:e>
                              <m:sub>
                                <m:r>
                                  <a:rPr lang="en-US" i="1">
                                    <a:solidFill>
                                      <a:schemeClr val="tx2"/>
                                    </a:solidFill>
                                    <a:latin typeface="Cambria Math" panose="02040503050406030204" pitchFamily="18" charset="0"/>
                                  </a:rPr>
                                  <m:t>2</m:t>
                                </m:r>
                              </m:sub>
                            </m:sSub>
                          </m:den>
                        </m:f>
                        <m:r>
                          <a:rPr lang="en-US" b="0" i="1" smtClean="0">
                            <a:solidFill>
                              <a:schemeClr val="tx2"/>
                            </a:solidFill>
                            <a:latin typeface="Cambria Math" panose="02040503050406030204" pitchFamily="18" charset="0"/>
                          </a:rPr>
                          <m:t>=−</m:t>
                        </m:r>
                        <m:f>
                          <m:fPr>
                            <m:ctrlPr>
                              <a:rPr lang="en-US" b="0" i="1" smtClean="0">
                                <a:solidFill>
                                  <a:schemeClr val="tx2"/>
                                </a:solidFill>
                                <a:latin typeface="Cambria Math" panose="02040503050406030204" pitchFamily="18" charset="0"/>
                              </a:rPr>
                            </m:ctrlPr>
                          </m:fPr>
                          <m:num>
                            <m:r>
                              <a:rPr lang="en-US" b="0" i="1" smtClean="0">
                                <a:solidFill>
                                  <a:schemeClr val="tx2"/>
                                </a:solidFill>
                                <a:latin typeface="Cambria Math" panose="02040503050406030204" pitchFamily="18" charset="0"/>
                              </a:rPr>
                              <m:t>1</m:t>
                            </m:r>
                          </m:num>
                          <m:den>
                            <m:sSub>
                              <m:sSubPr>
                                <m:ctrlPr>
                                  <a:rPr lang="en-US" b="0" i="1" smtClean="0">
                                    <a:solidFill>
                                      <a:schemeClr val="tx2"/>
                                    </a:solidFill>
                                    <a:latin typeface="Cambria Math" panose="02040503050406030204" pitchFamily="18" charset="0"/>
                                  </a:rPr>
                                </m:ctrlPr>
                              </m:sSubPr>
                              <m:e>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𝐼</m:t>
                                    </m:r>
                                  </m:e>
                                  <m:sub>
                                    <m:r>
                                      <a:rPr lang="en-US" i="1">
                                        <a:solidFill>
                                          <a:schemeClr val="tx2"/>
                                        </a:solidFill>
                                        <a:latin typeface="Cambria Math" panose="02040503050406030204" pitchFamily="18" charset="0"/>
                                      </a:rPr>
                                      <m:t>1</m:t>
                                    </m:r>
                                  </m:sub>
                                </m:sSub>
                                <m:r>
                                  <a:rPr lang="en-US" b="0" i="1" smtClean="0">
                                    <a:solidFill>
                                      <a:schemeClr val="tx2"/>
                                    </a:solidFill>
                                    <a:latin typeface="Cambria Math" panose="02040503050406030204" pitchFamily="18" charset="0"/>
                                  </a:rPr>
                                  <m:t>𝐼</m:t>
                                </m:r>
                              </m:e>
                              <m:sub>
                                <m:r>
                                  <a:rPr lang="en-US" b="0" i="1" smtClean="0">
                                    <a:solidFill>
                                      <a:schemeClr val="tx2"/>
                                    </a:solidFill>
                                    <a:latin typeface="Cambria Math" panose="02040503050406030204" pitchFamily="18" charset="0"/>
                                  </a:rPr>
                                  <m:t>2</m:t>
                                </m:r>
                              </m:sub>
                            </m:sSub>
                          </m:den>
                        </m:f>
                        <m:d>
                          <m:dPr>
                            <m:begChr m:val="⟨"/>
                            <m:endChr m:val="⟩"/>
                            <m:ctrlPr>
                              <a:rPr lang="en-US" i="1" smtClean="0">
                                <a:solidFill>
                                  <a:schemeClr val="tx2"/>
                                </a:solidFill>
                                <a:latin typeface="Cambria Math" panose="02040503050406030204" pitchFamily="18" charset="0"/>
                              </a:rPr>
                            </m:ctrlPr>
                          </m:dPr>
                          <m:e>
                            <m:sSub>
                              <m:sSubPr>
                                <m:ctrlPr>
                                  <a:rPr lang="en-US" i="1">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 </m:t>
                                </m:r>
                                <m:r>
                                  <a:rPr lang="en-US" b="1" i="1">
                                    <a:solidFill>
                                      <a:schemeClr val="tx2"/>
                                    </a:solidFill>
                                    <a:latin typeface="Cambria Math" panose="02040503050406030204" pitchFamily="18" charset="0"/>
                                  </a:rPr>
                                  <m:t>𝑬</m:t>
                                </m:r>
                              </m:e>
                              <m:sub>
                                <m:r>
                                  <a:rPr lang="en-US" i="1">
                                    <a:solidFill>
                                      <a:schemeClr val="tx2"/>
                                    </a:solidFill>
                                    <a:latin typeface="Cambria Math" panose="02040503050406030204" pitchFamily="18" charset="0"/>
                                  </a:rPr>
                                  <m:t>12</m:t>
                                </m:r>
                              </m:sub>
                            </m:sSub>
                            <m:r>
                              <a:rPr lang="en-US" i="1">
                                <a:solidFill>
                                  <a:schemeClr val="tx2"/>
                                </a:solidFill>
                                <a:latin typeface="Cambria Math" panose="02040503050406030204" pitchFamily="18" charset="0"/>
                              </a:rPr>
                              <m:t>,</m:t>
                            </m:r>
                            <m:sSub>
                              <m:sSubPr>
                                <m:ctrlPr>
                                  <a:rPr lang="en-US" i="1">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 </m:t>
                                </m:r>
                                <m:r>
                                  <a:rPr lang="en-US" b="1" i="1">
                                    <a:solidFill>
                                      <a:schemeClr val="tx2"/>
                                    </a:solidFill>
                                    <a:latin typeface="Cambria Math" panose="02040503050406030204" pitchFamily="18" charset="0"/>
                                  </a:rPr>
                                  <m:t>𝑱</m:t>
                                </m:r>
                              </m:e>
                              <m:sub>
                                <m:r>
                                  <a:rPr lang="en-US" i="1">
                                    <a:solidFill>
                                      <a:schemeClr val="tx2"/>
                                    </a:solidFill>
                                    <a:latin typeface="Cambria Math" panose="02040503050406030204" pitchFamily="18" charset="0"/>
                                  </a:rPr>
                                  <m:t>1</m:t>
                                </m:r>
                              </m:sub>
                            </m:sSub>
                            <m:d>
                              <m:dPr>
                                <m:ctrlPr>
                                  <a:rPr lang="en-US" i="1">
                                    <a:solidFill>
                                      <a:schemeClr val="tx2"/>
                                    </a:solidFill>
                                    <a:latin typeface="Cambria Math" panose="02040503050406030204" pitchFamily="18" charset="0"/>
                                  </a:rPr>
                                </m:ctrlPr>
                              </m:dPr>
                              <m:e>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𝑙</m:t>
                                    </m:r>
                                  </m:e>
                                  <m:sub>
                                    <m:r>
                                      <a:rPr lang="en-US" i="1">
                                        <a:solidFill>
                                          <a:schemeClr val="tx2"/>
                                        </a:solidFill>
                                        <a:latin typeface="Cambria Math" panose="02040503050406030204" pitchFamily="18" charset="0"/>
                                      </a:rPr>
                                      <m:t>1</m:t>
                                    </m:r>
                                  </m:sub>
                                </m:sSub>
                              </m:e>
                            </m:d>
                            <m:r>
                              <a:rPr lang="en-US" b="0" i="1" smtClean="0">
                                <a:solidFill>
                                  <a:schemeClr val="tx2"/>
                                </a:solidFill>
                                <a:latin typeface="Cambria Math" panose="02040503050406030204" pitchFamily="18" charset="0"/>
                              </a:rPr>
                              <m:t> </m:t>
                            </m:r>
                          </m:e>
                        </m:d>
                      </m:oMath>
                    </m:oMathPara>
                  </a14:m>
                  <a:endParaRPr lang="en-US" dirty="0">
                    <a:solidFill>
                      <a:schemeClr val="tx2"/>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587713" y="5724640"/>
                  <a:ext cx="4422173" cy="754309"/>
                </a:xfrm>
                <a:prstGeom prst="rect">
                  <a:avLst/>
                </a:prstGeom>
                <a:blipFill rotWithShape="0">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p:cNvSpPr txBox="1"/>
                <p:nvPr/>
              </p:nvSpPr>
              <p:spPr>
                <a:xfrm>
                  <a:off x="5223975" y="5771035"/>
                  <a:ext cx="3510897" cy="75430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𝑍</m:t>
                            </m:r>
                          </m:e>
                          <m:sub>
                            <m:r>
                              <a:rPr lang="en-US" b="0" i="1" smtClean="0">
                                <a:solidFill>
                                  <a:schemeClr val="tx2"/>
                                </a:solidFill>
                                <a:latin typeface="Cambria Math" panose="02040503050406030204" pitchFamily="18" charset="0"/>
                              </a:rPr>
                              <m:t>21</m:t>
                            </m:r>
                          </m:sub>
                        </m:sSub>
                        <m:r>
                          <a:rPr lang="en-US" b="0" i="1" smtClean="0">
                            <a:solidFill>
                              <a:schemeClr val="tx2"/>
                            </a:solidFill>
                            <a:latin typeface="Cambria Math" panose="02040503050406030204" pitchFamily="18" charset="0"/>
                          </a:rPr>
                          <m:t>=−</m:t>
                        </m:r>
                        <m:f>
                          <m:fPr>
                            <m:ctrlPr>
                              <a:rPr lang="en-US" b="0" i="1" smtClean="0">
                                <a:solidFill>
                                  <a:schemeClr val="tx2"/>
                                </a:solidFill>
                                <a:latin typeface="Cambria Math" panose="02040503050406030204" pitchFamily="18" charset="0"/>
                              </a:rPr>
                            </m:ctrlPr>
                          </m:fPr>
                          <m:num>
                            <m:r>
                              <a:rPr lang="en-US" b="0" i="1" smtClean="0">
                                <a:solidFill>
                                  <a:schemeClr val="tx2"/>
                                </a:solidFill>
                                <a:latin typeface="Cambria Math" panose="02040503050406030204" pitchFamily="18" charset="0"/>
                              </a:rPr>
                              <m:t>1</m:t>
                            </m:r>
                          </m:num>
                          <m:den>
                            <m:sSub>
                              <m:sSubPr>
                                <m:ctrlPr>
                                  <a:rPr lang="en-US" b="0" i="1" smtClean="0">
                                    <a:solidFill>
                                      <a:schemeClr val="tx2"/>
                                    </a:solidFill>
                                    <a:latin typeface="Cambria Math" panose="02040503050406030204" pitchFamily="18" charset="0"/>
                                  </a:rPr>
                                </m:ctrlPr>
                              </m:sSubPr>
                              <m:e>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𝐼</m:t>
                                    </m:r>
                                  </m:e>
                                  <m:sub>
                                    <m:r>
                                      <a:rPr lang="en-US" i="1">
                                        <a:solidFill>
                                          <a:schemeClr val="tx2"/>
                                        </a:solidFill>
                                        <a:latin typeface="Cambria Math" panose="02040503050406030204" pitchFamily="18" charset="0"/>
                                      </a:rPr>
                                      <m:t>1</m:t>
                                    </m:r>
                                  </m:sub>
                                </m:sSub>
                                <m:r>
                                  <a:rPr lang="en-US" b="0" i="1" smtClean="0">
                                    <a:solidFill>
                                      <a:schemeClr val="tx2"/>
                                    </a:solidFill>
                                    <a:latin typeface="Cambria Math" panose="02040503050406030204" pitchFamily="18" charset="0"/>
                                  </a:rPr>
                                  <m:t>𝐼</m:t>
                                </m:r>
                              </m:e>
                              <m:sub>
                                <m:r>
                                  <a:rPr lang="en-US" b="0" i="1" smtClean="0">
                                    <a:solidFill>
                                      <a:schemeClr val="tx2"/>
                                    </a:solidFill>
                                    <a:latin typeface="Cambria Math" panose="02040503050406030204" pitchFamily="18" charset="0"/>
                                  </a:rPr>
                                  <m:t>2</m:t>
                                </m:r>
                              </m:sub>
                            </m:sSub>
                          </m:den>
                        </m:f>
                        <m:d>
                          <m:dPr>
                            <m:begChr m:val="⟨"/>
                            <m:endChr m:val="⟩"/>
                            <m:ctrlPr>
                              <a:rPr lang="en-US" i="1" smtClean="0">
                                <a:solidFill>
                                  <a:schemeClr val="tx2"/>
                                </a:solidFill>
                                <a:latin typeface="Cambria Math" panose="02040503050406030204" pitchFamily="18" charset="0"/>
                              </a:rPr>
                            </m:ctrlPr>
                          </m:dPr>
                          <m:e>
                            <m:sSub>
                              <m:sSubPr>
                                <m:ctrlPr>
                                  <a:rPr lang="en-US" i="1">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 </m:t>
                                </m:r>
                                <m:r>
                                  <a:rPr lang="en-US" b="1" i="1">
                                    <a:solidFill>
                                      <a:schemeClr val="tx2"/>
                                    </a:solidFill>
                                    <a:latin typeface="Cambria Math" panose="02040503050406030204" pitchFamily="18" charset="0"/>
                                  </a:rPr>
                                  <m:t>𝑬</m:t>
                                </m:r>
                              </m:e>
                              <m:sub>
                                <m:r>
                                  <a:rPr lang="en-US" b="0" i="1" smtClean="0">
                                    <a:solidFill>
                                      <a:schemeClr val="tx2"/>
                                    </a:solidFill>
                                    <a:latin typeface="Cambria Math" panose="02040503050406030204" pitchFamily="18" charset="0"/>
                                  </a:rPr>
                                  <m:t>21</m:t>
                                </m:r>
                              </m:sub>
                            </m:sSub>
                            <m:r>
                              <a:rPr lang="en-US" i="1">
                                <a:solidFill>
                                  <a:schemeClr val="tx2"/>
                                </a:solidFill>
                                <a:latin typeface="Cambria Math" panose="02040503050406030204" pitchFamily="18" charset="0"/>
                              </a:rPr>
                              <m:t>,</m:t>
                            </m:r>
                            <m:sSub>
                              <m:sSubPr>
                                <m:ctrlPr>
                                  <a:rPr lang="en-US" i="1">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 </m:t>
                                </m:r>
                                <m:r>
                                  <a:rPr lang="en-US" b="1" i="1">
                                    <a:solidFill>
                                      <a:schemeClr val="tx2"/>
                                    </a:solidFill>
                                    <a:latin typeface="Cambria Math" panose="02040503050406030204" pitchFamily="18" charset="0"/>
                                  </a:rPr>
                                  <m:t>𝑱</m:t>
                                </m:r>
                              </m:e>
                              <m:sub>
                                <m:r>
                                  <a:rPr lang="en-US" b="0" i="1" smtClean="0">
                                    <a:solidFill>
                                      <a:schemeClr val="tx2"/>
                                    </a:solidFill>
                                    <a:latin typeface="Cambria Math" panose="02040503050406030204" pitchFamily="18" charset="0"/>
                                  </a:rPr>
                                  <m:t>2</m:t>
                                </m:r>
                              </m:sub>
                            </m:sSub>
                            <m:d>
                              <m:dPr>
                                <m:ctrlPr>
                                  <a:rPr lang="en-US" i="1">
                                    <a:solidFill>
                                      <a:schemeClr val="tx2"/>
                                    </a:solidFill>
                                    <a:latin typeface="Cambria Math" panose="02040503050406030204" pitchFamily="18" charset="0"/>
                                  </a:rPr>
                                </m:ctrlPr>
                              </m:dPr>
                              <m:e>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𝑙</m:t>
                                    </m:r>
                                  </m:e>
                                  <m:sub>
                                    <m:r>
                                      <a:rPr lang="en-US" b="0" i="1" smtClean="0">
                                        <a:solidFill>
                                          <a:schemeClr val="tx2"/>
                                        </a:solidFill>
                                        <a:latin typeface="Cambria Math" panose="02040503050406030204" pitchFamily="18" charset="0"/>
                                      </a:rPr>
                                      <m:t>2</m:t>
                                    </m:r>
                                  </m:sub>
                                </m:sSub>
                              </m:e>
                            </m:d>
                            <m:r>
                              <a:rPr lang="en-US" b="0" i="1" smtClean="0">
                                <a:solidFill>
                                  <a:schemeClr val="tx2"/>
                                </a:solidFill>
                                <a:latin typeface="Cambria Math" panose="02040503050406030204" pitchFamily="18" charset="0"/>
                              </a:rPr>
                              <m:t> </m:t>
                            </m:r>
                          </m:e>
                        </m:d>
                      </m:oMath>
                    </m:oMathPara>
                  </a14:m>
                  <a:endParaRPr lang="en-US" dirty="0">
                    <a:solidFill>
                      <a:schemeClr val="tx2"/>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5223975" y="5771035"/>
                  <a:ext cx="3510897" cy="754309"/>
                </a:xfrm>
                <a:prstGeom prst="rect">
                  <a:avLst/>
                </a:prstGeom>
                <a:blipFill rotWithShape="0">
                  <a:blip r:embed="rId18"/>
                  <a:stretch>
                    <a:fillRect/>
                  </a:stretch>
                </a:blipFill>
              </p:spPr>
              <p:txBody>
                <a:bodyPr/>
                <a:lstStyle/>
                <a:p>
                  <a:r>
                    <a:rPr lang="en-US">
                      <a:noFill/>
                    </a:rPr>
                    <a:t> </a:t>
                  </a:r>
                </a:p>
              </p:txBody>
            </p:sp>
          </mc:Fallback>
        </mc:AlternateContent>
      </p:grpSp>
      <p:sp>
        <p:nvSpPr>
          <p:cNvPr id="46" name="Rectangle 2"/>
          <p:cNvSpPr txBox="1">
            <a:spLocks noChangeArrowheads="1"/>
          </p:cNvSpPr>
          <p:nvPr/>
        </p:nvSpPr>
        <p:spPr bwMode="auto">
          <a:xfrm>
            <a:off x="685800" y="457200"/>
            <a:ext cx="77724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r>
              <a:rPr lang="en-GB" sz="3200" kern="0" dirty="0" smtClean="0">
                <a:ln w="12700">
                  <a:noFill/>
                  <a:prstDash val="solid"/>
                </a:ln>
              </a:rPr>
              <a:t>Mutual impedance between two dipoles</a:t>
            </a:r>
            <a:endParaRPr lang="en-GB" kern="0" dirty="0">
              <a:ln w="12700">
                <a:noFill/>
                <a:prstDash val="solid"/>
              </a:ln>
            </a:endParaRPr>
          </a:p>
        </p:txBody>
      </p:sp>
      <p:cxnSp>
        <p:nvCxnSpPr>
          <p:cNvPr id="4" name="Straight Arrow Connector 3"/>
          <p:cNvCxnSpPr/>
          <p:nvPr/>
        </p:nvCxnSpPr>
        <p:spPr bwMode="auto">
          <a:xfrm>
            <a:off x="914400" y="3886200"/>
            <a:ext cx="609600" cy="381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7" name="TextBox 6"/>
          <p:cNvSpPr txBox="1"/>
          <p:nvPr/>
        </p:nvSpPr>
        <p:spPr>
          <a:xfrm>
            <a:off x="304800" y="3420739"/>
            <a:ext cx="2411238" cy="461665"/>
          </a:xfrm>
          <a:prstGeom prst="rect">
            <a:avLst/>
          </a:prstGeom>
          <a:noFill/>
        </p:spPr>
        <p:txBody>
          <a:bodyPr wrap="none" rtlCol="0">
            <a:spAutoFit/>
          </a:bodyPr>
          <a:lstStyle/>
          <a:p>
            <a:r>
              <a:rPr lang="en-US" dirty="0" smtClean="0"/>
              <a:t>Reaction integrals</a:t>
            </a:r>
            <a:endParaRPr lang="en-US" dirty="0"/>
          </a:p>
        </p:txBody>
      </p:sp>
      <p:cxnSp>
        <p:nvCxnSpPr>
          <p:cNvPr id="10" name="Straight Arrow Connector 9"/>
          <p:cNvCxnSpPr/>
          <p:nvPr/>
        </p:nvCxnSpPr>
        <p:spPr bwMode="auto">
          <a:xfrm>
            <a:off x="2798799" y="3817678"/>
            <a:ext cx="2704076" cy="36984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1" name="TextBox 30"/>
          <p:cNvSpPr txBox="1"/>
          <p:nvPr/>
        </p:nvSpPr>
        <p:spPr>
          <a:xfrm>
            <a:off x="7423908" y="2909101"/>
            <a:ext cx="1617751" cy="461665"/>
          </a:xfrm>
          <a:prstGeom prst="rect">
            <a:avLst/>
          </a:prstGeom>
          <a:noFill/>
        </p:spPr>
        <p:txBody>
          <a:bodyPr wrap="none" rtlCol="0">
            <a:spAutoFit/>
          </a:bodyPr>
          <a:lstStyle/>
          <a:p>
            <a:r>
              <a:rPr lang="en-US" dirty="0" smtClean="0"/>
              <a:t>Reciprocity</a:t>
            </a:r>
            <a:endParaRPr lang="en-US" dirty="0"/>
          </a:p>
        </p:txBody>
      </p:sp>
      <p:cxnSp>
        <p:nvCxnSpPr>
          <p:cNvPr id="12" name="Straight Arrow Connector 11"/>
          <p:cNvCxnSpPr/>
          <p:nvPr/>
        </p:nvCxnSpPr>
        <p:spPr bwMode="auto">
          <a:xfrm flipH="1">
            <a:off x="6940452" y="3264659"/>
            <a:ext cx="298548" cy="15608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47270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ext Box 2"/>
          <p:cNvSpPr txBox="1">
            <a:spLocks noGrp="1" noChangeArrowheads="1"/>
          </p:cNvSpPr>
          <p:nvPr>
            <p:ph type="title"/>
          </p:nvPr>
        </p:nvSpPr>
        <p:spPr>
          <a:xfrm>
            <a:off x="0" y="0"/>
            <a:ext cx="2209800" cy="6858000"/>
          </a:xfrm>
          <a:noFill/>
          <a:ln/>
        </p:spPr>
        <p:txBody>
          <a:bodyPr/>
          <a:lstStyle/>
          <a:p>
            <a:r>
              <a:rPr lang="en-GB" sz="2400" dirty="0">
                <a:ln w="12700">
                  <a:noFill/>
                  <a:prstDash val="solid"/>
                </a:ln>
              </a:rPr>
              <a:t>Plot of mutual impedances between two halfwave dipoles:</a:t>
            </a:r>
            <a:endParaRPr lang="en-GB" sz="4800" dirty="0">
              <a:ln w="12700">
                <a:noFill/>
                <a:prstDash val="solid"/>
              </a:ln>
            </a:endParaRPr>
          </a:p>
        </p:txBody>
      </p:sp>
      <p:pic>
        <p:nvPicPr>
          <p:cNvPr id="151555" name="Picture 3"/>
          <p:cNvPicPr>
            <a:picLocks noChangeAspect="1" noChangeArrowheads="1"/>
          </p:cNvPicPr>
          <p:nvPr/>
        </p:nvPicPr>
        <p:blipFill>
          <a:blip r:embed="rId3" cstate="print"/>
          <a:srcRect r="28572" b="3131"/>
          <a:stretch>
            <a:fillRect/>
          </a:stretch>
        </p:blipFill>
        <p:spPr bwMode="auto">
          <a:xfrm>
            <a:off x="2413992" y="188640"/>
            <a:ext cx="6334472" cy="6486211"/>
          </a:xfrm>
          <a:prstGeom prst="rect">
            <a:avLst/>
          </a:prstGeom>
          <a:noFill/>
          <a:ln w="9525">
            <a:noFill/>
            <a:miter lim="800000"/>
            <a:headEnd/>
            <a:tailEnd/>
          </a:ln>
          <a:effectLst/>
        </p:spPr>
      </p:pic>
    </p:spTree>
    <p:extLst>
      <p:ext uri="{BB962C8B-B14F-4D97-AF65-F5344CB8AC3E}">
        <p14:creationId xmlns:p14="http://schemas.microsoft.com/office/powerpoint/2010/main" val="19648468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685800" y="457200"/>
            <a:ext cx="7772400" cy="838200"/>
          </a:xfrm>
        </p:spPr>
        <p:txBody>
          <a:bodyPr/>
          <a:lstStyle/>
          <a:p>
            <a:pPr algn="l"/>
            <a:r>
              <a:rPr lang="en-GB" sz="3200" dirty="0" smtClean="0">
                <a:ln w="12700">
                  <a:noFill/>
                  <a:prstDash val="solid"/>
                </a:ln>
              </a:rPr>
              <a:t>Scan Impedance</a:t>
            </a:r>
            <a:endParaRPr lang="en-GB" sz="3200" dirty="0">
              <a:ln w="12700">
                <a:noFill/>
                <a:prstDash val="solid"/>
              </a:ln>
            </a:endParaRPr>
          </a:p>
        </p:txBody>
      </p:sp>
      <mc:AlternateContent xmlns:mc="http://schemas.openxmlformats.org/markup-compatibility/2006" xmlns:a14="http://schemas.microsoft.com/office/drawing/2010/main">
        <mc:Choice Requires="a14">
          <p:sp>
            <p:nvSpPr>
              <p:cNvPr id="2" name="Rectangle 1"/>
              <p:cNvSpPr/>
              <p:nvPr/>
            </p:nvSpPr>
            <p:spPr>
              <a:xfrm>
                <a:off x="899592" y="3468082"/>
                <a:ext cx="2669000"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1</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11</m:t>
                          </m:r>
                        </m:sub>
                      </m:sSub>
                      <m:sSub>
                        <m:sSubPr>
                          <m:ctrlPr>
                            <a:rPr lang="en-US" i="1">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b="0" i="1" smtClean="0">
                              <a:latin typeface="Cambria Math" panose="02040503050406030204" pitchFamily="18" charset="0"/>
                            </a:rPr>
                            <m:t>2</m:t>
                          </m:r>
                        </m:sub>
                      </m:sSub>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b="0" i="1" smtClean="0">
                              <a:latin typeface="Cambria Math" panose="02040503050406030204" pitchFamily="18" charset="0"/>
                            </a:rPr>
                            <m:t>2</m:t>
                          </m:r>
                        </m:sub>
                      </m:sSub>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899592" y="3468082"/>
                <a:ext cx="2669000" cy="461665"/>
              </a:xfrm>
              <a:prstGeom prst="rect">
                <a:avLst/>
              </a:prstGeom>
              <a:blipFill rotWithShape="0">
                <a:blip r:embed="rId4"/>
                <a:stretch>
                  <a:fillRect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Rectangle 25"/>
              <p:cNvSpPr/>
              <p:nvPr/>
            </p:nvSpPr>
            <p:spPr>
              <a:xfrm>
                <a:off x="971600" y="5013176"/>
                <a:ext cx="3422540" cy="844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b="0" i="1" smtClean="0">
                              <a:solidFill>
                                <a:schemeClr val="tx2"/>
                              </a:solidFill>
                              <a:latin typeface="Cambria Math" panose="02040503050406030204" pitchFamily="18" charset="0"/>
                            </a:rPr>
                          </m:ctrlPr>
                        </m:sSubSupPr>
                        <m:e>
                          <m:r>
                            <a:rPr lang="en-US" b="0" i="1" smtClean="0">
                              <a:solidFill>
                                <a:schemeClr val="tx2"/>
                              </a:solidFill>
                              <a:latin typeface="Cambria Math" panose="02040503050406030204" pitchFamily="18" charset="0"/>
                            </a:rPr>
                            <m:t>𝑍</m:t>
                          </m:r>
                        </m:e>
                        <m:sub>
                          <m:r>
                            <a:rPr lang="en-US" b="0" i="1" smtClean="0">
                              <a:solidFill>
                                <a:schemeClr val="tx2"/>
                              </a:solidFill>
                              <a:latin typeface="Cambria Math" panose="02040503050406030204" pitchFamily="18" charset="0"/>
                            </a:rPr>
                            <m:t>1</m:t>
                          </m:r>
                        </m:sub>
                        <m:sup>
                          <m:r>
                            <a:rPr lang="en-US" b="0" i="1" smtClean="0">
                              <a:solidFill>
                                <a:schemeClr val="tx2"/>
                              </a:solidFill>
                              <a:latin typeface="Cambria Math" panose="02040503050406030204" pitchFamily="18" charset="0"/>
                            </a:rPr>
                            <m:t>𝑠𝑐𝑛</m:t>
                          </m:r>
                        </m:sup>
                      </m:sSubSup>
                      <m:r>
                        <a:rPr lang="en-US" b="0" i="1" smtClean="0">
                          <a:solidFill>
                            <a:schemeClr val="tx2"/>
                          </a:solidFill>
                          <a:latin typeface="Cambria Math" panose="02040503050406030204" pitchFamily="18" charset="0"/>
                        </a:rPr>
                        <m:t>=</m:t>
                      </m:r>
                      <m:f>
                        <m:fPr>
                          <m:ctrlPr>
                            <a:rPr lang="en-US" b="0" i="1" smtClean="0">
                              <a:solidFill>
                                <a:schemeClr val="tx2"/>
                              </a:solidFill>
                              <a:latin typeface="Cambria Math" panose="02040503050406030204" pitchFamily="18" charset="0"/>
                            </a:rPr>
                          </m:ctrlPr>
                        </m:fPr>
                        <m:num>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𝑉</m:t>
                              </m:r>
                            </m:e>
                            <m:sub>
                              <m:r>
                                <a:rPr lang="en-US" b="0" i="1" smtClean="0">
                                  <a:solidFill>
                                    <a:schemeClr val="tx2"/>
                                  </a:solidFill>
                                  <a:latin typeface="Cambria Math" panose="02040503050406030204" pitchFamily="18" charset="0"/>
                                </a:rPr>
                                <m:t>1</m:t>
                              </m:r>
                            </m:sub>
                          </m:sSub>
                        </m:num>
                        <m:den>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𝐼</m:t>
                              </m:r>
                            </m:e>
                            <m:sub>
                              <m:r>
                                <a:rPr lang="en-US" b="0" i="1" smtClean="0">
                                  <a:solidFill>
                                    <a:schemeClr val="tx2"/>
                                  </a:solidFill>
                                  <a:latin typeface="Cambria Math" panose="02040503050406030204" pitchFamily="18" charset="0"/>
                                </a:rPr>
                                <m:t>1</m:t>
                              </m:r>
                            </m:sub>
                          </m:sSub>
                        </m:den>
                      </m:f>
                      <m:sSub>
                        <m:sSubPr>
                          <m:ctrlPr>
                            <a:rPr lang="en-US"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𝑍</m:t>
                          </m:r>
                        </m:e>
                        <m:sub>
                          <m:r>
                            <a:rPr lang="en-US" b="0" i="1" smtClean="0">
                              <a:solidFill>
                                <a:schemeClr val="tx2"/>
                              </a:solidFill>
                              <a:latin typeface="Cambria Math" panose="02040503050406030204" pitchFamily="18" charset="0"/>
                            </a:rPr>
                            <m:t>11</m:t>
                          </m:r>
                        </m:sub>
                      </m:sSub>
                      <m:r>
                        <a:rPr lang="en-US" i="1">
                          <a:solidFill>
                            <a:schemeClr val="tx2"/>
                          </a:solidFill>
                          <a:latin typeface="Cambria Math" panose="02040503050406030204" pitchFamily="18" charset="0"/>
                        </a:rPr>
                        <m:t>+</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𝑍</m:t>
                          </m:r>
                        </m:e>
                        <m:sub>
                          <m:r>
                            <a:rPr lang="en-US" i="1">
                              <a:solidFill>
                                <a:schemeClr val="tx2"/>
                              </a:solidFill>
                              <a:latin typeface="Cambria Math" panose="02040503050406030204" pitchFamily="18" charset="0"/>
                            </a:rPr>
                            <m:t>1</m:t>
                          </m:r>
                          <m:r>
                            <a:rPr lang="en-US" b="0" i="1" smtClean="0">
                              <a:solidFill>
                                <a:schemeClr val="tx2"/>
                              </a:solidFill>
                              <a:latin typeface="Cambria Math" panose="02040503050406030204" pitchFamily="18" charset="0"/>
                            </a:rPr>
                            <m:t>2</m:t>
                          </m:r>
                        </m:sub>
                      </m:sSub>
                      <m:f>
                        <m:fPr>
                          <m:ctrlPr>
                            <a:rPr lang="en-US" i="1">
                              <a:solidFill>
                                <a:schemeClr val="tx2"/>
                              </a:solidFill>
                              <a:latin typeface="Cambria Math" panose="02040503050406030204" pitchFamily="18" charset="0"/>
                            </a:rPr>
                          </m:ctrlPr>
                        </m:fPr>
                        <m:num>
                          <m:sSub>
                            <m:sSubPr>
                              <m:ctrlPr>
                                <a:rPr lang="en-US"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𝐼</m:t>
                              </m:r>
                            </m:e>
                            <m:sub>
                              <m:r>
                                <a:rPr lang="en-US" b="0" i="1" smtClean="0">
                                  <a:solidFill>
                                    <a:schemeClr val="tx2"/>
                                  </a:solidFill>
                                  <a:latin typeface="Cambria Math" panose="02040503050406030204" pitchFamily="18" charset="0"/>
                                </a:rPr>
                                <m:t>2</m:t>
                              </m:r>
                            </m:sub>
                          </m:sSub>
                        </m:num>
                        <m:den>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𝐼</m:t>
                              </m:r>
                            </m:e>
                            <m:sub>
                              <m:r>
                                <a:rPr lang="en-US" i="1">
                                  <a:solidFill>
                                    <a:schemeClr val="tx2"/>
                                  </a:solidFill>
                                  <a:latin typeface="Cambria Math" panose="02040503050406030204" pitchFamily="18" charset="0"/>
                                </a:rPr>
                                <m:t>1</m:t>
                              </m:r>
                            </m:sub>
                          </m:sSub>
                        </m:den>
                      </m:f>
                    </m:oMath>
                  </m:oMathPara>
                </a14:m>
                <a:endParaRPr lang="en-US" dirty="0">
                  <a:solidFill>
                    <a:schemeClr val="tx2"/>
                  </a:solidFill>
                </a:endParaRPr>
              </a:p>
            </p:txBody>
          </p:sp>
        </mc:Choice>
        <mc:Fallback xmlns="">
          <p:sp>
            <p:nvSpPr>
              <p:cNvPr id="26" name="Rectangle 25"/>
              <p:cNvSpPr>
                <a:spLocks noRot="1" noChangeAspect="1" noMove="1" noResize="1" noEditPoints="1" noAdjustHandles="1" noChangeArrowheads="1" noChangeShapeType="1" noTextEdit="1"/>
              </p:cNvSpPr>
              <p:nvPr/>
            </p:nvSpPr>
            <p:spPr>
              <a:xfrm>
                <a:off x="971600" y="5013176"/>
                <a:ext cx="3422540" cy="844205"/>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Rectangle 27"/>
              <p:cNvSpPr/>
              <p:nvPr/>
            </p:nvSpPr>
            <p:spPr>
              <a:xfrm>
                <a:off x="4802090" y="5013175"/>
                <a:ext cx="3443891" cy="844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b="0" i="1" smtClean="0">
                              <a:solidFill>
                                <a:schemeClr val="tx2"/>
                              </a:solidFill>
                              <a:latin typeface="Cambria Math" panose="02040503050406030204" pitchFamily="18" charset="0"/>
                            </a:rPr>
                          </m:ctrlPr>
                        </m:sSubSupPr>
                        <m:e>
                          <m:r>
                            <a:rPr lang="en-US" b="0" i="1" smtClean="0">
                              <a:solidFill>
                                <a:schemeClr val="tx2"/>
                              </a:solidFill>
                              <a:latin typeface="Cambria Math" panose="02040503050406030204" pitchFamily="18" charset="0"/>
                            </a:rPr>
                            <m:t>𝑍</m:t>
                          </m:r>
                        </m:e>
                        <m:sub>
                          <m:r>
                            <a:rPr lang="en-US" b="0" i="1" smtClean="0">
                              <a:solidFill>
                                <a:schemeClr val="tx2"/>
                              </a:solidFill>
                              <a:latin typeface="Cambria Math" panose="02040503050406030204" pitchFamily="18" charset="0"/>
                            </a:rPr>
                            <m:t>2</m:t>
                          </m:r>
                        </m:sub>
                        <m:sup>
                          <m:r>
                            <a:rPr lang="en-US" b="0" i="1" smtClean="0">
                              <a:solidFill>
                                <a:schemeClr val="tx2"/>
                              </a:solidFill>
                              <a:latin typeface="Cambria Math" panose="02040503050406030204" pitchFamily="18" charset="0"/>
                            </a:rPr>
                            <m:t>𝑠𝑐𝑛</m:t>
                          </m:r>
                        </m:sup>
                      </m:sSubSup>
                      <m:r>
                        <a:rPr lang="en-US" b="0" i="1" smtClean="0">
                          <a:solidFill>
                            <a:schemeClr val="tx2"/>
                          </a:solidFill>
                          <a:latin typeface="Cambria Math" panose="02040503050406030204" pitchFamily="18" charset="0"/>
                        </a:rPr>
                        <m:t>=</m:t>
                      </m:r>
                      <m:f>
                        <m:fPr>
                          <m:ctrlPr>
                            <a:rPr lang="en-US" b="0" i="1" smtClean="0">
                              <a:solidFill>
                                <a:schemeClr val="tx2"/>
                              </a:solidFill>
                              <a:latin typeface="Cambria Math" panose="02040503050406030204" pitchFamily="18" charset="0"/>
                            </a:rPr>
                          </m:ctrlPr>
                        </m:fPr>
                        <m:num>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𝑉</m:t>
                              </m:r>
                            </m:e>
                            <m:sub>
                              <m:r>
                                <a:rPr lang="en-US" b="0" i="1" smtClean="0">
                                  <a:solidFill>
                                    <a:schemeClr val="tx2"/>
                                  </a:solidFill>
                                  <a:latin typeface="Cambria Math" panose="02040503050406030204" pitchFamily="18" charset="0"/>
                                </a:rPr>
                                <m:t>2</m:t>
                              </m:r>
                            </m:sub>
                          </m:sSub>
                        </m:num>
                        <m:den>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𝐼</m:t>
                              </m:r>
                            </m:e>
                            <m:sub>
                              <m:r>
                                <a:rPr lang="en-US" b="0" i="1" smtClean="0">
                                  <a:solidFill>
                                    <a:schemeClr val="tx2"/>
                                  </a:solidFill>
                                  <a:latin typeface="Cambria Math" panose="02040503050406030204" pitchFamily="18" charset="0"/>
                                </a:rPr>
                                <m:t>2</m:t>
                              </m:r>
                            </m:sub>
                          </m:sSub>
                        </m:den>
                      </m:f>
                      <m:sSub>
                        <m:sSubPr>
                          <m:ctrlPr>
                            <a:rPr lang="en-US"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𝑍</m:t>
                          </m:r>
                        </m:e>
                        <m:sub>
                          <m:r>
                            <a:rPr lang="en-US" b="0" i="1" smtClean="0">
                              <a:solidFill>
                                <a:schemeClr val="tx2"/>
                              </a:solidFill>
                              <a:latin typeface="Cambria Math" panose="02040503050406030204" pitchFamily="18" charset="0"/>
                            </a:rPr>
                            <m:t>22</m:t>
                          </m:r>
                        </m:sub>
                      </m:sSub>
                      <m:r>
                        <a:rPr lang="en-US" i="1">
                          <a:solidFill>
                            <a:schemeClr val="tx2"/>
                          </a:solidFill>
                          <a:latin typeface="Cambria Math" panose="02040503050406030204" pitchFamily="18" charset="0"/>
                        </a:rPr>
                        <m:t>+</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𝑍</m:t>
                          </m:r>
                        </m:e>
                        <m:sub>
                          <m:r>
                            <a:rPr lang="en-US" i="1" smtClean="0">
                              <a:solidFill>
                                <a:schemeClr val="tx2"/>
                              </a:solidFill>
                              <a:latin typeface="Cambria Math" panose="02040503050406030204" pitchFamily="18" charset="0"/>
                            </a:rPr>
                            <m:t>2</m:t>
                          </m:r>
                          <m:r>
                            <a:rPr lang="en-US" b="0" i="1" smtClean="0">
                              <a:solidFill>
                                <a:schemeClr val="tx2"/>
                              </a:solidFill>
                              <a:latin typeface="Cambria Math" panose="02040503050406030204" pitchFamily="18" charset="0"/>
                            </a:rPr>
                            <m:t>1</m:t>
                          </m:r>
                        </m:sub>
                      </m:sSub>
                      <m:f>
                        <m:fPr>
                          <m:ctrlPr>
                            <a:rPr lang="en-US" i="1">
                              <a:solidFill>
                                <a:schemeClr val="tx2"/>
                              </a:solidFill>
                              <a:latin typeface="Cambria Math" panose="02040503050406030204" pitchFamily="18" charset="0"/>
                            </a:rPr>
                          </m:ctrlPr>
                        </m:fPr>
                        <m:num>
                          <m:sSub>
                            <m:sSubPr>
                              <m:ctrlPr>
                                <a:rPr lang="en-US"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𝐼</m:t>
                              </m:r>
                            </m:e>
                            <m:sub>
                              <m:r>
                                <a:rPr lang="en-US" b="0" i="1" smtClean="0">
                                  <a:solidFill>
                                    <a:schemeClr val="tx2"/>
                                  </a:solidFill>
                                  <a:latin typeface="Cambria Math" panose="02040503050406030204" pitchFamily="18" charset="0"/>
                                </a:rPr>
                                <m:t>1</m:t>
                              </m:r>
                            </m:sub>
                          </m:sSub>
                        </m:num>
                        <m:den>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𝐼</m:t>
                              </m:r>
                            </m:e>
                            <m:sub>
                              <m:r>
                                <a:rPr lang="en-US" b="0" i="1" smtClean="0">
                                  <a:solidFill>
                                    <a:schemeClr val="tx2"/>
                                  </a:solidFill>
                                  <a:latin typeface="Cambria Math" panose="02040503050406030204" pitchFamily="18" charset="0"/>
                                </a:rPr>
                                <m:t>2</m:t>
                              </m:r>
                            </m:sub>
                          </m:sSub>
                        </m:den>
                      </m:f>
                    </m:oMath>
                  </m:oMathPara>
                </a14:m>
                <a:endParaRPr lang="en-US" dirty="0">
                  <a:solidFill>
                    <a:schemeClr val="tx2"/>
                  </a:solidFill>
                </a:endParaRPr>
              </a:p>
            </p:txBody>
          </p:sp>
        </mc:Choice>
        <mc:Fallback xmlns="">
          <p:sp>
            <p:nvSpPr>
              <p:cNvPr id="28" name="Rectangle 27"/>
              <p:cNvSpPr>
                <a:spLocks noRot="1" noChangeAspect="1" noMove="1" noResize="1" noEditPoints="1" noAdjustHandles="1" noChangeArrowheads="1" noChangeShapeType="1" noTextEdit="1"/>
              </p:cNvSpPr>
              <p:nvPr/>
            </p:nvSpPr>
            <p:spPr>
              <a:xfrm>
                <a:off x="4802090" y="5013175"/>
                <a:ext cx="3443891" cy="844205"/>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Rectangle 30"/>
              <p:cNvSpPr/>
              <p:nvPr/>
            </p:nvSpPr>
            <p:spPr>
              <a:xfrm>
                <a:off x="4991040" y="3468082"/>
                <a:ext cx="2690352"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22</m:t>
                          </m:r>
                        </m:sub>
                      </m:sSub>
                      <m:sSub>
                        <m:sSubPr>
                          <m:ctrlPr>
                            <a:rPr lang="en-US" i="1">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smtClean="0">
                              <a:latin typeface="Cambria Math" panose="02040503050406030204" pitchFamily="18" charset="0"/>
                            </a:rPr>
                            <m:t>1</m:t>
                          </m:r>
                          <m:r>
                            <a:rPr lang="en-US" b="0" i="1" smtClean="0">
                              <a:latin typeface="Cambria Math" panose="02040503050406030204" pitchFamily="18" charset="0"/>
                            </a:rPr>
                            <m:t>2</m:t>
                          </m:r>
                        </m:sub>
                      </m:sSub>
                      <m:sSub>
                        <m:sSubPr>
                          <m:ctrlPr>
                            <a:rPr lang="en-US" i="1">
                              <a:latin typeface="Cambria Math" panose="02040503050406030204" pitchFamily="18" charset="0"/>
                            </a:rPr>
                          </m:ctrlPr>
                        </m:sSubPr>
                        <m:e>
                          <m:r>
                            <a:rPr lang="en-US" i="1">
                              <a:latin typeface="Cambria Math" panose="02040503050406030204" pitchFamily="18" charset="0"/>
                            </a:rPr>
                            <m:t>𝐼</m:t>
                          </m:r>
                        </m:e>
                        <m:sub>
                          <m:r>
                            <a:rPr lang="en-US" b="0" i="1" smtClean="0">
                              <a:latin typeface="Cambria Math" panose="02040503050406030204" pitchFamily="18" charset="0"/>
                            </a:rPr>
                            <m:t>1</m:t>
                          </m:r>
                        </m:sub>
                      </m:sSub>
                    </m:oMath>
                  </m:oMathPara>
                </a14:m>
                <a:endParaRPr lang="en-US" dirty="0"/>
              </a:p>
            </p:txBody>
          </p:sp>
        </mc:Choice>
        <mc:Fallback xmlns="">
          <p:sp>
            <p:nvSpPr>
              <p:cNvPr id="31" name="Rectangle 30"/>
              <p:cNvSpPr>
                <a:spLocks noRot="1" noChangeAspect="1" noMove="1" noResize="1" noEditPoints="1" noAdjustHandles="1" noChangeArrowheads="1" noChangeShapeType="1" noTextEdit="1"/>
              </p:cNvSpPr>
              <p:nvPr/>
            </p:nvSpPr>
            <p:spPr>
              <a:xfrm>
                <a:off x="4991040" y="3468082"/>
                <a:ext cx="2690352" cy="461665"/>
              </a:xfrm>
              <a:prstGeom prst="rect">
                <a:avLst/>
              </a:prstGeom>
              <a:blipFill rotWithShape="0">
                <a:blip r:embed="rId7"/>
                <a:stretch>
                  <a:fillRect b="-1316"/>
                </a:stretch>
              </a:blipFill>
            </p:spPr>
            <p:txBody>
              <a:bodyPr/>
              <a:lstStyle/>
              <a:p>
                <a:r>
                  <a:rPr lang="en-US">
                    <a:noFill/>
                  </a:rPr>
                  <a:t> </a:t>
                </a:r>
              </a:p>
            </p:txBody>
          </p:sp>
        </mc:Fallback>
      </mc:AlternateContent>
      <p:grpSp>
        <p:nvGrpSpPr>
          <p:cNvPr id="4" name="Group 3"/>
          <p:cNvGrpSpPr/>
          <p:nvPr/>
        </p:nvGrpSpPr>
        <p:grpSpPr>
          <a:xfrm>
            <a:off x="899592" y="1676400"/>
            <a:ext cx="6781800" cy="1353146"/>
            <a:chOff x="899592" y="1676400"/>
            <a:chExt cx="6781800" cy="1353146"/>
          </a:xfrm>
        </p:grpSpPr>
        <p:pic>
          <p:nvPicPr>
            <p:cNvPr id="24" name="Picture 4"/>
            <p:cNvPicPr>
              <a:picLocks noChangeAspect="1" noChangeArrowheads="1"/>
            </p:cNvPicPr>
            <p:nvPr/>
          </p:nvPicPr>
          <p:blipFill rotWithShape="1">
            <a:blip r:embed="rId8" cstate="print"/>
            <a:srcRect t="59856"/>
            <a:stretch/>
          </p:blipFill>
          <p:spPr bwMode="auto">
            <a:xfrm>
              <a:off x="899592" y="1700808"/>
              <a:ext cx="6781800" cy="1328738"/>
            </a:xfrm>
            <a:prstGeom prst="rect">
              <a:avLst/>
            </a:prstGeom>
            <a:noFill/>
            <a:ln w="9525">
              <a:noFill/>
              <a:miter lim="800000"/>
              <a:headEnd/>
              <a:tailEnd/>
            </a:ln>
            <a:effectLst/>
          </p:spPr>
        </p:pic>
        <p:graphicFrame>
          <p:nvGraphicFramePr>
            <p:cNvPr id="3" name="Object 2"/>
            <p:cNvGraphicFramePr>
              <a:graphicFrameLocks noChangeAspect="1"/>
            </p:cNvGraphicFramePr>
            <p:nvPr>
              <p:extLst>
                <p:ext uri="{D42A27DB-BD31-4B8C-83A1-F6EECF244321}">
                  <p14:modId xmlns:p14="http://schemas.microsoft.com/office/powerpoint/2010/main" val="600813315"/>
                </p:ext>
              </p:extLst>
            </p:nvPr>
          </p:nvGraphicFramePr>
          <p:xfrm>
            <a:off x="5791200" y="1676400"/>
            <a:ext cx="381000" cy="381000"/>
          </p:xfrm>
          <a:graphic>
            <a:graphicData uri="http://schemas.openxmlformats.org/presentationml/2006/ole">
              <mc:AlternateContent xmlns:mc="http://schemas.openxmlformats.org/markup-compatibility/2006">
                <mc:Choice xmlns:v="urn:schemas-microsoft-com:vml" Requires="v">
                  <p:oleObj spid="_x0000_s500797" name="Equation" r:id="rId9" imgW="228600" imgH="228600" progId="Equation.DSMT4">
                    <p:embed/>
                  </p:oleObj>
                </mc:Choice>
                <mc:Fallback>
                  <p:oleObj name="Equation" r:id="rId9" imgW="228600" imgH="228600" progId="Equation.DSMT4">
                    <p:embed/>
                    <p:pic>
                      <p:nvPicPr>
                        <p:cNvPr id="0" name=""/>
                        <p:cNvPicPr/>
                        <p:nvPr/>
                      </p:nvPicPr>
                      <p:blipFill>
                        <a:blip r:embed="rId10"/>
                        <a:stretch>
                          <a:fillRect/>
                        </a:stretch>
                      </p:blipFill>
                      <p:spPr>
                        <a:xfrm>
                          <a:off x="5791200" y="1676400"/>
                          <a:ext cx="381000" cy="381000"/>
                        </a:xfrm>
                        <a:prstGeom prst="rect">
                          <a:avLst/>
                        </a:prstGeom>
                      </p:spPr>
                    </p:pic>
                  </p:oleObj>
                </mc:Fallback>
              </mc:AlternateContent>
            </a:graphicData>
          </a:graphic>
        </p:graphicFrame>
      </p:grpSp>
    </p:spTree>
    <p:extLst>
      <p:ext uri="{BB962C8B-B14F-4D97-AF65-F5344CB8AC3E}">
        <p14:creationId xmlns:p14="http://schemas.microsoft.com/office/powerpoint/2010/main" val="1384016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685800" y="609600"/>
            <a:ext cx="7772400" cy="838200"/>
          </a:xfrm>
        </p:spPr>
        <p:txBody>
          <a:bodyPr/>
          <a:lstStyle/>
          <a:p>
            <a:r>
              <a:rPr lang="en-GB" sz="3200" dirty="0">
                <a:ln w="12700">
                  <a:noFill/>
                  <a:prstDash val="solid"/>
                </a:ln>
              </a:rPr>
              <a:t>Linear array: Equivalent circuit</a:t>
            </a:r>
            <a:endParaRPr lang="en-GB" dirty="0">
              <a:ln w="12700">
                <a:noFill/>
                <a:prstDash val="solid"/>
              </a:ln>
            </a:endParaRPr>
          </a:p>
        </p:txBody>
      </p:sp>
      <p:sp>
        <p:nvSpPr>
          <p:cNvPr id="152579" name="Text Box 3"/>
          <p:cNvSpPr txBox="1">
            <a:spLocks noChangeArrowheads="1"/>
          </p:cNvSpPr>
          <p:nvPr/>
        </p:nvSpPr>
        <p:spPr bwMode="auto">
          <a:xfrm>
            <a:off x="914400" y="4191000"/>
            <a:ext cx="4660900" cy="457200"/>
          </a:xfrm>
          <a:prstGeom prst="rect">
            <a:avLst/>
          </a:prstGeom>
          <a:noFill/>
          <a:ln w="9525">
            <a:noFill/>
            <a:miter lim="800000"/>
            <a:headEnd/>
            <a:tailEnd/>
          </a:ln>
          <a:effectLst/>
        </p:spPr>
        <p:txBody>
          <a:bodyPr wrap="none">
            <a:spAutoFit/>
          </a:bodyPr>
          <a:lstStyle/>
          <a:p>
            <a:r>
              <a:rPr lang="en-GB" dirty="0"/>
              <a:t>Total voltage at terminal of dipole </a:t>
            </a:r>
            <a:r>
              <a:rPr lang="en-GB" i="1" dirty="0"/>
              <a:t>m</a:t>
            </a:r>
          </a:p>
        </p:txBody>
      </p:sp>
      <p:pic>
        <p:nvPicPr>
          <p:cNvPr id="152581" name="Picture 5"/>
          <p:cNvPicPr>
            <a:picLocks noChangeAspect="1" noChangeArrowheads="1"/>
          </p:cNvPicPr>
          <p:nvPr/>
        </p:nvPicPr>
        <p:blipFill>
          <a:blip r:embed="rId3" cstate="print"/>
          <a:srcRect/>
          <a:stretch>
            <a:fillRect/>
          </a:stretch>
        </p:blipFill>
        <p:spPr bwMode="auto">
          <a:xfrm>
            <a:off x="685800" y="1676400"/>
            <a:ext cx="7886700" cy="1778000"/>
          </a:xfrm>
          <a:prstGeom prst="rect">
            <a:avLst/>
          </a:prstGeom>
          <a:noFill/>
          <a:ln w="9525">
            <a:noFill/>
            <a:miter lim="800000"/>
            <a:headEnd/>
            <a:tailEnd/>
          </a:ln>
          <a:effectLst/>
        </p:spPr>
      </p:pic>
      <mc:AlternateContent xmlns:mc="http://schemas.openxmlformats.org/markup-compatibility/2006" xmlns:a14="http://schemas.microsoft.com/office/drawing/2010/main">
        <mc:Choice Requires="a14">
          <p:sp>
            <p:nvSpPr>
              <p:cNvPr id="2" name="TextBox 1"/>
              <p:cNvSpPr txBox="1"/>
              <p:nvPr/>
            </p:nvSpPr>
            <p:spPr>
              <a:xfrm>
                <a:off x="5796136" y="3854188"/>
                <a:ext cx="2776364" cy="11308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sv-SE" i="1" smtClean="0">
                              <a:latin typeface="Cambria Math" panose="02040503050406030204" pitchFamily="18" charset="0"/>
                            </a:rPr>
                          </m:ctrlPr>
                        </m:sSubPr>
                        <m:e>
                          <m:r>
                            <a:rPr lang="en-US" b="0" i="1" smtClean="0">
                              <a:latin typeface="Cambria Math"/>
                            </a:rPr>
                            <m:t>𝑉</m:t>
                          </m:r>
                        </m:e>
                        <m:sub>
                          <m:r>
                            <a:rPr lang="en-US" b="0" i="1" smtClean="0">
                              <a:latin typeface="Cambria Math"/>
                            </a:rPr>
                            <m:t>𝑚</m:t>
                          </m:r>
                        </m:sub>
                      </m:sSub>
                      <m:r>
                        <a:rPr lang="en-US" b="0" i="1" smtClean="0">
                          <a:latin typeface="Cambria Math"/>
                        </a:rPr>
                        <m:t>=</m:t>
                      </m:r>
                      <m:nary>
                        <m:naryPr>
                          <m:chr m:val="∑"/>
                          <m:ctrlPr>
                            <a:rPr lang="en-US" b="0" i="1" smtClean="0">
                              <a:latin typeface="Cambria Math" panose="02040503050406030204" pitchFamily="18" charset="0"/>
                            </a:rPr>
                          </m:ctrlPr>
                        </m:naryPr>
                        <m:sub>
                          <m:r>
                            <m:rPr>
                              <m:brk m:alnAt="23"/>
                            </m:rPr>
                            <a:rPr lang="en-US" b="0" i="1" smtClean="0">
                              <a:latin typeface="Cambria Math"/>
                            </a:rPr>
                            <m:t>𝑛</m:t>
                          </m:r>
                          <m:r>
                            <a:rPr lang="en-US" b="0" i="1" smtClean="0">
                              <a:latin typeface="Cambria Math"/>
                            </a:rPr>
                            <m:t>=1</m:t>
                          </m:r>
                        </m:sub>
                        <m:sup>
                          <m:r>
                            <a:rPr lang="en-US" b="0" i="1" smtClean="0">
                              <a:latin typeface="Cambria Math"/>
                            </a:rPr>
                            <m:t>𝑁</m:t>
                          </m:r>
                        </m:sup>
                        <m:e>
                          <m:sSub>
                            <m:sSubPr>
                              <m:ctrlPr>
                                <a:rPr lang="en-US" b="0" i="1" smtClean="0">
                                  <a:latin typeface="Cambria Math" panose="02040503050406030204" pitchFamily="18" charset="0"/>
                                </a:rPr>
                              </m:ctrlPr>
                            </m:sSubPr>
                            <m:e>
                              <m:r>
                                <a:rPr lang="en-US" b="0" i="1" smtClean="0">
                                  <a:latin typeface="Cambria Math"/>
                                </a:rPr>
                                <m:t>𝑍</m:t>
                              </m:r>
                            </m:e>
                            <m:sub>
                              <m:r>
                                <a:rPr lang="en-US" b="0" i="1" smtClean="0">
                                  <a:latin typeface="Cambria Math"/>
                                </a:rPr>
                                <m:t>𝑚𝑛</m:t>
                              </m:r>
                            </m:sub>
                          </m:sSub>
                        </m:e>
                      </m:nary>
                      <m:sSub>
                        <m:sSubPr>
                          <m:ctrlPr>
                            <a:rPr lang="en-US" b="0" i="1" smtClean="0">
                              <a:latin typeface="Cambria Math" panose="02040503050406030204" pitchFamily="18" charset="0"/>
                            </a:rPr>
                          </m:ctrlPr>
                        </m:sSubPr>
                        <m:e>
                          <m:r>
                            <a:rPr lang="en-US" b="0" i="1" smtClean="0">
                              <a:latin typeface="Cambria Math"/>
                            </a:rPr>
                            <m:t>𝐼</m:t>
                          </m:r>
                        </m:e>
                        <m:sub>
                          <m:r>
                            <a:rPr lang="en-US" b="0" i="1" smtClean="0">
                              <a:latin typeface="Cambria Math"/>
                            </a:rPr>
                            <m:t>𝑛</m:t>
                          </m:r>
                        </m:sub>
                      </m:sSub>
                    </m:oMath>
                  </m:oMathPara>
                </a14:m>
                <a:endParaRPr lang="sv-SE" dirty="0"/>
              </a:p>
            </p:txBody>
          </p:sp>
        </mc:Choice>
        <mc:Fallback xmlns="">
          <p:sp>
            <p:nvSpPr>
              <p:cNvPr id="2" name="TextBox 1"/>
              <p:cNvSpPr txBox="1">
                <a:spLocks noRot="1" noChangeAspect="1" noMove="1" noResize="1" noEditPoints="1" noAdjustHandles="1" noChangeArrowheads="1" noChangeShapeType="1" noTextEdit="1"/>
              </p:cNvSpPr>
              <p:nvPr/>
            </p:nvSpPr>
            <p:spPr>
              <a:xfrm>
                <a:off x="5796136" y="3854188"/>
                <a:ext cx="2776364" cy="1130822"/>
              </a:xfrm>
              <a:prstGeom prst="rect">
                <a:avLst/>
              </a:prstGeom>
              <a:blipFill rotWithShape="1">
                <a:blip r:embed="rId4"/>
                <a:stretch>
                  <a:fillRect/>
                </a:stretch>
              </a:blipFill>
            </p:spPr>
            <p:txBody>
              <a:bodyPr/>
              <a:lstStyle/>
              <a:p>
                <a:r>
                  <a:rPr lang="sv-SE">
                    <a:noFill/>
                  </a:rPr>
                  <a:t> </a:t>
                </a:r>
              </a:p>
            </p:txBody>
          </p:sp>
        </mc:Fallback>
      </mc:AlternateContent>
    </p:spTree>
    <p:extLst>
      <p:ext uri="{BB962C8B-B14F-4D97-AF65-F5344CB8AC3E}">
        <p14:creationId xmlns:p14="http://schemas.microsoft.com/office/powerpoint/2010/main" val="33138415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ext Box 2"/>
          <p:cNvSpPr txBox="1">
            <a:spLocks noChangeArrowheads="1"/>
          </p:cNvSpPr>
          <p:nvPr/>
        </p:nvSpPr>
        <p:spPr bwMode="auto">
          <a:xfrm>
            <a:off x="533400" y="1676400"/>
            <a:ext cx="8463407" cy="461665"/>
          </a:xfrm>
          <a:prstGeom prst="rect">
            <a:avLst/>
          </a:prstGeom>
          <a:noFill/>
          <a:ln w="9525">
            <a:noFill/>
            <a:miter lim="800000"/>
            <a:headEnd/>
            <a:tailEnd/>
          </a:ln>
          <a:effectLst/>
        </p:spPr>
        <p:txBody>
          <a:bodyPr wrap="none">
            <a:spAutoFit/>
          </a:bodyPr>
          <a:lstStyle/>
          <a:p>
            <a:r>
              <a:rPr lang="en-GB" dirty="0"/>
              <a:t>When phase steering the array, we supply the </a:t>
            </a:r>
            <a:r>
              <a:rPr lang="en-GB" dirty="0" smtClean="0"/>
              <a:t>voltages (excitations)</a:t>
            </a:r>
            <a:endParaRPr lang="en-GB" dirty="0"/>
          </a:p>
        </p:txBody>
      </p:sp>
      <p:sp>
        <p:nvSpPr>
          <p:cNvPr id="153605" name="Text Box 5"/>
          <p:cNvSpPr txBox="1">
            <a:spLocks noChangeArrowheads="1"/>
          </p:cNvSpPr>
          <p:nvPr/>
        </p:nvSpPr>
        <p:spPr bwMode="auto">
          <a:xfrm>
            <a:off x="533400" y="2895600"/>
            <a:ext cx="7723188" cy="457200"/>
          </a:xfrm>
          <a:prstGeom prst="rect">
            <a:avLst/>
          </a:prstGeom>
          <a:noFill/>
          <a:ln w="9525">
            <a:noFill/>
            <a:miter lim="800000"/>
            <a:headEnd/>
            <a:tailEnd/>
          </a:ln>
          <a:effectLst/>
        </p:spPr>
        <p:txBody>
          <a:bodyPr wrap="none">
            <a:spAutoFit/>
          </a:bodyPr>
          <a:lstStyle/>
          <a:p>
            <a:r>
              <a:rPr lang="en-GB" dirty="0"/>
              <a:t>Current on element </a:t>
            </a:r>
            <a:r>
              <a:rPr lang="en-GB" i="1" dirty="0"/>
              <a:t>m</a:t>
            </a:r>
            <a:r>
              <a:rPr lang="en-GB" dirty="0"/>
              <a:t> must be solved from these N equations:</a:t>
            </a:r>
          </a:p>
        </p:txBody>
      </p:sp>
      <p:sp>
        <p:nvSpPr>
          <p:cNvPr id="153607" name="Text Box 7"/>
          <p:cNvSpPr txBox="1">
            <a:spLocks noChangeArrowheads="1"/>
          </p:cNvSpPr>
          <p:nvPr/>
        </p:nvSpPr>
        <p:spPr bwMode="auto">
          <a:xfrm>
            <a:off x="533400" y="4267200"/>
            <a:ext cx="7082388" cy="461665"/>
          </a:xfrm>
          <a:prstGeom prst="rect">
            <a:avLst/>
          </a:prstGeom>
          <a:noFill/>
          <a:ln w="9525">
            <a:noFill/>
            <a:miter lim="800000"/>
            <a:headEnd/>
            <a:tailEnd/>
          </a:ln>
          <a:effectLst/>
        </p:spPr>
        <p:txBody>
          <a:bodyPr wrap="none">
            <a:spAutoFit/>
          </a:bodyPr>
          <a:lstStyle/>
          <a:p>
            <a:r>
              <a:rPr lang="en-GB" u="sng" dirty="0" smtClean="0"/>
              <a:t>Scan </a:t>
            </a:r>
            <a:r>
              <a:rPr lang="en-GB" u="sng" dirty="0"/>
              <a:t>impedance</a:t>
            </a:r>
            <a:r>
              <a:rPr lang="en-GB" dirty="0"/>
              <a:t> of each element </a:t>
            </a:r>
            <a:r>
              <a:rPr lang="en-GB" i="1" dirty="0"/>
              <a:t>m</a:t>
            </a:r>
            <a:r>
              <a:rPr lang="en-GB" dirty="0"/>
              <a:t> is then found to be:</a:t>
            </a:r>
          </a:p>
        </p:txBody>
      </p:sp>
      <p:sp>
        <p:nvSpPr>
          <p:cNvPr id="153613" name="Rectangle 13"/>
          <p:cNvSpPr>
            <a:spLocks noGrp="1" noChangeArrowheads="1"/>
          </p:cNvSpPr>
          <p:nvPr>
            <p:ph type="title"/>
          </p:nvPr>
        </p:nvSpPr>
        <p:spPr>
          <a:xfrm>
            <a:off x="304800" y="609600"/>
            <a:ext cx="8382000" cy="1143000"/>
          </a:xfrm>
        </p:spPr>
        <p:txBody>
          <a:bodyPr/>
          <a:lstStyle/>
          <a:p>
            <a:r>
              <a:rPr lang="en-US" dirty="0">
                <a:ln w="12700">
                  <a:noFill/>
                  <a:prstDash val="solid"/>
                </a:ln>
              </a:rPr>
              <a:t>Linear array: </a:t>
            </a:r>
            <a:r>
              <a:rPr lang="en-US" dirty="0" smtClean="0">
                <a:ln w="12700">
                  <a:noFill/>
                  <a:prstDash val="solid"/>
                </a:ln>
              </a:rPr>
              <a:t> </a:t>
            </a:r>
            <a:r>
              <a:rPr lang="en-US" sz="3600" dirty="0" smtClean="0">
                <a:ln w="12700">
                  <a:noFill/>
                  <a:prstDash val="solid"/>
                </a:ln>
              </a:rPr>
              <a:t>Scan impedance</a:t>
            </a:r>
            <a:endParaRPr lang="en-US" sz="3600" dirty="0">
              <a:ln w="12700">
                <a:noFill/>
                <a:prstDash val="solid"/>
              </a:ln>
            </a:endParaRPr>
          </a:p>
        </p:txBody>
      </p:sp>
      <p:sp>
        <p:nvSpPr>
          <p:cNvPr id="2" name="Rectangle 1"/>
          <p:cNvSpPr/>
          <p:nvPr/>
        </p:nvSpPr>
        <p:spPr bwMode="auto">
          <a:xfrm>
            <a:off x="2843808" y="4724400"/>
            <a:ext cx="2953742" cy="1080864"/>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156123118"/>
              </p:ext>
            </p:extLst>
          </p:nvPr>
        </p:nvGraphicFramePr>
        <p:xfrm>
          <a:off x="1309688" y="2286000"/>
          <a:ext cx="5880100" cy="541338"/>
        </p:xfrm>
        <a:graphic>
          <a:graphicData uri="http://schemas.openxmlformats.org/presentationml/2006/ole">
            <mc:AlternateContent xmlns:mc="http://schemas.openxmlformats.org/markup-compatibility/2006">
              <mc:Choice xmlns:v="urn:schemas-microsoft-com:vml" Requires="v">
                <p:oleObj spid="_x0000_s501925" name="Equation" r:id="rId4" imgW="2755800" imgH="253800" progId="Equation.DSMT4">
                  <p:embed/>
                </p:oleObj>
              </mc:Choice>
              <mc:Fallback>
                <p:oleObj name="Equation" r:id="rId4" imgW="2755800" imgH="253800" progId="Equation.DSMT4">
                  <p:embed/>
                  <p:pic>
                    <p:nvPicPr>
                      <p:cNvPr id="0" name=""/>
                      <p:cNvPicPr/>
                      <p:nvPr/>
                    </p:nvPicPr>
                    <p:blipFill>
                      <a:blip r:embed="rId5"/>
                      <a:stretch>
                        <a:fillRect/>
                      </a:stretch>
                    </p:blipFill>
                    <p:spPr>
                      <a:xfrm>
                        <a:off x="1309688" y="2286000"/>
                        <a:ext cx="5880100" cy="541338"/>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093853798"/>
              </p:ext>
            </p:extLst>
          </p:nvPr>
        </p:nvGraphicFramePr>
        <p:xfrm>
          <a:off x="2920504" y="3360420"/>
          <a:ext cx="2800350" cy="906780"/>
        </p:xfrm>
        <a:graphic>
          <a:graphicData uri="http://schemas.openxmlformats.org/presentationml/2006/ole">
            <mc:AlternateContent xmlns:mc="http://schemas.openxmlformats.org/markup-compatibility/2006">
              <mc:Choice xmlns:v="urn:schemas-microsoft-com:vml" Requires="v">
                <p:oleObj spid="_x0000_s501926" name="Equation" r:id="rId6" imgW="1333440" imgH="431640" progId="Equation.DSMT4">
                  <p:embed/>
                </p:oleObj>
              </mc:Choice>
              <mc:Fallback>
                <p:oleObj name="Equation" r:id="rId6" imgW="1333440" imgH="431640" progId="Equation.DSMT4">
                  <p:embed/>
                  <p:pic>
                    <p:nvPicPr>
                      <p:cNvPr id="0" name=""/>
                      <p:cNvPicPr/>
                      <p:nvPr/>
                    </p:nvPicPr>
                    <p:blipFill>
                      <a:blip r:embed="rId7"/>
                      <a:stretch>
                        <a:fillRect/>
                      </a:stretch>
                    </p:blipFill>
                    <p:spPr>
                      <a:xfrm>
                        <a:off x="2920504" y="3360420"/>
                        <a:ext cx="2800350" cy="90678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28969731"/>
              </p:ext>
            </p:extLst>
          </p:nvPr>
        </p:nvGraphicFramePr>
        <p:xfrm>
          <a:off x="3083416" y="4777314"/>
          <a:ext cx="2474526" cy="979500"/>
        </p:xfrm>
        <a:graphic>
          <a:graphicData uri="http://schemas.openxmlformats.org/presentationml/2006/ole">
            <mc:AlternateContent xmlns:mc="http://schemas.openxmlformats.org/markup-compatibility/2006">
              <mc:Choice xmlns:v="urn:schemas-microsoft-com:vml" Requires="v">
                <p:oleObj spid="_x0000_s501927" name="Equation" r:id="rId8" imgW="1218960" imgH="482400" progId="Equation.DSMT4">
                  <p:embed/>
                </p:oleObj>
              </mc:Choice>
              <mc:Fallback>
                <p:oleObj name="Equation" r:id="rId8" imgW="1218960" imgH="482400" progId="Equation.DSMT4">
                  <p:embed/>
                  <p:pic>
                    <p:nvPicPr>
                      <p:cNvPr id="0" name=""/>
                      <p:cNvPicPr/>
                      <p:nvPr/>
                    </p:nvPicPr>
                    <p:blipFill>
                      <a:blip r:embed="rId9"/>
                      <a:stretch>
                        <a:fillRect/>
                      </a:stretch>
                    </p:blipFill>
                    <p:spPr>
                      <a:xfrm>
                        <a:off x="3083416" y="4777314"/>
                        <a:ext cx="2474526" cy="979500"/>
                      </a:xfrm>
                      <a:prstGeom prst="rect">
                        <a:avLst/>
                      </a:prstGeom>
                    </p:spPr>
                  </p:pic>
                </p:oleObj>
              </mc:Fallback>
            </mc:AlternateContent>
          </a:graphicData>
        </a:graphic>
      </p:graphicFrame>
    </p:spTree>
    <p:extLst>
      <p:ext uri="{BB962C8B-B14F-4D97-AF65-F5344CB8AC3E}">
        <p14:creationId xmlns:p14="http://schemas.microsoft.com/office/powerpoint/2010/main" val="10416016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3" name="Rectangle 13"/>
          <p:cNvSpPr>
            <a:spLocks noGrp="1" noChangeArrowheads="1"/>
          </p:cNvSpPr>
          <p:nvPr>
            <p:ph type="title"/>
          </p:nvPr>
        </p:nvSpPr>
        <p:spPr/>
        <p:txBody>
          <a:bodyPr/>
          <a:lstStyle/>
          <a:p>
            <a:r>
              <a:rPr lang="en-US" dirty="0" smtClean="0">
                <a:ln w="12700">
                  <a:noFill/>
                  <a:prstDash val="solid"/>
                </a:ln>
              </a:rPr>
              <a:t>Linear array:  </a:t>
            </a:r>
            <a:r>
              <a:rPr lang="en-US" sz="3600" dirty="0" smtClean="0">
                <a:ln w="12700">
                  <a:noFill/>
                  <a:prstDash val="solid"/>
                </a:ln>
              </a:rPr>
              <a:t>Scan impedance</a:t>
            </a:r>
            <a:endParaRPr 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6" name="Content Placeholder 15"/>
          <p:cNvSpPr>
            <a:spLocks noGrp="1"/>
          </p:cNvSpPr>
          <p:nvPr>
            <p:ph idx="1"/>
          </p:nvPr>
        </p:nvSpPr>
        <p:spPr>
          <a:xfrm>
            <a:off x="685800" y="3048000"/>
            <a:ext cx="7772400" cy="3124200"/>
          </a:xfrm>
        </p:spPr>
        <p:txBody>
          <a:bodyPr/>
          <a:lstStyle/>
          <a:p>
            <a:r>
              <a:rPr lang="en-US" dirty="0" smtClean="0"/>
              <a:t>If </a:t>
            </a:r>
            <a:r>
              <a:rPr lang="en-US" i="1" dirty="0" smtClean="0"/>
              <a:t>A</a:t>
            </a:r>
            <a:r>
              <a:rPr lang="en-US" i="1" baseline="-25000" dirty="0" smtClean="0"/>
              <a:t>m</a:t>
            </a:r>
            <a:r>
              <a:rPr lang="en-US" i="1" dirty="0" smtClean="0"/>
              <a:t> = A </a:t>
            </a:r>
            <a:r>
              <a:rPr lang="en-US" dirty="0" smtClean="0"/>
              <a:t>and </a:t>
            </a:r>
            <a:r>
              <a:rPr lang="el-GR" i="1" dirty="0" smtClean="0"/>
              <a:t>ΔΦ</a:t>
            </a:r>
            <a:r>
              <a:rPr lang="sv-SE" i="1" baseline="-25000" dirty="0" smtClean="0"/>
              <a:t>m</a:t>
            </a:r>
            <a:r>
              <a:rPr lang="sv-SE" i="1" dirty="0" smtClean="0"/>
              <a:t>=</a:t>
            </a:r>
            <a:r>
              <a:rPr lang="el-GR" i="1" dirty="0" smtClean="0"/>
              <a:t>ΔΦ</a:t>
            </a:r>
            <a:r>
              <a:rPr lang="en-US" i="1" dirty="0" smtClean="0"/>
              <a:t> </a:t>
            </a:r>
            <a:r>
              <a:rPr lang="en-US" dirty="0" smtClean="0"/>
              <a:t>, scan impedance is almost the same for all elements except for edge elements</a:t>
            </a:r>
          </a:p>
          <a:p>
            <a:r>
              <a:rPr lang="en-US" dirty="0" smtClean="0"/>
              <a:t>The scan impedance varies with scan angle </a:t>
            </a:r>
            <a:r>
              <a:rPr lang="el-GR" i="1" dirty="0" smtClean="0"/>
              <a:t>α</a:t>
            </a:r>
            <a:r>
              <a:rPr lang="sv-SE" i="1" baseline="-25000" dirty="0" smtClean="0"/>
              <a:t>0 </a:t>
            </a:r>
            <a:endParaRPr lang="en-US" i="1" baseline="-25000" dirty="0"/>
          </a:p>
        </p:txBody>
      </p:sp>
      <p:graphicFrame>
        <p:nvGraphicFramePr>
          <p:cNvPr id="5" name="Object 4"/>
          <p:cNvGraphicFramePr>
            <a:graphicFrameLocks noChangeAspect="1"/>
          </p:cNvGraphicFramePr>
          <p:nvPr>
            <p:extLst>
              <p:ext uri="{D42A27DB-BD31-4B8C-83A1-F6EECF244321}">
                <p14:modId xmlns:p14="http://schemas.microsoft.com/office/powerpoint/2010/main" val="2605226047"/>
              </p:ext>
            </p:extLst>
          </p:nvPr>
        </p:nvGraphicFramePr>
        <p:xfrm>
          <a:off x="3334737" y="1828800"/>
          <a:ext cx="2474526" cy="979500"/>
        </p:xfrm>
        <a:graphic>
          <a:graphicData uri="http://schemas.openxmlformats.org/presentationml/2006/ole">
            <mc:AlternateContent xmlns:mc="http://schemas.openxmlformats.org/markup-compatibility/2006">
              <mc:Choice xmlns:v="urn:schemas-microsoft-com:vml" Requires="v">
                <p:oleObj spid="_x0000_s502838" name="Equation" r:id="rId4" imgW="1218960" imgH="482400" progId="Equation.DSMT4">
                  <p:embed/>
                </p:oleObj>
              </mc:Choice>
              <mc:Fallback>
                <p:oleObj name="Equation" r:id="rId4" imgW="1218960" imgH="482400" progId="Equation.DSMT4">
                  <p:embed/>
                  <p:pic>
                    <p:nvPicPr>
                      <p:cNvPr id="0" name=""/>
                      <p:cNvPicPr/>
                      <p:nvPr/>
                    </p:nvPicPr>
                    <p:blipFill>
                      <a:blip r:embed="rId5"/>
                      <a:stretch>
                        <a:fillRect/>
                      </a:stretch>
                    </p:blipFill>
                    <p:spPr>
                      <a:xfrm>
                        <a:off x="3334737" y="1828800"/>
                        <a:ext cx="2474526" cy="979500"/>
                      </a:xfrm>
                      <a:prstGeom prst="rect">
                        <a:avLst/>
                      </a:prstGeom>
                    </p:spPr>
                  </p:pic>
                </p:oleObj>
              </mc:Fallback>
            </mc:AlternateContent>
          </a:graphicData>
        </a:graphic>
      </p:graphicFrame>
    </p:spTree>
    <p:extLst>
      <p:ext uri="{BB962C8B-B14F-4D97-AF65-F5344CB8AC3E}">
        <p14:creationId xmlns:p14="http://schemas.microsoft.com/office/powerpoint/2010/main" val="8273016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3"/>
          <p:cNvSpPr>
            <a:spLocks noGrp="1" noChangeArrowheads="1"/>
          </p:cNvSpPr>
          <p:nvPr>
            <p:ph type="title"/>
          </p:nvPr>
        </p:nvSpPr>
        <p:spPr/>
        <p:txBody>
          <a:bodyPr/>
          <a:lstStyle/>
          <a:p>
            <a:r>
              <a:rPr lang="en-US" sz="4000" dirty="0" smtClean="0">
                <a:ln w="12700">
                  <a:noFill/>
                  <a:prstDash val="solid"/>
                </a:ln>
              </a:rPr>
              <a:t>Quiz </a:t>
            </a:r>
            <a:r>
              <a:rPr lang="en-US" sz="4000" dirty="0" smtClean="0"/>
              <a:t> </a:t>
            </a:r>
            <a:endParaRPr lang="en-US" sz="4000" dirty="0"/>
          </a:p>
        </p:txBody>
      </p:sp>
      <p:sp>
        <p:nvSpPr>
          <p:cNvPr id="5" name="Content Placeholder 4"/>
          <p:cNvSpPr>
            <a:spLocks noGrp="1"/>
          </p:cNvSpPr>
          <p:nvPr>
            <p:ph idx="1"/>
          </p:nvPr>
        </p:nvSpPr>
        <p:spPr>
          <a:xfrm>
            <a:off x="685800" y="1676400"/>
            <a:ext cx="7772400" cy="1219200"/>
          </a:xfrm>
        </p:spPr>
        <p:txBody>
          <a:bodyPr/>
          <a:lstStyle/>
          <a:p>
            <a:r>
              <a:rPr lang="en-US" dirty="0" smtClean="0"/>
              <a:t>Is the scan impedance equal to the embedded element impedance or is it equal to the isolated element impedance ?</a:t>
            </a:r>
          </a:p>
          <a:p>
            <a:endParaRPr lang="en-US" dirty="0"/>
          </a:p>
          <a:p>
            <a:pPr marL="0" indent="0">
              <a:buNone/>
            </a:pPr>
            <a:r>
              <a:rPr lang="en-US" sz="2400" dirty="0" smtClean="0"/>
              <a:t>The answer is No, in both cases. </a:t>
            </a:r>
          </a:p>
          <a:p>
            <a:pPr marL="0" indent="0">
              <a:buNone/>
            </a:pPr>
            <a:r>
              <a:rPr lang="en-US" sz="2400" dirty="0" smtClean="0"/>
              <a:t>The </a:t>
            </a:r>
            <a:r>
              <a:rPr lang="en-US" sz="2400" dirty="0"/>
              <a:t>embedded element impedance is determined when the other array elements are in place and match terminated, the scan impedance is determined when the other array elements are in place and excited, and the isolated element impedance is determined when the other elements are not present.</a:t>
            </a:r>
            <a:endParaRPr lang="en-US" sz="2400" dirty="0" smtClean="0"/>
          </a:p>
        </p:txBody>
      </p:sp>
    </p:spTree>
    <p:extLst>
      <p:ext uri="{BB962C8B-B14F-4D97-AF65-F5344CB8AC3E}">
        <p14:creationId xmlns:p14="http://schemas.microsoft.com/office/powerpoint/2010/main" val="1222502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p:txBody>
          <a:bodyPr/>
          <a:lstStyle/>
          <a:p>
            <a:r>
              <a:rPr lang="en-US" dirty="0">
                <a:ln w="12700">
                  <a:noFill/>
                  <a:prstDash val="solid"/>
                </a:ln>
              </a:rPr>
              <a:t>Scan blindness</a:t>
            </a:r>
            <a:endParaRPr lang="sv-SE" dirty="0">
              <a:ln w="12700">
                <a:noFill/>
                <a:prstDash val="solid"/>
              </a:ln>
            </a:endParaRPr>
          </a:p>
        </p:txBody>
      </p:sp>
      <p:sp>
        <p:nvSpPr>
          <p:cNvPr id="263171" name="Rectangle 3"/>
          <p:cNvSpPr>
            <a:spLocks noGrp="1" noChangeArrowheads="1"/>
          </p:cNvSpPr>
          <p:nvPr>
            <p:ph type="body" idx="1"/>
          </p:nvPr>
        </p:nvSpPr>
        <p:spPr>
          <a:xfrm>
            <a:off x="685800" y="1676400"/>
            <a:ext cx="7772400" cy="4800600"/>
          </a:xfrm>
        </p:spPr>
        <p:txBody>
          <a:bodyPr/>
          <a:lstStyle/>
          <a:p>
            <a:r>
              <a:rPr lang="en-US" sz="2400" dirty="0"/>
              <a:t>The scan impedance changes with the direction </a:t>
            </a:r>
            <a:r>
              <a:rPr lang="el-GR" sz="2400" i="1" dirty="0"/>
              <a:t>α</a:t>
            </a:r>
            <a:r>
              <a:rPr lang="sv-SE" sz="2400" i="1" baseline="-25000" dirty="0"/>
              <a:t>0</a:t>
            </a:r>
            <a:r>
              <a:rPr lang="en-US" sz="2400" dirty="0" smtClean="0"/>
              <a:t> </a:t>
            </a:r>
            <a:r>
              <a:rPr lang="en-US" sz="2400" dirty="0"/>
              <a:t>of the main lobe. </a:t>
            </a:r>
            <a:endParaRPr lang="en-US" sz="2400" dirty="0" smtClean="0"/>
          </a:p>
          <a:p>
            <a:r>
              <a:rPr lang="en-US" sz="2400" dirty="0" smtClean="0"/>
              <a:t>If </a:t>
            </a:r>
            <a:r>
              <a:rPr lang="en-US" sz="2400" dirty="0"/>
              <a:t>we match the </a:t>
            </a:r>
            <a:r>
              <a:rPr lang="en-US" sz="2400" dirty="0" smtClean="0"/>
              <a:t>scan impedance </a:t>
            </a:r>
            <a:r>
              <a:rPr lang="en-US" sz="2400" dirty="0"/>
              <a:t>to the source (or transmission line) impedance at broadside </a:t>
            </a:r>
            <a:r>
              <a:rPr lang="en-US" sz="2400" dirty="0" smtClean="0"/>
              <a:t>(</a:t>
            </a:r>
            <a:r>
              <a:rPr lang="el-GR" sz="2400" i="1" dirty="0"/>
              <a:t>α</a:t>
            </a:r>
            <a:r>
              <a:rPr lang="sv-SE" sz="2400" i="1" baseline="-25000" dirty="0"/>
              <a:t>0</a:t>
            </a:r>
            <a:r>
              <a:rPr lang="en-US" sz="2400" dirty="0" smtClean="0"/>
              <a:t> </a:t>
            </a:r>
            <a:r>
              <a:rPr lang="en-US" sz="2400" dirty="0"/>
              <a:t>= </a:t>
            </a:r>
            <a:r>
              <a:rPr lang="en-US" sz="2400" dirty="0" smtClean="0"/>
              <a:t>90</a:t>
            </a:r>
            <a:r>
              <a:rPr lang="en-US" sz="2400" dirty="0" smtClean="0">
                <a:sym typeface="Symbol" panose="05050102010706020507" pitchFamily="18" charset="2"/>
              </a:rPr>
              <a:t></a:t>
            </a:r>
            <a:r>
              <a:rPr lang="en-US" sz="2400" dirty="0" smtClean="0"/>
              <a:t>), </a:t>
            </a:r>
            <a:r>
              <a:rPr lang="en-US" sz="2400" dirty="0"/>
              <a:t>we </a:t>
            </a:r>
            <a:r>
              <a:rPr lang="en-US" sz="2400" dirty="0" smtClean="0"/>
              <a:t>will </a:t>
            </a:r>
            <a:r>
              <a:rPr lang="en-US" sz="2400" dirty="0"/>
              <a:t>get mismatch and corresponding power loss when the beam is scanned away from broadside.</a:t>
            </a:r>
            <a:endParaRPr lang="sv-SE" sz="2400" dirty="0" smtClean="0"/>
          </a:p>
          <a:p>
            <a:r>
              <a:rPr lang="sv-SE" sz="2400" dirty="0" smtClean="0"/>
              <a:t>At </a:t>
            </a:r>
            <a:r>
              <a:rPr lang="sv-SE" sz="2400" dirty="0"/>
              <a:t>some angle the scan impedance changes very rapidly</a:t>
            </a:r>
          </a:p>
          <a:p>
            <a:pPr lvl="1"/>
            <a:r>
              <a:rPr lang="sv-SE" sz="2400" dirty="0" smtClean="0"/>
              <a:t>Leads to big impedance mismatch</a:t>
            </a:r>
            <a:r>
              <a:rPr lang="sv-SE" sz="2400" dirty="0"/>
              <a:t>.</a:t>
            </a:r>
          </a:p>
        </p:txBody>
      </p:sp>
      <p:pic>
        <p:nvPicPr>
          <p:cNvPr id="2" name="Picture 1"/>
          <p:cNvPicPr>
            <a:picLocks noChangeAspect="1"/>
          </p:cNvPicPr>
          <p:nvPr/>
        </p:nvPicPr>
        <p:blipFill>
          <a:blip r:embed="rId3"/>
          <a:stretch>
            <a:fillRect/>
          </a:stretch>
        </p:blipFill>
        <p:spPr>
          <a:xfrm>
            <a:off x="1752600" y="5181600"/>
            <a:ext cx="4932005" cy="1113801"/>
          </a:xfrm>
          <a:prstGeom prst="rect">
            <a:avLst/>
          </a:prstGeom>
        </p:spPr>
      </p:pic>
    </p:spTree>
    <p:extLst>
      <p:ext uri="{BB962C8B-B14F-4D97-AF65-F5344CB8AC3E}">
        <p14:creationId xmlns:p14="http://schemas.microsoft.com/office/powerpoint/2010/main" val="1260195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458200" cy="1143000"/>
          </a:xfrm>
        </p:spPr>
        <p:txBody>
          <a:bodyPr/>
          <a:lstStyle/>
          <a:p>
            <a:r>
              <a:rPr lang="en-US" sz="3600" dirty="0" smtClean="0">
                <a:solidFill>
                  <a:srgbClr val="FF0000"/>
                </a:solidFill>
              </a:rPr>
              <a:t>From previous lecture: How </a:t>
            </a:r>
            <a:r>
              <a:rPr lang="en-US" sz="3600" dirty="0">
                <a:solidFill>
                  <a:srgbClr val="FF0000"/>
                </a:solidFill>
              </a:rPr>
              <a:t>to control the shape of the array beam?</a:t>
            </a:r>
            <a:r>
              <a:rPr lang="sv-SE" dirty="0">
                <a:solidFill>
                  <a:srgbClr val="FF0000"/>
                </a:solidFill>
              </a:rPr>
              <a:t/>
            </a:r>
            <a:br>
              <a:rPr lang="sv-SE" dirty="0">
                <a:solidFill>
                  <a:srgbClr val="FF0000"/>
                </a:solidFill>
              </a:rPr>
            </a:br>
            <a:endParaRPr lang="en-US" dirty="0"/>
          </a:p>
        </p:txBody>
      </p:sp>
      <p:sp>
        <p:nvSpPr>
          <p:cNvPr id="3" name="Content Placeholder 2"/>
          <p:cNvSpPr>
            <a:spLocks noGrp="1"/>
          </p:cNvSpPr>
          <p:nvPr>
            <p:ph idx="1"/>
          </p:nvPr>
        </p:nvSpPr>
        <p:spPr>
          <a:xfrm>
            <a:off x="609600" y="1447800"/>
            <a:ext cx="7848600" cy="4648200"/>
          </a:xfrm>
        </p:spPr>
        <p:txBody>
          <a:bodyPr/>
          <a:lstStyle/>
          <a:p>
            <a:r>
              <a:rPr lang="en-US" dirty="0"/>
              <a:t>There are five basic methods to control the overall antenna pattern: </a:t>
            </a:r>
          </a:p>
          <a:p>
            <a:pPr marL="457200" indent="-457200">
              <a:buFont typeface="+mj-lt"/>
              <a:buAutoNum type="arabicParenR"/>
            </a:pPr>
            <a:r>
              <a:rPr lang="en-US" sz="2400" dirty="0" smtClean="0"/>
              <a:t>the </a:t>
            </a:r>
            <a:r>
              <a:rPr lang="en-US" sz="2400" i="1" dirty="0"/>
              <a:t>geometrical configuration </a:t>
            </a:r>
            <a:r>
              <a:rPr lang="en-US" sz="2400" dirty="0"/>
              <a:t>of the overall array (linear</a:t>
            </a:r>
            <a:r>
              <a:rPr lang="en-US" sz="2400" dirty="0" smtClean="0"/>
              <a:t>, planar, conformal, </a:t>
            </a:r>
            <a:r>
              <a:rPr lang="en-US" sz="2400" dirty="0"/>
              <a:t>etc</a:t>
            </a:r>
            <a:r>
              <a:rPr lang="en-US" sz="2400" dirty="0" smtClean="0"/>
              <a:t>.),</a:t>
            </a:r>
          </a:p>
          <a:p>
            <a:pPr marL="457200" indent="-457200">
              <a:buFont typeface="+mj-lt"/>
              <a:buAutoNum type="arabicParenR"/>
            </a:pPr>
            <a:r>
              <a:rPr lang="en-US" sz="2400" dirty="0" smtClean="0"/>
              <a:t>the </a:t>
            </a:r>
            <a:r>
              <a:rPr lang="en-US" sz="2400" i="1" dirty="0"/>
              <a:t>relative placement </a:t>
            </a:r>
            <a:r>
              <a:rPr lang="en-US" sz="2400" dirty="0"/>
              <a:t>of the elements, </a:t>
            </a:r>
          </a:p>
          <a:p>
            <a:pPr marL="457200" indent="-457200">
              <a:buFont typeface="+mj-lt"/>
              <a:buAutoNum type="arabicParenR"/>
            </a:pPr>
            <a:r>
              <a:rPr lang="en-US" sz="2400" dirty="0" smtClean="0"/>
              <a:t>the </a:t>
            </a:r>
            <a:r>
              <a:rPr lang="en-US" sz="2400" i="1" dirty="0"/>
              <a:t>excitation amplitude </a:t>
            </a:r>
            <a:r>
              <a:rPr lang="en-US" sz="2400" dirty="0"/>
              <a:t>of the individual elements, </a:t>
            </a:r>
          </a:p>
          <a:p>
            <a:pPr marL="457200" indent="-457200">
              <a:buFont typeface="+mj-lt"/>
              <a:buAutoNum type="arabicParenR"/>
            </a:pPr>
            <a:r>
              <a:rPr lang="en-US" sz="2400" dirty="0" smtClean="0"/>
              <a:t>the </a:t>
            </a:r>
            <a:r>
              <a:rPr lang="en-US" sz="2400" i="1" dirty="0"/>
              <a:t>excitation phase </a:t>
            </a:r>
            <a:r>
              <a:rPr lang="en-US" sz="2400" dirty="0"/>
              <a:t>of each element, </a:t>
            </a:r>
          </a:p>
          <a:p>
            <a:pPr marL="457200" indent="-457200">
              <a:buFont typeface="+mj-lt"/>
              <a:buAutoNum type="arabicParenR"/>
            </a:pPr>
            <a:r>
              <a:rPr lang="en-US" sz="2400" dirty="0" smtClean="0"/>
              <a:t>the </a:t>
            </a:r>
            <a:r>
              <a:rPr lang="en-US" sz="2400" i="1" dirty="0"/>
              <a:t>individual pattern </a:t>
            </a:r>
            <a:r>
              <a:rPr lang="en-US" sz="2400" dirty="0"/>
              <a:t>of each element</a:t>
            </a:r>
          </a:p>
        </p:txBody>
      </p:sp>
    </p:spTree>
    <p:extLst>
      <p:ext uri="{BB962C8B-B14F-4D97-AF65-F5344CB8AC3E}">
        <p14:creationId xmlns:p14="http://schemas.microsoft.com/office/powerpoint/2010/main" val="34124425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8" name="Rectangle 8"/>
          <p:cNvSpPr>
            <a:spLocks noGrp="1" noChangeArrowheads="1"/>
          </p:cNvSpPr>
          <p:nvPr>
            <p:ph type="title"/>
          </p:nvPr>
        </p:nvSpPr>
        <p:spPr/>
        <p:txBody>
          <a:bodyPr/>
          <a:lstStyle/>
          <a:p>
            <a:r>
              <a:rPr lang="en-US" dirty="0" smtClean="0">
                <a:ln w="12700">
                  <a:noFill/>
                  <a:prstDash val="solid"/>
                </a:ln>
              </a:rPr>
              <a:t>The Reasons for Scan </a:t>
            </a:r>
            <a:r>
              <a:rPr lang="en-US" dirty="0">
                <a:ln w="12700">
                  <a:noFill/>
                  <a:prstDash val="solid"/>
                </a:ln>
              </a:rPr>
              <a:t>blindness</a:t>
            </a:r>
          </a:p>
        </p:txBody>
      </p:sp>
      <p:sp>
        <p:nvSpPr>
          <p:cNvPr id="16" name="Content Placeholder 15"/>
          <p:cNvSpPr>
            <a:spLocks noGrp="1"/>
          </p:cNvSpPr>
          <p:nvPr>
            <p:ph idx="1"/>
          </p:nvPr>
        </p:nvSpPr>
        <p:spPr>
          <a:xfrm>
            <a:off x="685800" y="1676400"/>
            <a:ext cx="7772400" cy="4114800"/>
          </a:xfrm>
        </p:spPr>
        <p:txBody>
          <a:bodyPr/>
          <a:lstStyle/>
          <a:p>
            <a:r>
              <a:rPr lang="en-GB" sz="2800" dirty="0" smtClean="0"/>
              <a:t>Sudden appearance of a grating lobe in the visible region </a:t>
            </a:r>
          </a:p>
          <a:p>
            <a:pPr lvl="1"/>
            <a:r>
              <a:rPr lang="en-GB" sz="2400" dirty="0" smtClean="0"/>
              <a:t>element pattern is broad and </a:t>
            </a:r>
          </a:p>
          <a:p>
            <a:pPr lvl="1"/>
            <a:r>
              <a:rPr lang="en-GB" sz="2400" dirty="0" smtClean="0"/>
              <a:t>The grating lobe is in the direction of the array. Therefore, very strong mutual couplings among elements </a:t>
            </a:r>
          </a:p>
          <a:p>
            <a:r>
              <a:rPr lang="en-GB" sz="2800" dirty="0" smtClean="0"/>
              <a:t>structure can support surface waves and wavenumber of surface wave satisfies</a:t>
            </a:r>
          </a:p>
          <a:p>
            <a:pPr lvl="1"/>
            <a:endParaRPr lang="en-GB" sz="2400" dirty="0" smtClean="0"/>
          </a:p>
          <a:p>
            <a:pPr lvl="1"/>
            <a:endParaRPr lang="en-GB" sz="2400" dirty="0" smtClean="0"/>
          </a:p>
          <a:p>
            <a:pPr lvl="1"/>
            <a:r>
              <a:rPr lang="en-GB" sz="2400" dirty="0" smtClean="0"/>
              <a:t>which also leads to strong mutual couplings among elements</a:t>
            </a:r>
            <a:endParaRPr lang="en-GB" sz="2400" dirty="0"/>
          </a:p>
        </p:txBody>
      </p:sp>
      <p:sp>
        <p:nvSpPr>
          <p:cNvPr id="3543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43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54307" name="Object 3"/>
          <p:cNvGraphicFramePr>
            <a:graphicFrameLocks noChangeAspect="1"/>
          </p:cNvGraphicFramePr>
          <p:nvPr/>
        </p:nvGraphicFramePr>
        <p:xfrm>
          <a:off x="5257800" y="2362200"/>
          <a:ext cx="2963532" cy="914400"/>
        </p:xfrm>
        <a:graphic>
          <a:graphicData uri="http://schemas.openxmlformats.org/presentationml/2006/ole">
            <mc:AlternateContent xmlns:mc="http://schemas.openxmlformats.org/markup-compatibility/2006">
              <mc:Choice xmlns:v="urn:schemas-microsoft-com:vml" Requires="v">
                <p:oleObj spid="_x0000_s471128" name="Equation" r:id="rId4" imgW="1536480" imgH="482400" progId="Equation.DSMT4">
                  <p:embed/>
                </p:oleObj>
              </mc:Choice>
              <mc:Fallback>
                <p:oleObj name="Equation" r:id="rId4" imgW="1536480" imgH="4824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2362200"/>
                        <a:ext cx="2963532"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431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a14="http://schemas.microsoft.com/office/drawing/2010/main">
        <mc:Choice Requires="a14">
          <p:sp>
            <p:nvSpPr>
              <p:cNvPr id="2" name="TextBox 1"/>
              <p:cNvSpPr txBox="1"/>
              <p:nvPr/>
            </p:nvSpPr>
            <p:spPr>
              <a:xfrm>
                <a:off x="2555776" y="5157192"/>
                <a:ext cx="3488071" cy="8486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𝑘</m:t>
                      </m:r>
                      <m:d>
                        <m:dPr>
                          <m:begChr m:val="|"/>
                          <m:endChr m:val="|"/>
                          <m:ctrlPr>
                            <a:rPr lang="en-US" b="0" i="1" smtClean="0">
                              <a:latin typeface="Cambria Math" panose="02040503050406030204" pitchFamily="18" charset="0"/>
                            </a:rPr>
                          </m:ctrlPr>
                        </m:dPr>
                        <m:e>
                          <m:r>
                            <m:rPr>
                              <m:sty m:val="p"/>
                            </m:rPr>
                            <a:rPr lang="en-US" b="0" i="0" smtClean="0">
                              <a:latin typeface="Cambria Math"/>
                            </a:rPr>
                            <m:t>cos</m:t>
                          </m:r>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ea typeface="Cambria Math"/>
                                </a:rPr>
                                <m:t>𝛼</m:t>
                              </m:r>
                            </m:e>
                            <m:sub>
                              <m:r>
                                <a:rPr lang="en-US" b="0" i="1" smtClean="0">
                                  <a:latin typeface="Cambria Math"/>
                                </a:rPr>
                                <m:t>0</m:t>
                              </m:r>
                            </m:sub>
                          </m:sSub>
                          <m:r>
                            <a:rPr lang="en-US" b="0" i="1" smtClean="0">
                              <a:latin typeface="Cambria Math"/>
                            </a:rPr>
                            <m:t>)</m:t>
                          </m:r>
                        </m:e>
                      </m:d>
                      <m:r>
                        <a:rPr lang="en-US" b="0" i="0" smtClean="0">
                          <a:latin typeface="Cambria Math"/>
                        </a:rPr>
                        <m:t>−</m:t>
                      </m:r>
                      <m:f>
                        <m:fPr>
                          <m:ctrlPr>
                            <a:rPr lang="en-US" b="0" i="1" smtClean="0">
                              <a:latin typeface="Cambria Math" panose="02040503050406030204" pitchFamily="18" charset="0"/>
                            </a:rPr>
                          </m:ctrlPr>
                        </m:fPr>
                        <m:num>
                          <m:r>
                            <a:rPr lang="en-US" b="0" i="1" smtClean="0">
                              <a:latin typeface="Cambria Math"/>
                            </a:rPr>
                            <m:t>2</m:t>
                          </m:r>
                          <m:r>
                            <a:rPr lang="en-US" b="0" i="1" smtClean="0">
                              <a:latin typeface="Cambria Math"/>
                              <a:ea typeface="Cambria Math"/>
                            </a:rPr>
                            <m:t>𝜋</m:t>
                          </m:r>
                        </m:num>
                        <m:den>
                          <m:sSub>
                            <m:sSubPr>
                              <m:ctrlPr>
                                <a:rPr lang="en-US" b="0" i="1" smtClean="0">
                                  <a:latin typeface="Cambria Math" panose="02040503050406030204" pitchFamily="18" charset="0"/>
                                </a:rPr>
                              </m:ctrlPr>
                            </m:sSubPr>
                            <m:e>
                              <m:r>
                                <a:rPr lang="en-US" b="0" i="1" smtClean="0">
                                  <a:latin typeface="Cambria Math"/>
                                </a:rPr>
                                <m:t>𝑑</m:t>
                              </m:r>
                            </m:e>
                            <m:sub>
                              <m:r>
                                <a:rPr lang="en-US" b="0" i="1" smtClean="0">
                                  <a:latin typeface="Cambria Math"/>
                                </a:rPr>
                                <m:t>𝑎</m:t>
                              </m:r>
                            </m:sub>
                          </m:sSub>
                        </m:den>
                      </m:f>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𝑘</m:t>
                          </m:r>
                        </m:e>
                        <m:sub>
                          <m:r>
                            <a:rPr lang="en-US" b="0" i="1" smtClean="0">
                              <a:latin typeface="Cambria Math"/>
                            </a:rPr>
                            <m:t>𝑠𝑤</m:t>
                          </m:r>
                        </m:sub>
                      </m:sSub>
                    </m:oMath>
                  </m:oMathPara>
                </a14:m>
                <a:endParaRPr lang="sv-SE" dirty="0"/>
              </a:p>
            </p:txBody>
          </p:sp>
        </mc:Choice>
        <mc:Fallback xmlns="">
          <p:sp>
            <p:nvSpPr>
              <p:cNvPr id="2" name="TextBox 1"/>
              <p:cNvSpPr txBox="1">
                <a:spLocks noRot="1" noChangeAspect="1" noMove="1" noResize="1" noEditPoints="1" noAdjustHandles="1" noChangeArrowheads="1" noChangeShapeType="1" noTextEdit="1"/>
              </p:cNvSpPr>
              <p:nvPr/>
            </p:nvSpPr>
            <p:spPr>
              <a:xfrm>
                <a:off x="2555776" y="5157192"/>
                <a:ext cx="3488071" cy="848630"/>
              </a:xfrm>
              <a:prstGeom prst="rect">
                <a:avLst/>
              </a:prstGeom>
              <a:blipFill rotWithShape="1">
                <a:blip r:embed="rId6"/>
                <a:stretch>
                  <a:fillRect/>
                </a:stretch>
              </a:blipFill>
            </p:spPr>
            <p:txBody>
              <a:bodyPr/>
              <a:lstStyle/>
              <a:p>
                <a:r>
                  <a:rPr lang="sv-SE">
                    <a:noFill/>
                  </a:rPr>
                  <a:t> </a:t>
                </a:r>
              </a:p>
            </p:txBody>
          </p:sp>
        </mc:Fallback>
      </mc:AlternateContent>
    </p:spTree>
    <p:extLst>
      <p:ext uri="{BB962C8B-B14F-4D97-AF65-F5344CB8AC3E}">
        <p14:creationId xmlns:p14="http://schemas.microsoft.com/office/powerpoint/2010/main" val="30018689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3" name="Text Box 3"/>
          <p:cNvSpPr txBox="1">
            <a:spLocks noChangeArrowheads="1"/>
          </p:cNvSpPr>
          <p:nvPr/>
        </p:nvSpPr>
        <p:spPr bwMode="auto">
          <a:xfrm>
            <a:off x="1584325" y="2255838"/>
            <a:ext cx="184150" cy="579437"/>
          </a:xfrm>
          <a:prstGeom prst="rect">
            <a:avLst/>
          </a:prstGeom>
          <a:noFill/>
          <a:ln w="9525">
            <a:noFill/>
            <a:miter lim="800000"/>
            <a:headEnd/>
            <a:tailEnd/>
          </a:ln>
          <a:effectLst/>
        </p:spPr>
        <p:txBody>
          <a:bodyPr wrap="none">
            <a:spAutoFit/>
          </a:bodyPr>
          <a:lstStyle/>
          <a:p>
            <a:endParaRPr lang="en-GB" sz="3200"/>
          </a:p>
        </p:txBody>
      </p:sp>
      <p:sp>
        <p:nvSpPr>
          <p:cNvPr id="261124" name="Text Box 4"/>
          <p:cNvSpPr txBox="1">
            <a:spLocks noChangeArrowheads="1"/>
          </p:cNvSpPr>
          <p:nvPr/>
        </p:nvSpPr>
        <p:spPr bwMode="auto">
          <a:xfrm>
            <a:off x="838200" y="1752600"/>
            <a:ext cx="2045753" cy="461665"/>
          </a:xfrm>
          <a:prstGeom prst="rect">
            <a:avLst/>
          </a:prstGeom>
          <a:noFill/>
          <a:ln w="9525">
            <a:noFill/>
            <a:miter lim="800000"/>
            <a:headEnd/>
            <a:tailEnd/>
          </a:ln>
          <a:effectLst/>
        </p:spPr>
        <p:txBody>
          <a:bodyPr wrap="none">
            <a:spAutoFit/>
          </a:bodyPr>
          <a:lstStyle/>
          <a:p>
            <a:r>
              <a:rPr lang="en-GB" dirty="0"/>
              <a:t>a) </a:t>
            </a:r>
            <a:r>
              <a:rPr lang="en-GB" dirty="0" smtClean="0"/>
              <a:t>Grating lobe</a:t>
            </a:r>
            <a:endParaRPr lang="en-GB" dirty="0"/>
          </a:p>
        </p:txBody>
      </p:sp>
      <p:sp>
        <p:nvSpPr>
          <p:cNvPr id="261125" name="Text Box 5"/>
          <p:cNvSpPr txBox="1">
            <a:spLocks noChangeArrowheads="1"/>
          </p:cNvSpPr>
          <p:nvPr/>
        </p:nvSpPr>
        <p:spPr bwMode="auto">
          <a:xfrm>
            <a:off x="838200" y="2514600"/>
            <a:ext cx="3304110" cy="461665"/>
          </a:xfrm>
          <a:prstGeom prst="rect">
            <a:avLst/>
          </a:prstGeom>
          <a:noFill/>
          <a:ln w="9525">
            <a:noFill/>
            <a:miter lim="800000"/>
            <a:headEnd/>
            <a:tailEnd/>
          </a:ln>
          <a:effectLst/>
        </p:spPr>
        <p:txBody>
          <a:bodyPr wrap="none">
            <a:spAutoFit/>
          </a:bodyPr>
          <a:lstStyle/>
          <a:p>
            <a:r>
              <a:rPr lang="en-GB" dirty="0"/>
              <a:t>b) </a:t>
            </a:r>
            <a:r>
              <a:rPr lang="en-GB" dirty="0" smtClean="0"/>
              <a:t>Support </a:t>
            </a:r>
            <a:r>
              <a:rPr lang="en-GB" dirty="0"/>
              <a:t>surface </a:t>
            </a:r>
            <a:r>
              <a:rPr lang="en-GB" dirty="0" smtClean="0"/>
              <a:t>waves</a:t>
            </a:r>
            <a:endParaRPr lang="en-GB" dirty="0"/>
          </a:p>
        </p:txBody>
      </p:sp>
      <p:pic>
        <p:nvPicPr>
          <p:cNvPr id="261129" name="Picture 9"/>
          <p:cNvPicPr>
            <a:picLocks noChangeAspect="1" noChangeArrowheads="1"/>
          </p:cNvPicPr>
          <p:nvPr/>
        </p:nvPicPr>
        <p:blipFill>
          <a:blip r:embed="rId4" cstate="print"/>
          <a:srcRect/>
          <a:stretch>
            <a:fillRect/>
          </a:stretch>
        </p:blipFill>
        <p:spPr bwMode="auto">
          <a:xfrm>
            <a:off x="0" y="3581400"/>
            <a:ext cx="6934200" cy="2657475"/>
          </a:xfrm>
          <a:prstGeom prst="rect">
            <a:avLst/>
          </a:prstGeom>
          <a:noFill/>
          <a:ln w="9525">
            <a:noFill/>
            <a:miter lim="800000"/>
            <a:headEnd/>
            <a:tailEnd/>
          </a:ln>
          <a:effectLst/>
        </p:spPr>
      </p:pic>
      <p:sp>
        <p:nvSpPr>
          <p:cNvPr id="261130" name="Line 10"/>
          <p:cNvSpPr>
            <a:spLocks noChangeShapeType="1"/>
          </p:cNvSpPr>
          <p:nvPr/>
        </p:nvSpPr>
        <p:spPr bwMode="auto">
          <a:xfrm flipV="1">
            <a:off x="1905000" y="4495800"/>
            <a:ext cx="0" cy="990600"/>
          </a:xfrm>
          <a:prstGeom prst="line">
            <a:avLst/>
          </a:prstGeom>
          <a:noFill/>
          <a:ln w="28575">
            <a:solidFill>
              <a:srgbClr val="FF0000"/>
            </a:solidFill>
            <a:prstDash val="sysDot"/>
            <a:round/>
            <a:headEnd/>
            <a:tailEnd type="triangle" w="med" len="med"/>
          </a:ln>
          <a:effectLst/>
        </p:spPr>
        <p:txBody>
          <a:bodyPr wrap="none" anchor="ctr"/>
          <a:lstStyle/>
          <a:p>
            <a:endParaRPr lang="en-US"/>
          </a:p>
        </p:txBody>
      </p:sp>
      <p:sp>
        <p:nvSpPr>
          <p:cNvPr id="261131" name="Line 11"/>
          <p:cNvSpPr>
            <a:spLocks noChangeShapeType="1"/>
          </p:cNvSpPr>
          <p:nvPr/>
        </p:nvSpPr>
        <p:spPr bwMode="auto">
          <a:xfrm flipV="1">
            <a:off x="5638800" y="4419600"/>
            <a:ext cx="0" cy="990600"/>
          </a:xfrm>
          <a:prstGeom prst="line">
            <a:avLst/>
          </a:prstGeom>
          <a:noFill/>
          <a:ln w="28575">
            <a:solidFill>
              <a:srgbClr val="FF0000"/>
            </a:solidFill>
            <a:prstDash val="sysDot"/>
            <a:round/>
            <a:headEnd/>
            <a:tailEnd type="triangle" w="med" len="med"/>
          </a:ln>
          <a:effectLst/>
        </p:spPr>
        <p:txBody>
          <a:bodyPr wrap="none" anchor="ctr"/>
          <a:lstStyle/>
          <a:p>
            <a:endParaRPr lang="en-US"/>
          </a:p>
        </p:txBody>
      </p:sp>
      <p:sp>
        <p:nvSpPr>
          <p:cNvPr id="261132" name="Text Box 12"/>
          <p:cNvSpPr txBox="1">
            <a:spLocks noChangeArrowheads="1"/>
          </p:cNvSpPr>
          <p:nvPr/>
        </p:nvSpPr>
        <p:spPr bwMode="auto">
          <a:xfrm>
            <a:off x="1447800" y="5715000"/>
            <a:ext cx="774700" cy="396875"/>
          </a:xfrm>
          <a:prstGeom prst="rect">
            <a:avLst/>
          </a:prstGeom>
          <a:noFill/>
          <a:ln w="9525">
            <a:noFill/>
            <a:miter lim="800000"/>
            <a:headEnd/>
            <a:tailEnd/>
          </a:ln>
          <a:effectLst/>
        </p:spPr>
        <p:txBody>
          <a:bodyPr wrap="none">
            <a:spAutoFit/>
          </a:bodyPr>
          <a:lstStyle/>
          <a:p>
            <a:r>
              <a:rPr lang="en-US" sz="2000" dirty="0">
                <a:latin typeface="Times New Roman" pitchFamily="18" charset="0"/>
              </a:rPr>
              <a:t>-</a:t>
            </a:r>
            <a:r>
              <a:rPr lang="en-US" sz="2000" dirty="0" err="1">
                <a:latin typeface="Times New Roman" pitchFamily="18" charset="0"/>
              </a:rPr>
              <a:t>k</a:t>
            </a:r>
            <a:r>
              <a:rPr lang="en-US" sz="2000" baseline="-25000" dirty="0" err="1">
                <a:latin typeface="Times New Roman" pitchFamily="18" charset="0"/>
              </a:rPr>
              <a:t>sw</a:t>
            </a:r>
            <a:r>
              <a:rPr lang="en-US" sz="2000" dirty="0">
                <a:latin typeface="Times New Roman" pitchFamily="18" charset="0"/>
              </a:rPr>
              <a:t>/k</a:t>
            </a:r>
          </a:p>
        </p:txBody>
      </p:sp>
      <p:sp>
        <p:nvSpPr>
          <p:cNvPr id="261133" name="Text Box 13"/>
          <p:cNvSpPr txBox="1">
            <a:spLocks noChangeArrowheads="1"/>
          </p:cNvSpPr>
          <p:nvPr/>
        </p:nvSpPr>
        <p:spPr bwMode="auto">
          <a:xfrm>
            <a:off x="5638800" y="4953000"/>
            <a:ext cx="690563" cy="396875"/>
          </a:xfrm>
          <a:prstGeom prst="rect">
            <a:avLst/>
          </a:prstGeom>
          <a:noFill/>
          <a:ln w="9525">
            <a:noFill/>
            <a:miter lim="800000"/>
            <a:headEnd/>
            <a:tailEnd/>
          </a:ln>
          <a:effectLst/>
        </p:spPr>
        <p:txBody>
          <a:bodyPr wrap="none">
            <a:spAutoFit/>
          </a:bodyPr>
          <a:lstStyle/>
          <a:p>
            <a:r>
              <a:rPr lang="en-US" sz="2000" dirty="0" err="1">
                <a:latin typeface="Times New Roman" pitchFamily="18" charset="0"/>
              </a:rPr>
              <a:t>k</a:t>
            </a:r>
            <a:r>
              <a:rPr lang="en-US" sz="2000" baseline="-25000" dirty="0" err="1">
                <a:latin typeface="Times New Roman" pitchFamily="18" charset="0"/>
              </a:rPr>
              <a:t>sw</a:t>
            </a:r>
            <a:r>
              <a:rPr lang="en-US" sz="2000" dirty="0">
                <a:latin typeface="Times New Roman" pitchFamily="18" charset="0"/>
              </a:rPr>
              <a:t>/k</a:t>
            </a:r>
          </a:p>
        </p:txBody>
      </p:sp>
      <p:sp>
        <p:nvSpPr>
          <p:cNvPr id="261134" name="Text Box 14"/>
          <p:cNvSpPr txBox="1">
            <a:spLocks noChangeArrowheads="1"/>
          </p:cNvSpPr>
          <p:nvPr/>
        </p:nvSpPr>
        <p:spPr bwMode="auto">
          <a:xfrm>
            <a:off x="6934200" y="3657600"/>
            <a:ext cx="2133600" cy="1616075"/>
          </a:xfrm>
          <a:prstGeom prst="rect">
            <a:avLst/>
          </a:prstGeom>
          <a:noFill/>
          <a:ln w="9525">
            <a:noFill/>
            <a:miter lim="800000"/>
            <a:headEnd/>
            <a:tailEnd/>
          </a:ln>
          <a:effectLst/>
        </p:spPr>
        <p:txBody>
          <a:bodyPr>
            <a:spAutoFit/>
          </a:bodyPr>
          <a:lstStyle/>
          <a:p>
            <a:r>
              <a:rPr lang="en-US" sz="2000" dirty="0">
                <a:latin typeface="Times New Roman" pitchFamily="18" charset="0"/>
              </a:rPr>
              <a:t>Delta function representing surface wave as part of element pattern</a:t>
            </a:r>
            <a:endParaRPr lang="en-US" dirty="0">
              <a:latin typeface="Times New Roman" pitchFamily="18" charset="0"/>
            </a:endParaRPr>
          </a:p>
        </p:txBody>
      </p:sp>
      <p:sp>
        <p:nvSpPr>
          <p:cNvPr id="261135" name="Line 15"/>
          <p:cNvSpPr>
            <a:spLocks noChangeShapeType="1"/>
          </p:cNvSpPr>
          <p:nvPr/>
        </p:nvSpPr>
        <p:spPr bwMode="auto">
          <a:xfrm flipH="1">
            <a:off x="5867400" y="4876800"/>
            <a:ext cx="1066800" cy="22860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 name="Rectangle 8"/>
          <p:cNvSpPr>
            <a:spLocks noGrp="1" noChangeArrowheads="1"/>
          </p:cNvSpPr>
          <p:nvPr>
            <p:ph type="title"/>
          </p:nvPr>
        </p:nvSpPr>
        <p:spPr>
          <a:xfrm>
            <a:off x="533400" y="228600"/>
            <a:ext cx="7772400" cy="1143000"/>
          </a:xfrm>
        </p:spPr>
        <p:txBody>
          <a:bodyPr/>
          <a:lstStyle/>
          <a:p>
            <a:r>
              <a:rPr lang="en-US" dirty="0" smtClean="0">
                <a:ln w="12700">
                  <a:noFill/>
                  <a:prstDash val="solid"/>
                </a:ln>
              </a:rPr>
              <a:t>The Reasons for Scan </a:t>
            </a:r>
            <a:r>
              <a:rPr lang="en-US" dirty="0">
                <a:ln w="12700">
                  <a:noFill/>
                  <a:prstDash val="solid"/>
                </a:ln>
              </a:rPr>
              <a:t>blindness</a:t>
            </a:r>
          </a:p>
        </p:txBody>
      </p:sp>
      <p:graphicFrame>
        <p:nvGraphicFramePr>
          <p:cNvPr id="352257" name="Object 1"/>
          <p:cNvGraphicFramePr>
            <a:graphicFrameLocks noChangeAspect="1"/>
          </p:cNvGraphicFramePr>
          <p:nvPr/>
        </p:nvGraphicFramePr>
        <p:xfrm>
          <a:off x="4648200" y="1524000"/>
          <a:ext cx="2963863" cy="914400"/>
        </p:xfrm>
        <a:graphic>
          <a:graphicData uri="http://schemas.openxmlformats.org/presentationml/2006/ole">
            <mc:AlternateContent xmlns:mc="http://schemas.openxmlformats.org/markup-compatibility/2006">
              <mc:Choice xmlns:v="urn:schemas-microsoft-com:vml" Requires="v">
                <p:oleObj spid="_x0000_s472240" name="Equation" r:id="rId5" imgW="1536480" imgH="482400" progId="Equation.DSMT4">
                  <p:embed/>
                </p:oleObj>
              </mc:Choice>
              <mc:Fallback>
                <p:oleObj name="Equation" r:id="rId5" imgW="1536480" imgH="4824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1524000"/>
                        <a:ext cx="2963863"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2258" name="Object 2"/>
          <p:cNvGraphicFramePr>
            <a:graphicFrameLocks noChangeAspect="1"/>
          </p:cNvGraphicFramePr>
          <p:nvPr>
            <p:extLst>
              <p:ext uri="{D42A27DB-BD31-4B8C-83A1-F6EECF244321}">
                <p14:modId xmlns:p14="http://schemas.microsoft.com/office/powerpoint/2010/main" val="3032582209"/>
              </p:ext>
            </p:extLst>
          </p:nvPr>
        </p:nvGraphicFramePr>
        <p:xfrm>
          <a:off x="4637088" y="2438400"/>
          <a:ext cx="2522537" cy="817563"/>
        </p:xfrm>
        <a:graphic>
          <a:graphicData uri="http://schemas.openxmlformats.org/presentationml/2006/ole">
            <mc:AlternateContent xmlns:mc="http://schemas.openxmlformats.org/markup-compatibility/2006">
              <mc:Choice xmlns:v="urn:schemas-microsoft-com:vml" Requires="v">
                <p:oleObj spid="_x0000_s472241" name="Equation" r:id="rId7" imgW="1307880" imgH="431640" progId="Equation.DSMT4">
                  <p:embed/>
                </p:oleObj>
              </mc:Choice>
              <mc:Fallback>
                <p:oleObj name="Equation" r:id="rId7" imgW="1307880" imgH="431640" progId="Equation.DSMT4">
                  <p:embed/>
                  <p:pic>
                    <p:nvPicPr>
                      <p:cNvPr id="0" name=""/>
                      <p:cNvPicPr>
                        <a:picLocks noChangeAspect="1" noChangeArrowheads="1"/>
                      </p:cNvPicPr>
                      <p:nvPr/>
                    </p:nvPicPr>
                    <p:blipFill>
                      <a:blip r:embed="rId8"/>
                      <a:srcRect/>
                      <a:stretch>
                        <a:fillRect/>
                      </a:stretch>
                    </p:blipFill>
                    <p:spPr bwMode="auto">
                      <a:xfrm>
                        <a:off x="4637088" y="2438400"/>
                        <a:ext cx="2522537" cy="81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307711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3528" y="142860"/>
            <a:ext cx="8496944" cy="1413932"/>
          </a:xfrm>
        </p:spPr>
        <p:txBody>
          <a:bodyPr/>
          <a:lstStyle/>
          <a:p>
            <a:r>
              <a:rPr lang="en-US" altLang="sv-SE" sz="4800" dirty="0" smtClean="0"/>
              <a:t>Lecture 12 </a:t>
            </a:r>
            <a:br>
              <a:rPr lang="en-US" altLang="sv-SE" sz="4800" dirty="0" smtClean="0"/>
            </a:br>
            <a:r>
              <a:rPr lang="en-US" altLang="sv-SE" sz="4800" dirty="0" smtClean="0"/>
              <a:t>Array Antennas – Planar Array</a:t>
            </a:r>
            <a:endParaRPr lang="en-US" dirty="0"/>
          </a:p>
        </p:txBody>
      </p:sp>
      <p:sp>
        <p:nvSpPr>
          <p:cNvPr id="2053" name="Rectangle 5"/>
          <p:cNvSpPr>
            <a:spLocks noGrp="1" noChangeArrowheads="1"/>
          </p:cNvSpPr>
          <p:nvPr>
            <p:ph type="body" idx="1"/>
          </p:nvPr>
        </p:nvSpPr>
        <p:spPr>
          <a:xfrm>
            <a:off x="251520" y="1700808"/>
            <a:ext cx="8568952" cy="4402832"/>
          </a:xfrm>
        </p:spPr>
        <p:txBody>
          <a:bodyPr/>
          <a:lstStyle/>
          <a:p>
            <a:r>
              <a:rPr lang="en-US" sz="2800" dirty="0" smtClean="0">
                <a:ln w="12700">
                  <a:noFill/>
                  <a:prstDash val="solid"/>
                </a:ln>
              </a:rPr>
              <a:t>Planar array</a:t>
            </a:r>
          </a:p>
          <a:p>
            <a:pPr lvl="1"/>
            <a:r>
              <a:rPr lang="en-US" sz="2400" dirty="0" smtClean="0">
                <a:ln w="12700">
                  <a:noFill/>
                  <a:prstDash val="solid"/>
                </a:ln>
              </a:rPr>
              <a:t>Array factor as element-by-element sum</a:t>
            </a:r>
          </a:p>
          <a:p>
            <a:pPr lvl="1"/>
            <a:r>
              <a:rPr lang="en-US" sz="2400" dirty="0" smtClean="0">
                <a:ln w="12700">
                  <a:noFill/>
                  <a:prstDash val="solid"/>
                </a:ln>
              </a:rPr>
              <a:t>Array factor as infinite grating lobe sum</a:t>
            </a:r>
          </a:p>
          <a:p>
            <a:r>
              <a:rPr lang="en-US" sz="2800" dirty="0" smtClean="0">
                <a:ln w="12700">
                  <a:noFill/>
                  <a:prstDash val="solid"/>
                </a:ln>
              </a:rPr>
              <a:t>Shape and width of main lobe for planar array</a:t>
            </a:r>
          </a:p>
          <a:p>
            <a:r>
              <a:rPr lang="en-US" sz="2800" dirty="0" smtClean="0">
                <a:ln w="12700">
                  <a:noFill/>
                  <a:prstDash val="solid"/>
                </a:ln>
              </a:rPr>
              <a:t>Condition for non-radiating grating lobes </a:t>
            </a:r>
          </a:p>
          <a:p>
            <a:r>
              <a:rPr lang="en-US" sz="2800" dirty="0" smtClean="0">
                <a:ln w="12700">
                  <a:noFill/>
                  <a:prstDash val="solid"/>
                </a:ln>
              </a:rPr>
              <a:t>Directivity and Sub-efficiencies</a:t>
            </a:r>
            <a:r>
              <a:rPr lang="en-US" sz="2400" dirty="0" smtClean="0">
                <a:ln w="12700">
                  <a:noFill/>
                  <a:prstDash val="solid"/>
                </a:ln>
              </a:rPr>
              <a:t> </a:t>
            </a:r>
          </a:p>
          <a:p>
            <a:pPr lvl="1"/>
            <a:r>
              <a:rPr lang="en-US" sz="2000" dirty="0" smtClean="0"/>
              <a:t>Grating lobe efficiency</a:t>
            </a:r>
          </a:p>
          <a:p>
            <a:pPr lvl="1"/>
            <a:r>
              <a:rPr lang="en-US" sz="2000" dirty="0" smtClean="0">
                <a:ln w="12700">
                  <a:noFill/>
                  <a:prstDash val="solid"/>
                </a:ln>
              </a:rPr>
              <a:t>Illumination efficiency</a:t>
            </a:r>
          </a:p>
          <a:p>
            <a:pPr lvl="1"/>
            <a:r>
              <a:rPr lang="en-US" sz="2000" dirty="0" smtClean="0">
                <a:ln w="12700">
                  <a:noFill/>
                  <a:prstDash val="solid"/>
                </a:ln>
              </a:rPr>
              <a:t>Polarization efficiency</a:t>
            </a:r>
          </a:p>
        </p:txBody>
      </p:sp>
    </p:spTree>
    <p:extLst>
      <p:ext uri="{BB962C8B-B14F-4D97-AF65-F5344CB8AC3E}">
        <p14:creationId xmlns:p14="http://schemas.microsoft.com/office/powerpoint/2010/main" val="41808275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Grp="1" noChangeArrowheads="1"/>
          </p:cNvSpPr>
          <p:nvPr>
            <p:ph type="title"/>
          </p:nvPr>
        </p:nvSpPr>
        <p:spPr>
          <a:xfrm>
            <a:off x="683568" y="116632"/>
            <a:ext cx="7772400" cy="1143000"/>
          </a:xfrm>
        </p:spPr>
        <p:style>
          <a:lnRef idx="2">
            <a:schemeClr val="accent3"/>
          </a:lnRef>
          <a:fillRef idx="1">
            <a:schemeClr val="lt1"/>
          </a:fillRef>
          <a:effectRef idx="0">
            <a:schemeClr val="accent3"/>
          </a:effectRef>
          <a:fontRef idx="minor">
            <a:schemeClr val="dk1"/>
          </a:fontRef>
        </p:style>
        <p:txBody>
          <a:bodyPr/>
          <a:lstStyle/>
          <a:p>
            <a:pPr>
              <a:defRPr/>
            </a:pPr>
            <a:r>
              <a:rPr lang="sv-SE" altLang="sv-SE" sz="3600" dirty="0" smtClean="0">
                <a:ln w="12700">
                  <a:solidFill>
                    <a:schemeClr val="tx2">
                      <a:satMod val="155000"/>
                    </a:schemeClr>
                  </a:solidFill>
                  <a:prstDash val="solid"/>
                </a:ln>
                <a:solidFill>
                  <a:schemeClr val="tx2">
                    <a:lumMod val="60000"/>
                    <a:lumOff val="40000"/>
                  </a:schemeClr>
                </a:solidFill>
              </a:rPr>
              <a:t>Learning goals of the Lecture</a:t>
            </a:r>
            <a:endParaRPr lang="en-US" sz="3600" dirty="0" smtClean="0">
              <a:solidFill>
                <a:schemeClr val="tx2">
                  <a:lumMod val="60000"/>
                  <a:lumOff val="40000"/>
                </a:schemeClr>
              </a:solidFill>
            </a:endParaRPr>
          </a:p>
        </p:txBody>
      </p:sp>
      <p:sp>
        <p:nvSpPr>
          <p:cNvPr id="16" name="Content Placeholder 15"/>
          <p:cNvSpPr>
            <a:spLocks noGrp="1"/>
          </p:cNvSpPr>
          <p:nvPr>
            <p:ph idx="1"/>
          </p:nvPr>
        </p:nvSpPr>
        <p:spPr>
          <a:xfrm>
            <a:off x="467544" y="1412776"/>
            <a:ext cx="8229600" cy="5040560"/>
          </a:xfrm>
        </p:spPr>
        <p:txBody>
          <a:bodyPr/>
          <a:lstStyle/>
          <a:p>
            <a:r>
              <a:rPr lang="en-GB" u="sng" dirty="0" smtClean="0"/>
              <a:t>Explain the analysis of</a:t>
            </a:r>
            <a:r>
              <a:rPr lang="en-US" dirty="0" smtClean="0">
                <a:latin typeface="+mj-lt"/>
              </a:rPr>
              <a:t> planar phased array</a:t>
            </a:r>
          </a:p>
          <a:p>
            <a:pPr lvl="1"/>
            <a:r>
              <a:rPr lang="en-US" dirty="0" smtClean="0">
                <a:latin typeface="+mj-lt"/>
              </a:rPr>
              <a:t> Array factor as element-by-element sum</a:t>
            </a:r>
          </a:p>
          <a:p>
            <a:pPr lvl="1"/>
            <a:r>
              <a:rPr lang="en-US" dirty="0" smtClean="0">
                <a:latin typeface="Bodoni MT" pitchFamily="18" charset="0"/>
              </a:rPr>
              <a:t> </a:t>
            </a:r>
            <a:r>
              <a:rPr lang="en-US" dirty="0" smtClean="0">
                <a:latin typeface="+mj-lt"/>
              </a:rPr>
              <a:t>Array factor as grating-lobe sum.</a:t>
            </a:r>
          </a:p>
          <a:p>
            <a:r>
              <a:rPr lang="en-US" u="sng" dirty="0" smtClean="0"/>
              <a:t>Describe</a:t>
            </a:r>
            <a:r>
              <a:rPr lang="en-US" dirty="0" smtClean="0"/>
              <a:t> the s</a:t>
            </a:r>
            <a:r>
              <a:rPr lang="en-US" dirty="0" smtClean="0">
                <a:ln w="12700">
                  <a:noFill/>
                  <a:prstDash val="solid"/>
                </a:ln>
              </a:rPr>
              <a:t>hape and width of main lobe for planar array</a:t>
            </a:r>
          </a:p>
          <a:p>
            <a:r>
              <a:rPr lang="en-US" u="sng" dirty="0" smtClean="0">
                <a:ln w="12700">
                  <a:noFill/>
                  <a:prstDash val="solid"/>
                </a:ln>
              </a:rPr>
              <a:t>Describe</a:t>
            </a:r>
            <a:r>
              <a:rPr lang="en-US" dirty="0" smtClean="0">
                <a:ln w="12700">
                  <a:noFill/>
                  <a:prstDash val="solid"/>
                </a:ln>
              </a:rPr>
              <a:t> the condition for non-radiating grating lobes </a:t>
            </a:r>
            <a:endParaRPr lang="en-US" dirty="0" smtClean="0">
              <a:latin typeface="+mj-lt"/>
            </a:endParaRPr>
          </a:p>
          <a:p>
            <a:r>
              <a:rPr lang="en-US" u="sng" dirty="0" smtClean="0"/>
              <a:t>Calculate</a:t>
            </a:r>
            <a:r>
              <a:rPr lang="en-US" dirty="0" smtClean="0"/>
              <a:t> </a:t>
            </a:r>
            <a:r>
              <a:rPr lang="en-US" dirty="0" smtClean="0">
                <a:latin typeface="+mj-lt"/>
              </a:rPr>
              <a:t>Directivity, sidelobes and grating lobes</a:t>
            </a:r>
          </a:p>
        </p:txBody>
      </p:sp>
    </p:spTree>
    <p:extLst>
      <p:ext uri="{BB962C8B-B14F-4D97-AF65-F5344CB8AC3E}">
        <p14:creationId xmlns:p14="http://schemas.microsoft.com/office/powerpoint/2010/main" val="9254690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3528" y="142860"/>
            <a:ext cx="8496944" cy="1413932"/>
          </a:xfrm>
        </p:spPr>
        <p:txBody>
          <a:bodyPr/>
          <a:lstStyle/>
          <a:p>
            <a:r>
              <a:rPr lang="en-US" altLang="sv-SE" sz="4800" dirty="0" smtClean="0"/>
              <a:t>Lecture 12 </a:t>
            </a:r>
            <a:br>
              <a:rPr lang="en-US" altLang="sv-SE" sz="4800" dirty="0" smtClean="0"/>
            </a:br>
            <a:r>
              <a:rPr lang="en-US" altLang="sv-SE" sz="4800" dirty="0" smtClean="0"/>
              <a:t>Array Antennas – Planar Array</a:t>
            </a:r>
            <a:endParaRPr lang="en-US" dirty="0"/>
          </a:p>
        </p:txBody>
      </p:sp>
      <p:sp>
        <p:nvSpPr>
          <p:cNvPr id="2053" name="Rectangle 5"/>
          <p:cNvSpPr>
            <a:spLocks noGrp="1" noChangeArrowheads="1"/>
          </p:cNvSpPr>
          <p:nvPr>
            <p:ph type="body" idx="1"/>
          </p:nvPr>
        </p:nvSpPr>
        <p:spPr>
          <a:xfrm>
            <a:off x="251520" y="1700808"/>
            <a:ext cx="8568952" cy="4402832"/>
          </a:xfrm>
        </p:spPr>
        <p:txBody>
          <a:bodyPr/>
          <a:lstStyle/>
          <a:p>
            <a:r>
              <a:rPr lang="en-US" sz="2800" dirty="0" smtClean="0">
                <a:ln w="12700">
                  <a:noFill/>
                  <a:prstDash val="solid"/>
                </a:ln>
                <a:solidFill>
                  <a:srgbClr val="FF0000"/>
                </a:solidFill>
              </a:rPr>
              <a:t>Planar array</a:t>
            </a:r>
          </a:p>
          <a:p>
            <a:pPr lvl="1"/>
            <a:r>
              <a:rPr lang="en-US" sz="2400" dirty="0" smtClean="0">
                <a:ln w="12700">
                  <a:noFill/>
                  <a:prstDash val="solid"/>
                </a:ln>
                <a:solidFill>
                  <a:srgbClr val="FF0000"/>
                </a:solidFill>
              </a:rPr>
              <a:t>Array factor as element-by-element sum</a:t>
            </a:r>
          </a:p>
          <a:p>
            <a:pPr lvl="1"/>
            <a:r>
              <a:rPr lang="en-US" sz="2400" dirty="0" smtClean="0">
                <a:ln w="12700">
                  <a:noFill/>
                  <a:prstDash val="solid"/>
                </a:ln>
                <a:solidFill>
                  <a:srgbClr val="FF0000"/>
                </a:solidFill>
              </a:rPr>
              <a:t>Array factor as infinite grating lobe sum</a:t>
            </a:r>
          </a:p>
          <a:p>
            <a:r>
              <a:rPr lang="en-US" sz="2800" dirty="0" smtClean="0">
                <a:ln w="12700">
                  <a:noFill/>
                  <a:prstDash val="solid"/>
                </a:ln>
              </a:rPr>
              <a:t>Shape and width of main lobe for planar array</a:t>
            </a:r>
          </a:p>
          <a:p>
            <a:r>
              <a:rPr lang="en-US" sz="2800" dirty="0" smtClean="0">
                <a:ln w="12700">
                  <a:noFill/>
                  <a:prstDash val="solid"/>
                </a:ln>
              </a:rPr>
              <a:t>Condition for non-radiating grating lobes </a:t>
            </a:r>
          </a:p>
          <a:p>
            <a:r>
              <a:rPr lang="en-US" sz="2800" dirty="0" smtClean="0">
                <a:ln w="12700">
                  <a:noFill/>
                  <a:prstDash val="solid"/>
                </a:ln>
              </a:rPr>
              <a:t>Directivity and Sub-efficiencies</a:t>
            </a:r>
            <a:r>
              <a:rPr lang="en-US" sz="2400" dirty="0" smtClean="0">
                <a:ln w="12700">
                  <a:noFill/>
                  <a:prstDash val="solid"/>
                </a:ln>
              </a:rPr>
              <a:t> </a:t>
            </a:r>
          </a:p>
          <a:p>
            <a:pPr lvl="1"/>
            <a:r>
              <a:rPr lang="en-US" sz="2000" dirty="0" smtClean="0"/>
              <a:t>Grating lobe efficiency</a:t>
            </a:r>
          </a:p>
          <a:p>
            <a:pPr lvl="1"/>
            <a:r>
              <a:rPr lang="en-US" sz="2000" dirty="0" smtClean="0">
                <a:ln w="12700">
                  <a:noFill/>
                  <a:prstDash val="solid"/>
                </a:ln>
              </a:rPr>
              <a:t>Illumination efficiency</a:t>
            </a:r>
          </a:p>
          <a:p>
            <a:pPr lvl="1"/>
            <a:r>
              <a:rPr lang="en-US" sz="2000" dirty="0" smtClean="0">
                <a:ln w="12700">
                  <a:noFill/>
                  <a:prstDash val="solid"/>
                </a:ln>
              </a:rPr>
              <a:t>Polarization efficiency</a:t>
            </a:r>
          </a:p>
        </p:txBody>
      </p:sp>
    </p:spTree>
    <p:extLst>
      <p:ext uri="{BB962C8B-B14F-4D97-AF65-F5344CB8AC3E}">
        <p14:creationId xmlns:p14="http://schemas.microsoft.com/office/powerpoint/2010/main" val="28898341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11313" y="44624"/>
            <a:ext cx="7772400" cy="1143000"/>
          </a:xfrm>
        </p:spPr>
        <p:txBody>
          <a:bodyPr/>
          <a:lstStyle/>
          <a:p>
            <a:r>
              <a:rPr lang="en-GB" sz="4000" dirty="0" smtClean="0">
                <a:ln w="12700">
                  <a:noFill/>
                  <a:prstDash val="solid"/>
                </a:ln>
              </a:rPr>
              <a:t>Planar Arrays</a:t>
            </a:r>
            <a:endParaRPr lang="en-GB" sz="2800" dirty="0" smtClean="0">
              <a:ln w="12700">
                <a:noFill/>
                <a:prstDash val="solid"/>
              </a:ln>
            </a:endParaRPr>
          </a:p>
        </p:txBody>
      </p:sp>
      <p:sp>
        <p:nvSpPr>
          <p:cNvPr id="21508" name="Text Box 7"/>
          <p:cNvSpPr txBox="1">
            <a:spLocks noChangeArrowheads="1"/>
          </p:cNvSpPr>
          <p:nvPr/>
        </p:nvSpPr>
        <p:spPr bwMode="auto">
          <a:xfrm>
            <a:off x="728246" y="1409290"/>
            <a:ext cx="7725420" cy="830997"/>
          </a:xfrm>
          <a:prstGeom prst="rect">
            <a:avLst/>
          </a:prstGeom>
          <a:noFill/>
          <a:ln w="9525">
            <a:noFill/>
            <a:miter lim="800000"/>
            <a:headEnd/>
            <a:tailEnd/>
          </a:ln>
        </p:spPr>
        <p:txBody>
          <a:bodyPr wrap="square">
            <a:spAutoFit/>
          </a:bodyPr>
          <a:lstStyle/>
          <a:p>
            <a:r>
              <a:rPr lang="en-GB" dirty="0" smtClean="0"/>
              <a:t>Consist of elements located </a:t>
            </a:r>
          </a:p>
          <a:p>
            <a:r>
              <a:rPr lang="en-GB" dirty="0" smtClean="0"/>
              <a:t>in a </a:t>
            </a:r>
            <a:r>
              <a:rPr lang="en-GB" i="1" dirty="0" smtClean="0"/>
              <a:t>planar</a:t>
            </a:r>
            <a:r>
              <a:rPr lang="en-GB" dirty="0" smtClean="0"/>
              <a:t> 2D grid</a:t>
            </a:r>
            <a:endParaRPr lang="en-GB" dirty="0"/>
          </a:p>
        </p:txBody>
      </p:sp>
      <p:pic>
        <p:nvPicPr>
          <p:cNvPr id="21509" name="Picture 8"/>
          <p:cNvPicPr>
            <a:picLocks noChangeAspect="1" noChangeArrowheads="1"/>
          </p:cNvPicPr>
          <p:nvPr/>
        </p:nvPicPr>
        <p:blipFill rotWithShape="1">
          <a:blip r:embed="rId4" cstate="print"/>
          <a:srcRect l="1741" r="56383" b="58017"/>
          <a:stretch/>
        </p:blipFill>
        <p:spPr bwMode="auto">
          <a:xfrm>
            <a:off x="5420311" y="1421198"/>
            <a:ext cx="3070622" cy="1851113"/>
          </a:xfrm>
          <a:prstGeom prst="rect">
            <a:avLst/>
          </a:prstGeom>
          <a:noFill/>
          <a:ln w="9525">
            <a:noFill/>
            <a:miter lim="800000"/>
            <a:headEnd/>
            <a:tailEnd/>
          </a:ln>
        </p:spPr>
      </p:pic>
      <p:sp>
        <p:nvSpPr>
          <p:cNvPr id="9" name="Text Box 7"/>
          <p:cNvSpPr txBox="1">
            <a:spLocks noChangeArrowheads="1"/>
          </p:cNvSpPr>
          <p:nvPr/>
        </p:nvSpPr>
        <p:spPr bwMode="auto">
          <a:xfrm>
            <a:off x="774748" y="2537079"/>
            <a:ext cx="7725420" cy="457200"/>
          </a:xfrm>
          <a:prstGeom prst="rect">
            <a:avLst/>
          </a:prstGeom>
          <a:noFill/>
          <a:ln w="9525">
            <a:noFill/>
            <a:miter lim="800000"/>
            <a:headEnd/>
            <a:tailEnd/>
          </a:ln>
        </p:spPr>
        <p:txBody>
          <a:bodyPr wrap="square">
            <a:spAutoFit/>
          </a:bodyPr>
          <a:lstStyle/>
          <a:p>
            <a:r>
              <a:rPr lang="en-GB" i="1" dirty="0" smtClean="0"/>
              <a:t>an array of linear arrays</a:t>
            </a:r>
            <a:endParaRPr lang="en-GB" i="1" dirty="0"/>
          </a:p>
        </p:txBody>
      </p:sp>
      <p:grpSp>
        <p:nvGrpSpPr>
          <p:cNvPr id="15" name="Group 14"/>
          <p:cNvGrpSpPr/>
          <p:nvPr/>
        </p:nvGrpSpPr>
        <p:grpSpPr>
          <a:xfrm>
            <a:off x="611560" y="3503143"/>
            <a:ext cx="4625280" cy="2628429"/>
            <a:chOff x="611560" y="3503143"/>
            <a:chExt cx="4625280" cy="2628429"/>
          </a:xfrm>
        </p:grpSpPr>
        <p:sp>
          <p:nvSpPr>
            <p:cNvPr id="21507" name="Text Box 3"/>
            <p:cNvSpPr txBox="1">
              <a:spLocks noChangeArrowheads="1"/>
            </p:cNvSpPr>
            <p:nvPr/>
          </p:nvSpPr>
          <p:spPr bwMode="auto">
            <a:xfrm>
              <a:off x="611560" y="5725192"/>
              <a:ext cx="1811714" cy="400110"/>
            </a:xfrm>
            <a:prstGeom prst="rect">
              <a:avLst/>
            </a:prstGeom>
            <a:noFill/>
            <a:ln w="9525">
              <a:noFill/>
              <a:miter lim="800000"/>
              <a:headEnd/>
              <a:tailEnd/>
            </a:ln>
          </p:spPr>
          <p:txBody>
            <a:bodyPr wrap="none">
              <a:spAutoFit/>
            </a:bodyPr>
            <a:lstStyle/>
            <a:p>
              <a:r>
                <a:rPr lang="en-GB" sz="2000" dirty="0" smtClean="0"/>
                <a:t>rectangular </a:t>
              </a:r>
              <a:r>
                <a:rPr lang="en-GB" sz="2000" dirty="0"/>
                <a:t>grid</a:t>
              </a:r>
            </a:p>
          </p:txBody>
        </p:sp>
        <p:sp>
          <p:nvSpPr>
            <p:cNvPr id="7" name="Text Box 7"/>
            <p:cNvSpPr txBox="1">
              <a:spLocks noChangeArrowheads="1"/>
            </p:cNvSpPr>
            <p:nvPr/>
          </p:nvSpPr>
          <p:spPr bwMode="auto">
            <a:xfrm>
              <a:off x="3323152" y="5731462"/>
              <a:ext cx="1654620" cy="400110"/>
            </a:xfrm>
            <a:prstGeom prst="rect">
              <a:avLst/>
            </a:prstGeom>
            <a:noFill/>
            <a:ln w="9525">
              <a:noFill/>
              <a:miter lim="800000"/>
              <a:headEnd/>
              <a:tailEnd/>
            </a:ln>
          </p:spPr>
          <p:txBody>
            <a:bodyPr wrap="none">
              <a:spAutoFit/>
            </a:bodyPr>
            <a:lstStyle/>
            <a:p>
              <a:r>
                <a:rPr lang="en-GB" sz="2000" dirty="0" smtClean="0"/>
                <a:t>triangular </a:t>
              </a:r>
              <a:r>
                <a:rPr lang="en-GB" sz="2000" dirty="0"/>
                <a:t>grid</a:t>
              </a:r>
            </a:p>
          </p:txBody>
        </p:sp>
        <p:pic>
          <p:nvPicPr>
            <p:cNvPr id="10" name="Picture 8"/>
            <p:cNvPicPr>
              <a:picLocks noChangeAspect="1" noChangeArrowheads="1"/>
            </p:cNvPicPr>
            <p:nvPr/>
          </p:nvPicPr>
          <p:blipFill rotWithShape="1">
            <a:blip r:embed="rId4" cstate="print"/>
            <a:srcRect t="50000"/>
            <a:stretch/>
          </p:blipFill>
          <p:spPr bwMode="auto">
            <a:xfrm>
              <a:off x="611560" y="4221088"/>
              <a:ext cx="4625280" cy="1390576"/>
            </a:xfrm>
            <a:prstGeom prst="rect">
              <a:avLst/>
            </a:prstGeom>
            <a:noFill/>
            <a:ln w="9525">
              <a:noFill/>
              <a:miter lim="800000"/>
              <a:headEnd/>
              <a:tailEnd/>
            </a:ln>
          </p:spPr>
        </p:pic>
        <p:sp>
          <p:nvSpPr>
            <p:cNvPr id="8" name="Rectangle 7"/>
            <p:cNvSpPr/>
            <p:nvPr/>
          </p:nvSpPr>
          <p:spPr>
            <a:xfrm>
              <a:off x="785739" y="3503143"/>
              <a:ext cx="3135025" cy="461665"/>
            </a:xfrm>
            <a:prstGeom prst="rect">
              <a:avLst/>
            </a:prstGeom>
          </p:spPr>
          <p:txBody>
            <a:bodyPr wrap="none">
              <a:spAutoFit/>
            </a:bodyPr>
            <a:lstStyle/>
            <a:p>
              <a:r>
                <a:rPr lang="en-GB" u="sng" dirty="0" smtClean="0"/>
                <a:t>Different types of grids:</a:t>
              </a:r>
              <a:endParaRPr lang="sv-SE" u="sng" dirty="0"/>
            </a:p>
          </p:txBody>
        </p:sp>
      </p:grpSp>
      <p:sp>
        <p:nvSpPr>
          <p:cNvPr id="18" name="Rectangle 17"/>
          <p:cNvSpPr/>
          <p:nvPr/>
        </p:nvSpPr>
        <p:spPr>
          <a:xfrm>
            <a:off x="6372200" y="3602856"/>
            <a:ext cx="2343992" cy="461665"/>
          </a:xfrm>
          <a:prstGeom prst="rect">
            <a:avLst/>
          </a:prstGeom>
        </p:spPr>
        <p:txBody>
          <a:bodyPr wrap="square">
            <a:spAutoFit/>
          </a:bodyPr>
          <a:lstStyle/>
          <a:p>
            <a:r>
              <a:rPr lang="en-GB" u="sng" dirty="0" smtClean="0"/>
              <a:t>Design goal:</a:t>
            </a:r>
            <a:endParaRPr lang="sv-SE" u="sng" dirty="0"/>
          </a:p>
        </p:txBody>
      </p:sp>
      <p:graphicFrame>
        <p:nvGraphicFramePr>
          <p:cNvPr id="14" name="Object 13"/>
          <p:cNvGraphicFramePr>
            <a:graphicFrameLocks noGrp="1" noChangeAspect="1"/>
          </p:cNvGraphicFramePr>
          <p:nvPr>
            <p:extLst/>
          </p:nvPr>
        </p:nvGraphicFramePr>
        <p:xfrm>
          <a:off x="6464811" y="4149080"/>
          <a:ext cx="1593850" cy="784225"/>
        </p:xfrm>
        <a:graphic>
          <a:graphicData uri="http://schemas.openxmlformats.org/presentationml/2006/ole">
            <mc:AlternateContent xmlns:mc="http://schemas.openxmlformats.org/markup-compatibility/2006">
              <mc:Choice xmlns:v="urn:schemas-microsoft-com:vml" Requires="v">
                <p:oleObj spid="_x0000_s473176" name="Equation" r:id="rId5" imgW="799753" imgH="393529" progId="Equation.DSMT4">
                  <p:embed/>
                </p:oleObj>
              </mc:Choice>
              <mc:Fallback>
                <p:oleObj name="Equation" r:id="rId5" imgW="799753" imgH="393529" progId="Equation.DSMT4">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64811" y="4149080"/>
                        <a:ext cx="1593850" cy="784225"/>
                      </a:xfrm>
                      <a:prstGeom prst="rect">
                        <a:avLst/>
                      </a:prstGeom>
                      <a:noFill/>
                      <a:ln>
                        <a:noFill/>
                      </a:ln>
                    </p:spPr>
                  </p:pic>
                </p:oleObj>
              </mc:Fallback>
            </mc:AlternateContent>
          </a:graphicData>
        </a:graphic>
      </p:graphicFrame>
      <p:grpSp>
        <p:nvGrpSpPr>
          <p:cNvPr id="48" name="Group 47"/>
          <p:cNvGrpSpPr/>
          <p:nvPr/>
        </p:nvGrpSpPr>
        <p:grpSpPr>
          <a:xfrm>
            <a:off x="5651504" y="5027281"/>
            <a:ext cx="1810445" cy="1408361"/>
            <a:chOff x="6372199" y="4963661"/>
            <a:chExt cx="1810445" cy="1408361"/>
          </a:xfrm>
        </p:grpSpPr>
        <p:grpSp>
          <p:nvGrpSpPr>
            <p:cNvPr id="19" name="Group 18"/>
            <p:cNvGrpSpPr/>
            <p:nvPr/>
          </p:nvGrpSpPr>
          <p:grpSpPr>
            <a:xfrm>
              <a:off x="6372199" y="4963661"/>
              <a:ext cx="1807267" cy="1408361"/>
              <a:chOff x="6372199" y="4963661"/>
              <a:chExt cx="1807267" cy="1408361"/>
            </a:xfrm>
          </p:grpSpPr>
          <p:sp>
            <p:nvSpPr>
              <p:cNvPr id="25" name="Rectangle 7"/>
              <p:cNvSpPr>
                <a:spLocks noChangeArrowheads="1"/>
              </p:cNvSpPr>
              <p:nvPr/>
            </p:nvSpPr>
            <p:spPr bwMode="auto">
              <a:xfrm rot="5400000">
                <a:off x="6572072" y="4764627"/>
                <a:ext cx="1407522" cy="1807267"/>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26" name="Oval 25"/>
              <p:cNvSpPr/>
              <p:nvPr/>
            </p:nvSpPr>
            <p:spPr bwMode="auto">
              <a:xfrm rot="5400000">
                <a:off x="7824825" y="4959004"/>
                <a:ext cx="348906"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27" name="Oval 26"/>
              <p:cNvSpPr/>
              <p:nvPr/>
            </p:nvSpPr>
            <p:spPr bwMode="auto">
              <a:xfrm rot="5400000">
                <a:off x="7824825" y="5306306"/>
                <a:ext cx="348906"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28" name="Oval 27"/>
              <p:cNvSpPr/>
              <p:nvPr/>
            </p:nvSpPr>
            <p:spPr bwMode="auto">
              <a:xfrm rot="5400000">
                <a:off x="7462349" y="4963933"/>
                <a:ext cx="348906"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29" name="Oval 28"/>
              <p:cNvSpPr/>
              <p:nvPr/>
            </p:nvSpPr>
            <p:spPr bwMode="auto">
              <a:xfrm rot="5400000">
                <a:off x="7462349" y="5311234"/>
                <a:ext cx="348906"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30" name="Oval 29"/>
              <p:cNvSpPr/>
              <p:nvPr/>
            </p:nvSpPr>
            <p:spPr bwMode="auto">
              <a:xfrm rot="5400000">
                <a:off x="7104130" y="4962594"/>
                <a:ext cx="348906"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31" name="Oval 30"/>
              <p:cNvSpPr/>
              <p:nvPr/>
            </p:nvSpPr>
            <p:spPr bwMode="auto">
              <a:xfrm rot="5400000">
                <a:off x="7104130" y="5309895"/>
                <a:ext cx="348906"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32" name="Oval 31"/>
              <p:cNvSpPr/>
              <p:nvPr/>
            </p:nvSpPr>
            <p:spPr bwMode="auto">
              <a:xfrm rot="5400000">
                <a:off x="6741653" y="4967522"/>
                <a:ext cx="348906"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33" name="Oval 32"/>
              <p:cNvSpPr/>
              <p:nvPr/>
            </p:nvSpPr>
            <p:spPr bwMode="auto">
              <a:xfrm rot="5400000">
                <a:off x="6741653" y="5314823"/>
                <a:ext cx="348906"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34" name="Oval 33"/>
              <p:cNvSpPr/>
              <p:nvPr/>
            </p:nvSpPr>
            <p:spPr bwMode="auto">
              <a:xfrm rot="5400000">
                <a:off x="6376857" y="4967522"/>
                <a:ext cx="348906"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35" name="Oval 34"/>
              <p:cNvSpPr/>
              <p:nvPr/>
            </p:nvSpPr>
            <p:spPr bwMode="auto">
              <a:xfrm rot="5400000">
                <a:off x="6376857" y="5314823"/>
                <a:ext cx="348906"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grpSp>
        <p:grpSp>
          <p:nvGrpSpPr>
            <p:cNvPr id="17" name="Group 16"/>
            <p:cNvGrpSpPr/>
            <p:nvPr/>
          </p:nvGrpSpPr>
          <p:grpSpPr>
            <a:xfrm>
              <a:off x="6376456" y="5661039"/>
              <a:ext cx="1806188" cy="357422"/>
              <a:chOff x="6376456" y="5661039"/>
              <a:chExt cx="1806188" cy="357422"/>
            </a:xfrm>
          </p:grpSpPr>
          <p:sp>
            <p:nvSpPr>
              <p:cNvPr id="43" name="Oval 42"/>
              <p:cNvSpPr/>
              <p:nvPr/>
            </p:nvSpPr>
            <p:spPr bwMode="auto">
              <a:xfrm rot="5400000">
                <a:off x="7829082" y="5656382"/>
                <a:ext cx="348905"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44" name="Oval 43"/>
              <p:cNvSpPr/>
              <p:nvPr/>
            </p:nvSpPr>
            <p:spPr bwMode="auto">
              <a:xfrm rot="5400000">
                <a:off x="7466606" y="5661310"/>
                <a:ext cx="348905"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45" name="Oval 44"/>
              <p:cNvSpPr/>
              <p:nvPr/>
            </p:nvSpPr>
            <p:spPr bwMode="auto">
              <a:xfrm rot="5400000">
                <a:off x="7108387" y="5659971"/>
                <a:ext cx="348905"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46" name="Oval 45"/>
              <p:cNvSpPr/>
              <p:nvPr/>
            </p:nvSpPr>
            <p:spPr bwMode="auto">
              <a:xfrm rot="5400000">
                <a:off x="6745910" y="5664899"/>
                <a:ext cx="348905"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47" name="Oval 46"/>
              <p:cNvSpPr/>
              <p:nvPr/>
            </p:nvSpPr>
            <p:spPr bwMode="auto">
              <a:xfrm rot="5400000">
                <a:off x="6381113" y="5664899"/>
                <a:ext cx="348905"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grpSp>
        <p:grpSp>
          <p:nvGrpSpPr>
            <p:cNvPr id="16" name="Group 15"/>
            <p:cNvGrpSpPr/>
            <p:nvPr/>
          </p:nvGrpSpPr>
          <p:grpSpPr>
            <a:xfrm>
              <a:off x="6372199" y="6014599"/>
              <a:ext cx="1806188" cy="357422"/>
              <a:chOff x="6372199" y="6014599"/>
              <a:chExt cx="1806188" cy="357422"/>
            </a:xfrm>
          </p:grpSpPr>
          <p:sp>
            <p:nvSpPr>
              <p:cNvPr id="38" name="Oval 37"/>
              <p:cNvSpPr/>
              <p:nvPr/>
            </p:nvSpPr>
            <p:spPr bwMode="auto">
              <a:xfrm rot="5400000">
                <a:off x="7824825" y="6009942"/>
                <a:ext cx="348905"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39" name="Oval 38"/>
              <p:cNvSpPr/>
              <p:nvPr/>
            </p:nvSpPr>
            <p:spPr bwMode="auto">
              <a:xfrm rot="5400000">
                <a:off x="7462349" y="6014870"/>
                <a:ext cx="348905"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40" name="Oval 39"/>
              <p:cNvSpPr/>
              <p:nvPr/>
            </p:nvSpPr>
            <p:spPr bwMode="auto">
              <a:xfrm rot="5400000">
                <a:off x="7104130" y="6013531"/>
                <a:ext cx="348905"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41" name="Oval 40"/>
              <p:cNvSpPr/>
              <p:nvPr/>
            </p:nvSpPr>
            <p:spPr bwMode="auto">
              <a:xfrm rot="5400000">
                <a:off x="6741653" y="6018459"/>
                <a:ext cx="348905"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42" name="Oval 41"/>
              <p:cNvSpPr/>
              <p:nvPr/>
            </p:nvSpPr>
            <p:spPr bwMode="auto">
              <a:xfrm rot="5400000">
                <a:off x="6376856" y="6018459"/>
                <a:ext cx="348905" cy="35821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grpSp>
      </p:grpSp>
      <p:pic>
        <p:nvPicPr>
          <p:cNvPr id="54" name="Picture 8"/>
          <p:cNvPicPr>
            <a:picLocks noChangeAspect="1" noChangeArrowheads="1"/>
          </p:cNvPicPr>
          <p:nvPr/>
        </p:nvPicPr>
        <p:blipFill>
          <a:blip r:embed="rId7" cstate="print"/>
          <a:srcRect/>
          <a:stretch>
            <a:fillRect/>
          </a:stretch>
        </p:blipFill>
        <p:spPr bwMode="auto">
          <a:xfrm>
            <a:off x="7557082" y="5072372"/>
            <a:ext cx="1395046" cy="1276350"/>
          </a:xfrm>
          <a:prstGeom prst="rect">
            <a:avLst/>
          </a:prstGeom>
          <a:noFill/>
        </p:spPr>
      </p:pic>
      <p:cxnSp>
        <p:nvCxnSpPr>
          <p:cNvPr id="4" name="Straight Connector 3"/>
          <p:cNvCxnSpPr/>
          <p:nvPr/>
        </p:nvCxnSpPr>
        <p:spPr bwMode="auto">
          <a:xfrm flipV="1">
            <a:off x="728246" y="6125302"/>
            <a:ext cx="1625005" cy="6270"/>
          </a:xfrm>
          <a:prstGeom prst="line">
            <a:avLst/>
          </a:prstGeom>
          <a:solidFill>
            <a:schemeClr val="accent1"/>
          </a:solidFill>
          <a:ln w="5080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346898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3" name="Picture 2055"/>
          <p:cNvPicPr>
            <a:picLocks noChangeAspect="1" noChangeArrowheads="1"/>
          </p:cNvPicPr>
          <p:nvPr/>
        </p:nvPicPr>
        <p:blipFill>
          <a:blip r:embed="rId4" cstate="print"/>
          <a:srcRect/>
          <a:stretch>
            <a:fillRect/>
          </a:stretch>
        </p:blipFill>
        <p:spPr bwMode="auto">
          <a:xfrm>
            <a:off x="4101425" y="1036189"/>
            <a:ext cx="4071511" cy="3893443"/>
          </a:xfrm>
          <a:prstGeom prst="rect">
            <a:avLst/>
          </a:prstGeom>
          <a:noFill/>
          <a:ln w="9525">
            <a:noFill/>
            <a:miter lim="800000"/>
            <a:headEnd/>
            <a:tailEnd/>
          </a:ln>
        </p:spPr>
      </p:pic>
      <p:sp>
        <p:nvSpPr>
          <p:cNvPr id="14" name="Rectangle 1026"/>
          <p:cNvSpPr txBox="1">
            <a:spLocks noChangeArrowheads="1"/>
          </p:cNvSpPr>
          <p:nvPr/>
        </p:nvSpPr>
        <p:spPr bwMode="auto">
          <a:xfrm>
            <a:off x="251520" y="188640"/>
            <a:ext cx="8712968"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r>
              <a:rPr lang="en-GB" sz="4000" kern="0" dirty="0" smtClean="0">
                <a:ln w="12700">
                  <a:noFill/>
                  <a:prstDash val="solid"/>
                </a:ln>
              </a:rPr>
              <a:t>Planar Array of </a:t>
            </a:r>
            <a:r>
              <a:rPr lang="en-GB" sz="4000" kern="0" dirty="0" err="1" smtClean="0">
                <a:ln w="12700">
                  <a:noFill/>
                  <a:prstDash val="solid"/>
                </a:ln>
              </a:rPr>
              <a:t>Equispaced</a:t>
            </a:r>
            <a:r>
              <a:rPr lang="en-GB" sz="4000" kern="0" dirty="0" smtClean="0">
                <a:ln w="12700">
                  <a:noFill/>
                  <a:prstDash val="solid"/>
                </a:ln>
              </a:rPr>
              <a:t> Elements</a:t>
            </a:r>
            <a:endParaRPr lang="en-GB" sz="4800" kern="0" dirty="0">
              <a:ln w="12700">
                <a:noFill/>
                <a:prstDash val="solid"/>
              </a:ln>
            </a:endParaRPr>
          </a:p>
        </p:txBody>
      </p:sp>
      <p:sp>
        <p:nvSpPr>
          <p:cNvPr id="15" name="Text Box 1027"/>
          <p:cNvSpPr txBox="1">
            <a:spLocks noChangeArrowheads="1"/>
          </p:cNvSpPr>
          <p:nvPr/>
        </p:nvSpPr>
        <p:spPr bwMode="auto">
          <a:xfrm>
            <a:off x="395536" y="4935242"/>
            <a:ext cx="7752971" cy="461665"/>
          </a:xfrm>
          <a:prstGeom prst="rect">
            <a:avLst/>
          </a:prstGeom>
          <a:noFill/>
          <a:ln w="9525">
            <a:noFill/>
            <a:miter lim="800000"/>
            <a:headEnd/>
            <a:tailEnd/>
          </a:ln>
          <a:effectLst/>
        </p:spPr>
        <p:txBody>
          <a:bodyPr wrap="square">
            <a:spAutoFit/>
          </a:bodyPr>
          <a:lstStyle/>
          <a:p>
            <a:r>
              <a:rPr lang="en-GB" dirty="0" smtClean="0"/>
              <a:t>Elements are located with their </a:t>
            </a:r>
            <a:r>
              <a:rPr lang="en-GB" dirty="0"/>
              <a:t>phase reference points at</a:t>
            </a:r>
          </a:p>
        </p:txBody>
      </p:sp>
      <p:sp>
        <p:nvSpPr>
          <p:cNvPr id="18" name="Text Box 1029"/>
          <p:cNvSpPr txBox="1">
            <a:spLocks noChangeArrowheads="1"/>
          </p:cNvSpPr>
          <p:nvPr/>
        </p:nvSpPr>
        <p:spPr bwMode="auto">
          <a:xfrm>
            <a:off x="6372200" y="5660116"/>
            <a:ext cx="1919115" cy="707886"/>
          </a:xfrm>
          <a:prstGeom prst="rect">
            <a:avLst/>
          </a:prstGeom>
          <a:noFill/>
          <a:ln w="9525">
            <a:noFill/>
            <a:miter lim="800000"/>
            <a:headEnd/>
            <a:tailEnd/>
          </a:ln>
          <a:effectLst/>
        </p:spPr>
        <p:txBody>
          <a:bodyPr wrap="none">
            <a:spAutoFit/>
          </a:bodyPr>
          <a:lstStyle/>
          <a:p>
            <a:r>
              <a:rPr lang="en-GB" sz="2000" dirty="0"/>
              <a:t>for </a:t>
            </a:r>
            <a:r>
              <a:rPr lang="en-GB" sz="2000" dirty="0" smtClean="0"/>
              <a:t>m=1,2</a:t>
            </a:r>
            <a:r>
              <a:rPr lang="en-GB" sz="2000" dirty="0"/>
              <a:t>,…,</a:t>
            </a:r>
            <a:r>
              <a:rPr lang="en-GB" sz="2000" dirty="0" smtClean="0"/>
              <a:t>M </a:t>
            </a:r>
          </a:p>
          <a:p>
            <a:r>
              <a:rPr lang="en-GB" sz="2000" dirty="0"/>
              <a:t>a</a:t>
            </a:r>
            <a:r>
              <a:rPr lang="en-GB" sz="2000" dirty="0" smtClean="0"/>
              <a:t>nd n=1,2</a:t>
            </a:r>
            <a:r>
              <a:rPr lang="en-GB" sz="2000" dirty="0"/>
              <a:t>,…,</a:t>
            </a:r>
            <a:r>
              <a:rPr lang="en-GB" sz="2000" dirty="0" smtClean="0"/>
              <a:t>N</a:t>
            </a:r>
            <a:endParaRPr lang="en-GB" sz="2000" dirty="0"/>
          </a:p>
        </p:txBody>
      </p:sp>
      <p:sp>
        <p:nvSpPr>
          <p:cNvPr id="2" name="Rectangle 1"/>
          <p:cNvSpPr/>
          <p:nvPr/>
        </p:nvSpPr>
        <p:spPr>
          <a:xfrm>
            <a:off x="539552" y="1412776"/>
            <a:ext cx="3073277" cy="830997"/>
          </a:xfrm>
          <a:prstGeom prst="rect">
            <a:avLst/>
          </a:prstGeom>
        </p:spPr>
        <p:txBody>
          <a:bodyPr wrap="none">
            <a:spAutoFit/>
          </a:bodyPr>
          <a:lstStyle/>
          <a:p>
            <a:pPr marL="342900" indent="-342900">
              <a:buFont typeface="Arial" pitchFamily="34" charset="0"/>
              <a:buChar char="•"/>
            </a:pPr>
            <a:r>
              <a:rPr lang="en-GB" dirty="0"/>
              <a:t>r</a:t>
            </a:r>
            <a:r>
              <a:rPr lang="en-GB" dirty="0" smtClean="0"/>
              <a:t>ectangular aperture </a:t>
            </a:r>
          </a:p>
          <a:p>
            <a:pPr marL="342900" indent="-342900">
              <a:buFont typeface="Arial" pitchFamily="34" charset="0"/>
              <a:buChar char="•"/>
            </a:pPr>
            <a:r>
              <a:rPr lang="en-GB" dirty="0"/>
              <a:t>r</a:t>
            </a:r>
            <a:r>
              <a:rPr lang="en-GB" dirty="0" smtClean="0"/>
              <a:t>ectangular grid</a:t>
            </a:r>
            <a:endParaRPr lang="sv-SE" dirty="0"/>
          </a:p>
        </p:txBody>
      </p:sp>
      <p:graphicFrame>
        <p:nvGraphicFramePr>
          <p:cNvPr id="3" name="Object 2"/>
          <p:cNvGraphicFramePr>
            <a:graphicFrameLocks noChangeAspect="1"/>
          </p:cNvGraphicFramePr>
          <p:nvPr>
            <p:extLst>
              <p:ext uri="{D42A27DB-BD31-4B8C-83A1-F6EECF244321}">
                <p14:modId xmlns:p14="http://schemas.microsoft.com/office/powerpoint/2010/main" val="2488125430"/>
              </p:ext>
            </p:extLst>
          </p:nvPr>
        </p:nvGraphicFramePr>
        <p:xfrm>
          <a:off x="609600" y="5544159"/>
          <a:ext cx="5195794" cy="825500"/>
        </p:xfrm>
        <a:graphic>
          <a:graphicData uri="http://schemas.openxmlformats.org/presentationml/2006/ole">
            <mc:AlternateContent xmlns:mc="http://schemas.openxmlformats.org/markup-compatibility/2006">
              <mc:Choice xmlns:v="urn:schemas-microsoft-com:vml" Requires="v">
                <p:oleObj spid="_x0000_s504876" name="Equation" r:id="rId5" imgW="2717640" imgH="431640" progId="Equation.DSMT4">
                  <p:embed/>
                </p:oleObj>
              </mc:Choice>
              <mc:Fallback>
                <p:oleObj name="Equation" r:id="rId5" imgW="2717640" imgH="431640" progId="Equation.DSMT4">
                  <p:embed/>
                  <p:pic>
                    <p:nvPicPr>
                      <p:cNvPr id="0" name=""/>
                      <p:cNvPicPr/>
                      <p:nvPr/>
                    </p:nvPicPr>
                    <p:blipFill>
                      <a:blip r:embed="rId6"/>
                      <a:stretch>
                        <a:fillRect/>
                      </a:stretch>
                    </p:blipFill>
                    <p:spPr>
                      <a:xfrm>
                        <a:off x="609600" y="5544159"/>
                        <a:ext cx="5195794" cy="825500"/>
                      </a:xfrm>
                      <a:prstGeom prst="rect">
                        <a:avLst/>
                      </a:prstGeom>
                    </p:spPr>
                  </p:pic>
                </p:oleObj>
              </mc:Fallback>
            </mc:AlternateContent>
          </a:graphicData>
        </a:graphic>
      </p:graphicFrame>
    </p:spTree>
    <p:extLst>
      <p:ext uri="{BB962C8B-B14F-4D97-AF65-F5344CB8AC3E}">
        <p14:creationId xmlns:p14="http://schemas.microsoft.com/office/powerpoint/2010/main" val="3902999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3" name="Picture 2055"/>
          <p:cNvPicPr>
            <a:picLocks noChangeAspect="1" noChangeArrowheads="1"/>
          </p:cNvPicPr>
          <p:nvPr/>
        </p:nvPicPr>
        <p:blipFill>
          <a:blip r:embed="rId4" cstate="print"/>
          <a:srcRect/>
          <a:stretch>
            <a:fillRect/>
          </a:stretch>
        </p:blipFill>
        <p:spPr bwMode="auto">
          <a:xfrm>
            <a:off x="395536" y="1711131"/>
            <a:ext cx="3868247" cy="3699069"/>
          </a:xfrm>
          <a:prstGeom prst="rect">
            <a:avLst/>
          </a:prstGeom>
          <a:noFill/>
          <a:ln w="9525">
            <a:noFill/>
            <a:miter lim="800000"/>
            <a:headEnd/>
            <a:tailEnd/>
          </a:ln>
        </p:spPr>
      </p:pic>
      <p:sp>
        <p:nvSpPr>
          <p:cNvPr id="22530" name="Rectangle 2050"/>
          <p:cNvSpPr>
            <a:spLocks noGrp="1" noChangeArrowheads="1"/>
          </p:cNvSpPr>
          <p:nvPr>
            <p:ph type="title"/>
          </p:nvPr>
        </p:nvSpPr>
        <p:spPr>
          <a:xfrm>
            <a:off x="685800" y="188640"/>
            <a:ext cx="7772400" cy="1143000"/>
          </a:xfrm>
        </p:spPr>
        <p:txBody>
          <a:bodyPr/>
          <a:lstStyle/>
          <a:p>
            <a:r>
              <a:rPr lang="en-US" sz="4000" dirty="0" smtClean="0">
                <a:ln w="12700">
                  <a:noFill/>
                  <a:prstDash val="solid"/>
                </a:ln>
              </a:rPr>
              <a:t>Planar array: </a:t>
            </a:r>
            <a:br>
              <a:rPr lang="en-US" sz="4000" dirty="0" smtClean="0">
                <a:ln w="12700">
                  <a:noFill/>
                  <a:prstDash val="solid"/>
                </a:ln>
              </a:rPr>
            </a:br>
            <a:r>
              <a:rPr lang="en-US" sz="3200" dirty="0" smtClean="0">
                <a:ln w="12700">
                  <a:noFill/>
                  <a:prstDash val="solid"/>
                </a:ln>
              </a:rPr>
              <a:t>Array factor as element-by-element sum</a:t>
            </a:r>
          </a:p>
        </p:txBody>
      </p:sp>
      <p:sp>
        <p:nvSpPr>
          <p:cNvPr id="22534" name="Text Box 2056"/>
          <p:cNvSpPr txBox="1">
            <a:spLocks noChangeArrowheads="1"/>
          </p:cNvSpPr>
          <p:nvPr/>
        </p:nvSpPr>
        <p:spPr bwMode="auto">
          <a:xfrm>
            <a:off x="5851525" y="3927475"/>
            <a:ext cx="1681163" cy="457200"/>
          </a:xfrm>
          <a:prstGeom prst="rect">
            <a:avLst/>
          </a:prstGeom>
          <a:noFill/>
          <a:ln w="9525">
            <a:noFill/>
            <a:miter lim="800000"/>
            <a:headEnd/>
            <a:tailEnd/>
          </a:ln>
        </p:spPr>
        <p:txBody>
          <a:bodyPr wrap="none">
            <a:spAutoFit/>
          </a:bodyPr>
          <a:lstStyle/>
          <a:p>
            <a:r>
              <a:rPr lang="en-US">
                <a:latin typeface="Times New Roman" pitchFamily="18" charset="0"/>
              </a:rPr>
              <a:t>Array factor</a:t>
            </a:r>
          </a:p>
        </p:txBody>
      </p:sp>
      <p:sp>
        <p:nvSpPr>
          <p:cNvPr id="22535" name="Line 2057"/>
          <p:cNvSpPr>
            <a:spLocks noChangeShapeType="1"/>
          </p:cNvSpPr>
          <p:nvPr/>
        </p:nvSpPr>
        <p:spPr bwMode="auto">
          <a:xfrm flipV="1">
            <a:off x="7315200" y="3124200"/>
            <a:ext cx="762000" cy="838200"/>
          </a:xfrm>
          <a:prstGeom prst="line">
            <a:avLst/>
          </a:prstGeom>
          <a:noFill/>
          <a:ln w="9525">
            <a:solidFill>
              <a:schemeClr val="tx1"/>
            </a:solidFill>
            <a:round/>
            <a:headEnd/>
            <a:tailEnd type="triangle" w="med" len="med"/>
          </a:ln>
        </p:spPr>
        <p:txBody>
          <a:bodyPr wrap="none" anchor="ctr"/>
          <a:lstStyle/>
          <a:p>
            <a:endParaRPr lang="en-US"/>
          </a:p>
        </p:txBody>
      </p:sp>
      <p:sp>
        <p:nvSpPr>
          <p:cNvPr id="22536" name="Line 2058"/>
          <p:cNvSpPr>
            <a:spLocks noChangeShapeType="1"/>
          </p:cNvSpPr>
          <p:nvPr/>
        </p:nvSpPr>
        <p:spPr bwMode="auto">
          <a:xfrm flipH="1">
            <a:off x="5257800" y="4455185"/>
            <a:ext cx="1143000" cy="725442"/>
          </a:xfrm>
          <a:prstGeom prst="line">
            <a:avLst/>
          </a:prstGeom>
          <a:noFill/>
          <a:ln w="9525">
            <a:solidFill>
              <a:schemeClr val="tx1"/>
            </a:solidFill>
            <a:round/>
            <a:headEnd/>
            <a:tailEnd type="triangle" w="med" len="med"/>
          </a:ln>
        </p:spPr>
        <p:txBody>
          <a:bodyPr wrap="none" anchor="ctr"/>
          <a:lstStyle/>
          <a:p>
            <a:endParaRPr lang="en-US"/>
          </a:p>
        </p:txBody>
      </p:sp>
      <p:sp>
        <p:nvSpPr>
          <p:cNvPr id="22537" name="Rectangle 2060"/>
          <p:cNvSpPr>
            <a:spLocks noChangeArrowheads="1"/>
          </p:cNvSpPr>
          <p:nvPr/>
        </p:nvSpPr>
        <p:spPr bwMode="auto">
          <a:xfrm>
            <a:off x="3352800" y="4800600"/>
            <a:ext cx="5638800" cy="1447800"/>
          </a:xfrm>
          <a:prstGeom prst="rect">
            <a:avLst/>
          </a:prstGeom>
          <a:noFill/>
          <a:ln w="9525">
            <a:solidFill>
              <a:schemeClr val="accent2"/>
            </a:solidFill>
            <a:miter lim="800000"/>
            <a:headEnd/>
            <a:tailEnd/>
          </a:ln>
        </p:spPr>
        <p:txBody>
          <a:bodyPr wrap="none" anchor="ctr"/>
          <a:lstStyle/>
          <a:p>
            <a:endParaRPr lang="en-US"/>
          </a:p>
        </p:txBody>
      </p:sp>
      <p:sp>
        <p:nvSpPr>
          <p:cNvPr id="10" name="Oval 9"/>
          <p:cNvSpPr/>
          <p:nvPr/>
        </p:nvSpPr>
        <p:spPr bwMode="auto">
          <a:xfrm>
            <a:off x="7164288" y="2492896"/>
            <a:ext cx="720080" cy="720080"/>
          </a:xfrm>
          <a:prstGeom prst="ellipse">
            <a:avLst/>
          </a:prstGeom>
          <a:noFill/>
          <a:ln w="1270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1" name="TextBox 10"/>
          <p:cNvSpPr txBox="1"/>
          <p:nvPr/>
        </p:nvSpPr>
        <p:spPr>
          <a:xfrm>
            <a:off x="4572000" y="1772816"/>
            <a:ext cx="3845925" cy="830997"/>
          </a:xfrm>
          <a:prstGeom prst="rect">
            <a:avLst/>
          </a:prstGeom>
          <a:noFill/>
          <a:ln>
            <a:noFill/>
          </a:ln>
        </p:spPr>
        <p:txBody>
          <a:bodyPr wrap="none" rtlCol="0">
            <a:spAutoFit/>
          </a:bodyPr>
          <a:lstStyle/>
          <a:p>
            <a:pPr algn="ctr"/>
            <a:r>
              <a:rPr lang="en-US" dirty="0" smtClean="0">
                <a:solidFill>
                  <a:srgbClr val="FF0000"/>
                </a:solidFill>
              </a:rPr>
              <a:t>Embedded radiation function </a:t>
            </a:r>
          </a:p>
          <a:p>
            <a:pPr algn="ctr"/>
            <a:r>
              <a:rPr lang="en-US" dirty="0" smtClean="0">
                <a:solidFill>
                  <a:srgbClr val="FF0000"/>
                </a:solidFill>
              </a:rPr>
              <a:t>of element</a:t>
            </a:r>
            <a:endParaRPr lang="en-US" dirty="0">
              <a:solidFill>
                <a:srgbClr val="FF0000"/>
              </a:solidFill>
            </a:endParaRPr>
          </a:p>
        </p:txBody>
      </p:sp>
      <p:cxnSp>
        <p:nvCxnSpPr>
          <p:cNvPr id="13" name="Straight Arrow Connector 12"/>
          <p:cNvCxnSpPr/>
          <p:nvPr/>
        </p:nvCxnSpPr>
        <p:spPr bwMode="auto">
          <a:xfrm>
            <a:off x="7164288" y="2276872"/>
            <a:ext cx="288032" cy="216024"/>
          </a:xfrm>
          <a:prstGeom prst="straightConnector1">
            <a:avLst/>
          </a:prstGeom>
          <a:solidFill>
            <a:schemeClr val="accent1"/>
          </a:solidFill>
          <a:ln w="28575" cap="flat" cmpd="sng" algn="ctr">
            <a:solidFill>
              <a:schemeClr val="tx2"/>
            </a:solidFill>
            <a:prstDash val="solid"/>
            <a:round/>
            <a:headEnd type="none" w="med" len="med"/>
            <a:tailEnd type="arrow"/>
          </a:ln>
          <a:effectLst/>
        </p:spPr>
      </p:cxnSp>
      <p:graphicFrame>
        <p:nvGraphicFramePr>
          <p:cNvPr id="14" name="Object 13"/>
          <p:cNvGraphicFramePr>
            <a:graphicFrameLocks noChangeAspect="1"/>
          </p:cNvGraphicFramePr>
          <p:nvPr>
            <p:extLst>
              <p:ext uri="{D42A27DB-BD31-4B8C-83A1-F6EECF244321}">
                <p14:modId xmlns:p14="http://schemas.microsoft.com/office/powerpoint/2010/main" val="1751575421"/>
              </p:ext>
            </p:extLst>
          </p:nvPr>
        </p:nvGraphicFramePr>
        <p:xfrm>
          <a:off x="6024926" y="2552691"/>
          <a:ext cx="2701216" cy="578832"/>
        </p:xfrm>
        <a:graphic>
          <a:graphicData uri="http://schemas.openxmlformats.org/presentationml/2006/ole">
            <mc:AlternateContent xmlns:mc="http://schemas.openxmlformats.org/markup-compatibility/2006">
              <mc:Choice xmlns:v="urn:schemas-microsoft-com:vml" Requires="v">
                <p:oleObj spid="_x0000_s503895" name="Equation" r:id="rId5" imgW="1244520" imgH="266400" progId="Equation.DSMT4">
                  <p:embed/>
                </p:oleObj>
              </mc:Choice>
              <mc:Fallback>
                <p:oleObj name="Equation" r:id="rId5" imgW="1244520" imgH="266400" progId="Equation.DSMT4">
                  <p:embed/>
                  <p:pic>
                    <p:nvPicPr>
                      <p:cNvPr id="0" name=""/>
                      <p:cNvPicPr/>
                      <p:nvPr/>
                    </p:nvPicPr>
                    <p:blipFill>
                      <a:blip r:embed="rId6"/>
                      <a:stretch>
                        <a:fillRect/>
                      </a:stretch>
                    </p:blipFill>
                    <p:spPr>
                      <a:xfrm>
                        <a:off x="6024926" y="2552691"/>
                        <a:ext cx="2701216" cy="578832"/>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85459794"/>
              </p:ext>
            </p:extLst>
          </p:nvPr>
        </p:nvGraphicFramePr>
        <p:xfrm>
          <a:off x="4419600" y="5066182"/>
          <a:ext cx="4114800" cy="992222"/>
        </p:xfrm>
        <a:graphic>
          <a:graphicData uri="http://schemas.openxmlformats.org/presentationml/2006/ole">
            <mc:AlternateContent xmlns:mc="http://schemas.openxmlformats.org/markup-compatibility/2006">
              <mc:Choice xmlns:v="urn:schemas-microsoft-com:vml" Requires="v">
                <p:oleObj spid="_x0000_s503896" name="Equation" r:id="rId7" imgW="1790640" imgH="431640" progId="Equation.DSMT4">
                  <p:embed/>
                </p:oleObj>
              </mc:Choice>
              <mc:Fallback>
                <p:oleObj name="Equation" r:id="rId7" imgW="1790640" imgH="431640" progId="Equation.DSMT4">
                  <p:embed/>
                  <p:pic>
                    <p:nvPicPr>
                      <p:cNvPr id="0" name=""/>
                      <p:cNvPicPr/>
                      <p:nvPr/>
                    </p:nvPicPr>
                    <p:blipFill>
                      <a:blip r:embed="rId8"/>
                      <a:stretch>
                        <a:fillRect/>
                      </a:stretch>
                    </p:blipFill>
                    <p:spPr>
                      <a:xfrm>
                        <a:off x="4419600" y="5066182"/>
                        <a:ext cx="4114800" cy="992222"/>
                      </a:xfrm>
                      <a:prstGeom prst="rect">
                        <a:avLst/>
                      </a:prstGeom>
                    </p:spPr>
                  </p:pic>
                </p:oleObj>
              </mc:Fallback>
            </mc:AlternateContent>
          </a:graphicData>
        </a:graphic>
      </p:graphicFrame>
    </p:spTree>
    <p:extLst>
      <p:ext uri="{BB962C8B-B14F-4D97-AF65-F5344CB8AC3E}">
        <p14:creationId xmlns:p14="http://schemas.microsoft.com/office/powerpoint/2010/main" val="27902430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40440" y="1196752"/>
            <a:ext cx="7632848" cy="1077218"/>
          </a:xfrm>
          <a:prstGeom prst="rect">
            <a:avLst/>
          </a:prstGeom>
        </p:spPr>
        <p:txBody>
          <a:bodyPr wrap="square">
            <a:spAutoFit/>
          </a:bodyPr>
          <a:lstStyle/>
          <a:p>
            <a:pPr lvl="1"/>
            <a:r>
              <a:rPr lang="en-US" sz="3200" dirty="0">
                <a:ln w="12700">
                  <a:noFill/>
                  <a:prstDash val="solid"/>
                </a:ln>
                <a:solidFill>
                  <a:srgbClr val="FF0000"/>
                </a:solidFill>
              </a:rPr>
              <a:t>Array factor as </a:t>
            </a:r>
            <a:r>
              <a:rPr lang="en-US" sz="3200" dirty="0" smtClean="0">
                <a:ln w="12700">
                  <a:noFill/>
                  <a:prstDash val="solid"/>
                </a:ln>
                <a:solidFill>
                  <a:srgbClr val="FF0000"/>
                </a:solidFill>
              </a:rPr>
              <a:t>element-by-element sum is convenient only for small arrays</a:t>
            </a:r>
            <a:endParaRPr lang="en-US" sz="3200" dirty="0">
              <a:ln w="12700">
                <a:noFill/>
                <a:prstDash val="solid"/>
              </a:ln>
              <a:solidFill>
                <a:srgbClr val="FF0000"/>
              </a:solidFill>
            </a:endParaRPr>
          </a:p>
        </p:txBody>
      </p:sp>
      <p:sp>
        <p:nvSpPr>
          <p:cNvPr id="3" name="Rectangle 2"/>
          <p:cNvSpPr/>
          <p:nvPr/>
        </p:nvSpPr>
        <p:spPr>
          <a:xfrm>
            <a:off x="923746" y="4221088"/>
            <a:ext cx="7632848" cy="584775"/>
          </a:xfrm>
          <a:prstGeom prst="rect">
            <a:avLst/>
          </a:prstGeom>
        </p:spPr>
        <p:txBody>
          <a:bodyPr wrap="square">
            <a:spAutoFit/>
          </a:bodyPr>
          <a:lstStyle/>
          <a:p>
            <a:pPr lvl="1"/>
            <a:r>
              <a:rPr lang="en-US" sz="3200" dirty="0">
                <a:ln w="12700">
                  <a:noFill/>
                  <a:prstDash val="solid"/>
                </a:ln>
                <a:solidFill>
                  <a:srgbClr val="FF0000"/>
                </a:solidFill>
              </a:rPr>
              <a:t>Array factor as infinite grating lobe sum</a:t>
            </a:r>
          </a:p>
        </p:txBody>
      </p:sp>
    </p:spTree>
    <p:extLst>
      <p:ext uri="{BB962C8B-B14F-4D97-AF65-F5344CB8AC3E}">
        <p14:creationId xmlns:p14="http://schemas.microsoft.com/office/powerpoint/2010/main" val="110766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757727" y="116632"/>
            <a:ext cx="7772400" cy="1143000"/>
          </a:xfrm>
        </p:spPr>
        <p:txBody>
          <a:bodyPr/>
          <a:lstStyle/>
          <a:p>
            <a:r>
              <a:rPr lang="en-US" sz="4000" dirty="0" smtClean="0">
                <a:ln w="12700">
                  <a:noFill/>
                  <a:prstDash val="solid"/>
                </a:ln>
              </a:rPr>
              <a:t>Planar array: </a:t>
            </a:r>
            <a:br>
              <a:rPr lang="en-US" sz="4000" dirty="0" smtClean="0">
                <a:ln w="12700">
                  <a:noFill/>
                  <a:prstDash val="solid"/>
                </a:ln>
              </a:rPr>
            </a:br>
            <a:r>
              <a:rPr lang="en-US" sz="3200" dirty="0" smtClean="0">
                <a:ln w="12700">
                  <a:noFill/>
                  <a:prstDash val="solid"/>
                </a:ln>
              </a:rPr>
              <a:t>Definition of the excitation distribution</a:t>
            </a:r>
          </a:p>
        </p:txBody>
      </p:sp>
      <p:pic>
        <p:nvPicPr>
          <p:cNvPr id="1028" name="Picture 3"/>
          <p:cNvPicPr>
            <a:picLocks noChangeAspect="1" noChangeArrowheads="1"/>
          </p:cNvPicPr>
          <p:nvPr/>
        </p:nvPicPr>
        <p:blipFill>
          <a:blip r:embed="rId4" cstate="print"/>
          <a:srcRect/>
          <a:stretch>
            <a:fillRect/>
          </a:stretch>
        </p:blipFill>
        <p:spPr bwMode="auto">
          <a:xfrm>
            <a:off x="1691680" y="2636912"/>
            <a:ext cx="5734548" cy="3669348"/>
          </a:xfrm>
          <a:prstGeom prst="rect">
            <a:avLst/>
          </a:prstGeom>
          <a:noFill/>
          <a:ln w="9525">
            <a:noFill/>
            <a:miter lim="800000"/>
            <a:headEnd/>
            <a:tailEnd/>
          </a:ln>
        </p:spPr>
      </p:pic>
      <p:sp>
        <p:nvSpPr>
          <p:cNvPr id="1029" name="Text Box 4"/>
          <p:cNvSpPr txBox="1">
            <a:spLocks noChangeArrowheads="1"/>
          </p:cNvSpPr>
          <p:nvPr/>
        </p:nvSpPr>
        <p:spPr bwMode="auto">
          <a:xfrm>
            <a:off x="593725" y="5224463"/>
            <a:ext cx="184150" cy="457200"/>
          </a:xfrm>
          <a:prstGeom prst="rect">
            <a:avLst/>
          </a:prstGeom>
          <a:noFill/>
          <a:ln w="9525">
            <a:noFill/>
            <a:miter lim="800000"/>
            <a:headEnd/>
            <a:tailEnd/>
          </a:ln>
        </p:spPr>
        <p:txBody>
          <a:bodyPr wrap="none">
            <a:spAutoFit/>
          </a:bodyPr>
          <a:lstStyle/>
          <a:p>
            <a:endParaRPr lang="en-US"/>
          </a:p>
        </p:txBody>
      </p:sp>
      <p:graphicFrame>
        <p:nvGraphicFramePr>
          <p:cNvPr id="7" name="Object 5"/>
          <p:cNvGraphicFramePr>
            <a:graphicFrameLocks noChangeAspect="1"/>
          </p:cNvGraphicFramePr>
          <p:nvPr>
            <p:extLst/>
          </p:nvPr>
        </p:nvGraphicFramePr>
        <p:xfrm>
          <a:off x="899592" y="1700808"/>
          <a:ext cx="1014413" cy="508000"/>
        </p:xfrm>
        <a:graphic>
          <a:graphicData uri="http://schemas.openxmlformats.org/presentationml/2006/ole">
            <mc:AlternateContent xmlns:mc="http://schemas.openxmlformats.org/markup-compatibility/2006">
              <mc:Choice xmlns:v="urn:schemas-microsoft-com:vml" Requires="v">
                <p:oleObj spid="_x0000_s474201" name="Equation" r:id="rId5" imgW="507960" imgH="253800" progId="Equation.DSMT4">
                  <p:embed/>
                </p:oleObj>
              </mc:Choice>
              <mc:Fallback>
                <p:oleObj name="Equation" r:id="rId5" imgW="507960" imgH="253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9592" y="1700808"/>
                        <a:ext cx="1014413"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1"/>
          <p:cNvSpPr/>
          <p:nvPr/>
        </p:nvSpPr>
        <p:spPr>
          <a:xfrm>
            <a:off x="2173978" y="1687736"/>
            <a:ext cx="5252250" cy="461665"/>
          </a:xfrm>
          <a:prstGeom prst="rect">
            <a:avLst/>
          </a:prstGeom>
        </p:spPr>
        <p:txBody>
          <a:bodyPr wrap="square">
            <a:spAutoFit/>
          </a:bodyPr>
          <a:lstStyle/>
          <a:p>
            <a:r>
              <a:rPr lang="sv-SE" dirty="0"/>
              <a:t>is </a:t>
            </a:r>
            <a:r>
              <a:rPr lang="sv-SE" dirty="0" smtClean="0"/>
              <a:t>the </a:t>
            </a:r>
            <a:r>
              <a:rPr lang="sv-SE" b="1" dirty="0" smtClean="0"/>
              <a:t>amplitude excitation function</a:t>
            </a:r>
            <a:endParaRPr lang="sv-SE" b="1" dirty="0"/>
          </a:p>
        </p:txBody>
      </p:sp>
    </p:spTree>
    <p:extLst>
      <p:ext uri="{BB962C8B-B14F-4D97-AF65-F5344CB8AC3E}">
        <p14:creationId xmlns:p14="http://schemas.microsoft.com/office/powerpoint/2010/main" val="34293912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8" name="Rectangle 1036"/>
          <p:cNvSpPr>
            <a:spLocks noGrp="1" noChangeArrowheads="1"/>
          </p:cNvSpPr>
          <p:nvPr>
            <p:ph type="title"/>
          </p:nvPr>
        </p:nvSpPr>
        <p:spPr>
          <a:xfrm>
            <a:off x="163977" y="188640"/>
            <a:ext cx="8915400" cy="762000"/>
          </a:xfrm>
        </p:spPr>
        <p:txBody>
          <a:bodyPr/>
          <a:lstStyle/>
          <a:p>
            <a:r>
              <a:rPr lang="en-GB" sz="3600" dirty="0">
                <a:ln w="12700">
                  <a:noFill/>
                  <a:prstDash val="solid"/>
                </a:ln>
              </a:rPr>
              <a:t>Radiation field function of </a:t>
            </a:r>
            <a:r>
              <a:rPr lang="en-GB" sz="3600" dirty="0" smtClean="0">
                <a:ln w="12700">
                  <a:noFill/>
                  <a:prstDash val="solid"/>
                </a:ln>
              </a:rPr>
              <a:t>the array antenna</a:t>
            </a:r>
            <a:endParaRPr lang="en-US" sz="3600" dirty="0">
              <a:ln w="12700">
                <a:noFill/>
                <a:prstDash val="solid"/>
              </a:ln>
            </a:endParaRPr>
          </a:p>
        </p:txBody>
      </p:sp>
      <p:sp>
        <p:nvSpPr>
          <p:cNvPr id="17" name="Text Box 1037"/>
          <p:cNvSpPr txBox="1">
            <a:spLocks noChangeArrowheads="1"/>
          </p:cNvSpPr>
          <p:nvPr/>
        </p:nvSpPr>
        <p:spPr bwMode="auto">
          <a:xfrm>
            <a:off x="788156" y="2583159"/>
            <a:ext cx="7974844" cy="3416320"/>
          </a:xfrm>
          <a:prstGeom prst="rect">
            <a:avLst/>
          </a:prstGeom>
          <a:noFill/>
          <a:ln w="9525">
            <a:noFill/>
            <a:miter lim="800000"/>
            <a:headEnd/>
            <a:tailEnd/>
          </a:ln>
          <a:effectLst/>
        </p:spPr>
        <p:txBody>
          <a:bodyPr wrap="square">
            <a:spAutoFit/>
          </a:bodyPr>
          <a:lstStyle/>
          <a:p>
            <a:r>
              <a:rPr lang="en-GB" b="1" dirty="0" smtClean="0">
                <a:solidFill>
                  <a:schemeClr val="tx2"/>
                </a:solidFill>
              </a:rPr>
              <a:t>         </a:t>
            </a:r>
            <a:r>
              <a:rPr lang="en-GB" dirty="0" smtClean="0"/>
              <a:t>is </a:t>
            </a:r>
            <a:r>
              <a:rPr lang="en-GB" dirty="0"/>
              <a:t>the radiation field function of an element</a:t>
            </a:r>
            <a:endParaRPr lang="en-GB" b="1" dirty="0" smtClean="0">
              <a:solidFill>
                <a:schemeClr val="tx2"/>
              </a:solidFill>
            </a:endParaRPr>
          </a:p>
          <a:p>
            <a:r>
              <a:rPr lang="en-GB" b="1" dirty="0" smtClean="0">
                <a:solidFill>
                  <a:schemeClr val="tx2"/>
                </a:solidFill>
              </a:rPr>
              <a:t>          </a:t>
            </a:r>
            <a:endParaRPr lang="en-GB" dirty="0" smtClean="0"/>
          </a:p>
          <a:p>
            <a:r>
              <a:rPr lang="en-GB" b="1" dirty="0" smtClean="0">
                <a:solidFill>
                  <a:schemeClr val="tx2"/>
                </a:solidFill>
              </a:rPr>
              <a:t>AF</a:t>
            </a:r>
            <a:r>
              <a:rPr lang="en-GB" dirty="0" smtClean="0"/>
              <a:t> is the array factor and can be expressed as </a:t>
            </a:r>
          </a:p>
          <a:p>
            <a:r>
              <a:rPr lang="en-GB" dirty="0" smtClean="0">
                <a:solidFill>
                  <a:schemeClr val="tx2"/>
                </a:solidFill>
              </a:rPr>
              <a:t>an element-by-element sum:</a:t>
            </a:r>
          </a:p>
          <a:p>
            <a:endParaRPr lang="en-GB" dirty="0">
              <a:solidFill>
                <a:schemeClr val="tx2"/>
              </a:solidFill>
            </a:endParaRPr>
          </a:p>
          <a:p>
            <a:endParaRPr lang="en-GB" dirty="0" smtClean="0"/>
          </a:p>
          <a:p>
            <a:r>
              <a:rPr lang="en-GB" dirty="0" smtClean="0"/>
              <a:t>or as </a:t>
            </a:r>
            <a:r>
              <a:rPr lang="en-GB" dirty="0" smtClean="0">
                <a:solidFill>
                  <a:schemeClr val="tx2"/>
                </a:solidFill>
              </a:rPr>
              <a:t>a grating lobes sum:</a:t>
            </a:r>
            <a:endParaRPr lang="en-GB" dirty="0">
              <a:solidFill>
                <a:schemeClr val="tx2"/>
              </a:solidFill>
            </a:endParaRPr>
          </a:p>
          <a:p>
            <a:endParaRPr lang="en-GB" dirty="0" smtClean="0">
              <a:solidFill>
                <a:schemeClr val="tx2"/>
              </a:solidFill>
            </a:endParaRPr>
          </a:p>
          <a:p>
            <a:endParaRPr lang="en-GB" dirty="0">
              <a:solidFill>
                <a:schemeClr val="tx2"/>
              </a:solidFill>
            </a:endParaRPr>
          </a:p>
        </p:txBody>
      </p:sp>
      <p:sp>
        <p:nvSpPr>
          <p:cNvPr id="34" name="Text Box 1030"/>
          <p:cNvSpPr txBox="1">
            <a:spLocks noChangeArrowheads="1"/>
          </p:cNvSpPr>
          <p:nvPr/>
        </p:nvSpPr>
        <p:spPr bwMode="auto">
          <a:xfrm>
            <a:off x="639337" y="1143000"/>
            <a:ext cx="4698722" cy="461665"/>
          </a:xfrm>
          <a:prstGeom prst="rect">
            <a:avLst/>
          </a:prstGeom>
          <a:noFill/>
          <a:ln w="9525">
            <a:noFill/>
            <a:miter lim="800000"/>
            <a:headEnd/>
            <a:tailEnd/>
          </a:ln>
          <a:effectLst/>
        </p:spPr>
        <p:txBody>
          <a:bodyPr wrap="none">
            <a:spAutoFit/>
          </a:bodyPr>
          <a:lstStyle/>
          <a:p>
            <a:r>
              <a:rPr lang="en-GB" dirty="0"/>
              <a:t>Radiation field function of the </a:t>
            </a:r>
            <a:r>
              <a:rPr lang="en-GB" dirty="0" smtClean="0"/>
              <a:t>array</a:t>
            </a:r>
            <a:r>
              <a:rPr lang="en-GB" dirty="0"/>
              <a:t>:</a:t>
            </a:r>
          </a:p>
        </p:txBody>
      </p:sp>
      <p:graphicFrame>
        <p:nvGraphicFramePr>
          <p:cNvPr id="9" name="Object 8"/>
          <p:cNvGraphicFramePr>
            <a:graphicFrameLocks noChangeAspect="1"/>
          </p:cNvGraphicFramePr>
          <p:nvPr>
            <p:extLst>
              <p:ext uri="{D42A27DB-BD31-4B8C-83A1-F6EECF244321}">
                <p14:modId xmlns:p14="http://schemas.microsoft.com/office/powerpoint/2010/main" val="1632902436"/>
              </p:ext>
            </p:extLst>
          </p:nvPr>
        </p:nvGraphicFramePr>
        <p:xfrm>
          <a:off x="3170455" y="1757636"/>
          <a:ext cx="2701216" cy="578832"/>
        </p:xfrm>
        <a:graphic>
          <a:graphicData uri="http://schemas.openxmlformats.org/presentationml/2006/ole">
            <mc:AlternateContent xmlns:mc="http://schemas.openxmlformats.org/markup-compatibility/2006">
              <mc:Choice xmlns:v="urn:schemas-microsoft-com:vml" Requires="v">
                <p:oleObj spid="_x0000_s499842" name="Equation" r:id="rId4" imgW="1244520" imgH="266400" progId="Equation.DSMT4">
                  <p:embed/>
                </p:oleObj>
              </mc:Choice>
              <mc:Fallback>
                <p:oleObj name="Equation" r:id="rId4" imgW="1244520" imgH="266400" progId="Equation.DSMT4">
                  <p:embed/>
                  <p:pic>
                    <p:nvPicPr>
                      <p:cNvPr id="0" name=""/>
                      <p:cNvPicPr/>
                      <p:nvPr/>
                    </p:nvPicPr>
                    <p:blipFill>
                      <a:blip r:embed="rId5"/>
                      <a:stretch>
                        <a:fillRect/>
                      </a:stretch>
                    </p:blipFill>
                    <p:spPr>
                      <a:xfrm>
                        <a:off x="3170455" y="1757636"/>
                        <a:ext cx="2701216" cy="578832"/>
                      </a:xfrm>
                      <a:prstGeom prst="rect">
                        <a:avLst/>
                      </a:prstGeom>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4011717352"/>
              </p:ext>
            </p:extLst>
          </p:nvPr>
        </p:nvGraphicFramePr>
        <p:xfrm>
          <a:off x="2514601" y="4191000"/>
          <a:ext cx="2514600" cy="756605"/>
        </p:xfrm>
        <a:graphic>
          <a:graphicData uri="http://schemas.openxmlformats.org/presentationml/2006/ole">
            <mc:AlternateContent xmlns:mc="http://schemas.openxmlformats.org/markup-compatibility/2006">
              <mc:Choice xmlns:v="urn:schemas-microsoft-com:vml" Requires="v">
                <p:oleObj spid="_x0000_s499843" name="Equation" r:id="rId6" imgW="1434960" imgH="431640" progId="Equation.DSMT4">
                  <p:embed/>
                </p:oleObj>
              </mc:Choice>
              <mc:Fallback>
                <p:oleObj name="Equation" r:id="rId6" imgW="1434960" imgH="431640" progId="Equation.DSMT4">
                  <p:embed/>
                  <p:pic>
                    <p:nvPicPr>
                      <p:cNvPr id="0" name=""/>
                      <p:cNvPicPr/>
                      <p:nvPr/>
                    </p:nvPicPr>
                    <p:blipFill>
                      <a:blip r:embed="rId7"/>
                      <a:stretch>
                        <a:fillRect/>
                      </a:stretch>
                    </p:blipFill>
                    <p:spPr>
                      <a:xfrm>
                        <a:off x="2514601" y="4191000"/>
                        <a:ext cx="2514600" cy="756605"/>
                      </a:xfrm>
                      <a:prstGeom prst="rect">
                        <a:avLst/>
                      </a:prstGeom>
                    </p:spPr>
                  </p:pic>
                </p:oleObj>
              </mc:Fallback>
            </mc:AlternateContent>
          </a:graphicData>
        </a:graphic>
      </p:graphicFrame>
      <p:pic>
        <p:nvPicPr>
          <p:cNvPr id="12" name="Picture 11"/>
          <p:cNvPicPr>
            <a:picLocks noChangeAspect="1"/>
          </p:cNvPicPr>
          <p:nvPr/>
        </p:nvPicPr>
        <p:blipFill>
          <a:blip r:embed="rId8"/>
          <a:stretch>
            <a:fillRect/>
          </a:stretch>
        </p:blipFill>
        <p:spPr>
          <a:xfrm>
            <a:off x="821431" y="2564100"/>
            <a:ext cx="685800" cy="506937"/>
          </a:xfrm>
          <a:prstGeom prst="rect">
            <a:avLst/>
          </a:prstGeom>
        </p:spPr>
      </p:pic>
      <p:pic>
        <p:nvPicPr>
          <p:cNvPr id="13" name="Picture 12"/>
          <p:cNvPicPr>
            <a:picLocks noChangeAspect="1"/>
          </p:cNvPicPr>
          <p:nvPr/>
        </p:nvPicPr>
        <p:blipFill>
          <a:blip r:embed="rId9"/>
          <a:stretch>
            <a:fillRect/>
          </a:stretch>
        </p:blipFill>
        <p:spPr>
          <a:xfrm>
            <a:off x="1219200" y="5135240"/>
            <a:ext cx="6324600" cy="904833"/>
          </a:xfrm>
          <a:prstGeom prst="rect">
            <a:avLst/>
          </a:prstGeom>
        </p:spPr>
      </p:pic>
      <p:sp>
        <p:nvSpPr>
          <p:cNvPr id="35" name="Text Box 1030"/>
          <p:cNvSpPr txBox="1">
            <a:spLocks noChangeArrowheads="1"/>
          </p:cNvSpPr>
          <p:nvPr/>
        </p:nvSpPr>
        <p:spPr bwMode="auto">
          <a:xfrm>
            <a:off x="821431" y="6040073"/>
            <a:ext cx="7600491" cy="584775"/>
          </a:xfrm>
          <a:prstGeom prst="rect">
            <a:avLst/>
          </a:prstGeom>
          <a:noFill/>
          <a:ln w="9525">
            <a:noFill/>
            <a:miter lim="800000"/>
            <a:headEnd/>
            <a:tailEnd/>
          </a:ln>
          <a:effectLst/>
        </p:spPr>
        <p:txBody>
          <a:bodyPr wrap="square">
            <a:spAutoFit/>
          </a:bodyPr>
          <a:lstStyle/>
          <a:p>
            <a:r>
              <a:rPr lang="en-GB" sz="1600" dirty="0" smtClean="0"/>
              <a:t>The infinite sum converges fast for large arrays (often only the dominant </a:t>
            </a:r>
            <a:r>
              <a:rPr lang="en-GB" sz="1600" i="1" dirty="0" smtClean="0"/>
              <a:t>p=0</a:t>
            </a:r>
            <a:r>
              <a:rPr lang="en-GB" sz="1600" dirty="0" smtClean="0"/>
              <a:t> and </a:t>
            </a:r>
            <a:r>
              <a:rPr lang="en-GB" sz="1600" i="1" dirty="0" smtClean="0"/>
              <a:t>p=1</a:t>
            </a:r>
            <a:r>
              <a:rPr lang="en-GB" sz="1600" dirty="0" smtClean="0"/>
              <a:t> need to be included)</a:t>
            </a:r>
            <a:endParaRPr lang="en-GB" sz="1600" dirty="0"/>
          </a:p>
        </p:txBody>
      </p:sp>
    </p:spTree>
    <p:extLst>
      <p:ext uri="{BB962C8B-B14F-4D97-AF65-F5344CB8AC3E}">
        <p14:creationId xmlns:p14="http://schemas.microsoft.com/office/powerpoint/2010/main" val="1224986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5"/>
          <p:cNvSpPr txBox="1">
            <a:spLocks noChangeArrowheads="1"/>
          </p:cNvSpPr>
          <p:nvPr/>
        </p:nvSpPr>
        <p:spPr bwMode="auto">
          <a:xfrm>
            <a:off x="872609" y="3876588"/>
            <a:ext cx="7534472" cy="461665"/>
          </a:xfrm>
          <a:prstGeom prst="rect">
            <a:avLst/>
          </a:prstGeom>
          <a:noFill/>
          <a:ln w="9525">
            <a:noFill/>
            <a:miter lim="800000"/>
            <a:headEnd/>
            <a:tailEnd/>
          </a:ln>
        </p:spPr>
        <p:txBody>
          <a:bodyPr wrap="square">
            <a:spAutoFit/>
          </a:bodyPr>
          <a:lstStyle/>
          <a:p>
            <a:r>
              <a:rPr lang="en-GB" dirty="0" smtClean="0"/>
              <a:t>Propagation constants of the phase excitation:</a:t>
            </a:r>
            <a:endParaRPr lang="en-GB" dirty="0"/>
          </a:p>
        </p:txBody>
      </p:sp>
      <p:sp>
        <p:nvSpPr>
          <p:cNvPr id="3" name="Rectangle 2"/>
          <p:cNvSpPr/>
          <p:nvPr/>
        </p:nvSpPr>
        <p:spPr>
          <a:xfrm>
            <a:off x="872609" y="1613991"/>
            <a:ext cx="6534161" cy="461665"/>
          </a:xfrm>
          <a:prstGeom prst="rect">
            <a:avLst/>
          </a:prstGeom>
        </p:spPr>
        <p:txBody>
          <a:bodyPr wrap="none">
            <a:spAutoFit/>
          </a:bodyPr>
          <a:lstStyle/>
          <a:p>
            <a:r>
              <a:rPr lang="en-GB" dirty="0" smtClean="0"/>
              <a:t>Smooth and continuous </a:t>
            </a:r>
            <a:r>
              <a:rPr lang="en-GB" b="1" dirty="0" smtClean="0"/>
              <a:t>phase excitation function</a:t>
            </a:r>
            <a:r>
              <a:rPr lang="en-GB" dirty="0" smtClean="0"/>
              <a:t>:</a:t>
            </a:r>
            <a:endParaRPr lang="sv-SE" dirty="0"/>
          </a:p>
        </p:txBody>
      </p:sp>
      <p:sp>
        <p:nvSpPr>
          <p:cNvPr id="4" name="TextBox 3"/>
          <p:cNvSpPr txBox="1"/>
          <p:nvPr/>
        </p:nvSpPr>
        <p:spPr>
          <a:xfrm>
            <a:off x="4980430" y="3729578"/>
            <a:ext cx="202102" cy="755687"/>
          </a:xfrm>
          <a:prstGeom prst="rect">
            <a:avLst/>
          </a:prstGeom>
          <a:noFill/>
        </p:spPr>
        <p:txBody>
          <a:bodyPr wrap="none" rtlCol="0">
            <a:spAutoFit/>
          </a:bodyPr>
          <a:lstStyle/>
          <a:p>
            <a:endParaRPr lang="sv-SE" dirty="0"/>
          </a:p>
        </p:txBody>
      </p:sp>
      <p:sp>
        <p:nvSpPr>
          <p:cNvPr id="8" name="Rectangle 7"/>
          <p:cNvSpPr/>
          <p:nvPr/>
        </p:nvSpPr>
        <p:spPr bwMode="auto">
          <a:xfrm>
            <a:off x="1331640" y="2503566"/>
            <a:ext cx="4680520" cy="864096"/>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
        <p:nvSpPr>
          <p:cNvPr id="20" name="Rectangle 2"/>
          <p:cNvSpPr>
            <a:spLocks noGrp="1" noChangeArrowheads="1"/>
          </p:cNvSpPr>
          <p:nvPr>
            <p:ph type="title"/>
          </p:nvPr>
        </p:nvSpPr>
        <p:spPr>
          <a:xfrm>
            <a:off x="757727" y="116632"/>
            <a:ext cx="7772400" cy="1143000"/>
          </a:xfrm>
        </p:spPr>
        <p:txBody>
          <a:bodyPr/>
          <a:lstStyle/>
          <a:p>
            <a:r>
              <a:rPr lang="en-US" sz="4000" dirty="0" smtClean="0">
                <a:ln w="12700">
                  <a:noFill/>
                  <a:prstDash val="solid"/>
                </a:ln>
              </a:rPr>
              <a:t>Planar array: </a:t>
            </a:r>
            <a:br>
              <a:rPr lang="en-US" sz="4000" dirty="0" smtClean="0">
                <a:ln w="12700">
                  <a:noFill/>
                  <a:prstDash val="solid"/>
                </a:ln>
              </a:rPr>
            </a:br>
            <a:r>
              <a:rPr lang="en-US" sz="3200" dirty="0" smtClean="0">
                <a:ln w="12700">
                  <a:noFill/>
                  <a:prstDash val="solid"/>
                </a:ln>
              </a:rPr>
              <a:t>Definition of the excitation distribution</a:t>
            </a:r>
          </a:p>
        </p:txBody>
      </p:sp>
      <p:graphicFrame>
        <p:nvGraphicFramePr>
          <p:cNvPr id="2" name="Object 1"/>
          <p:cNvGraphicFramePr>
            <a:graphicFrameLocks noChangeAspect="1"/>
          </p:cNvGraphicFramePr>
          <p:nvPr>
            <p:extLst>
              <p:ext uri="{D42A27DB-BD31-4B8C-83A1-F6EECF244321}">
                <p14:modId xmlns:p14="http://schemas.microsoft.com/office/powerpoint/2010/main" val="2515689011"/>
              </p:ext>
            </p:extLst>
          </p:nvPr>
        </p:nvGraphicFramePr>
        <p:xfrm>
          <a:off x="1600200" y="2607787"/>
          <a:ext cx="4129350" cy="635285"/>
        </p:xfrm>
        <a:graphic>
          <a:graphicData uri="http://schemas.openxmlformats.org/presentationml/2006/ole">
            <mc:AlternateContent xmlns:mc="http://schemas.openxmlformats.org/markup-compatibility/2006">
              <mc:Choice xmlns:v="urn:schemas-microsoft-com:vml" Requires="v">
                <p:oleObj spid="_x0000_s505940" name="Equation" r:id="rId4" imgW="1650960" imgH="253800" progId="Equation.DSMT4">
                  <p:embed/>
                </p:oleObj>
              </mc:Choice>
              <mc:Fallback>
                <p:oleObj name="Equation" r:id="rId4" imgW="1650960" imgH="253800" progId="Equation.DSMT4">
                  <p:embed/>
                  <p:pic>
                    <p:nvPicPr>
                      <p:cNvPr id="0" name=""/>
                      <p:cNvPicPr/>
                      <p:nvPr/>
                    </p:nvPicPr>
                    <p:blipFill>
                      <a:blip r:embed="rId5"/>
                      <a:stretch>
                        <a:fillRect/>
                      </a:stretch>
                    </p:blipFill>
                    <p:spPr>
                      <a:xfrm>
                        <a:off x="1600200" y="2607787"/>
                        <a:ext cx="4129350" cy="635285"/>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728260881"/>
              </p:ext>
            </p:extLst>
          </p:nvPr>
        </p:nvGraphicFramePr>
        <p:xfrm>
          <a:off x="1295400" y="4800600"/>
          <a:ext cx="5285615" cy="915258"/>
        </p:xfrm>
        <a:graphic>
          <a:graphicData uri="http://schemas.openxmlformats.org/presentationml/2006/ole">
            <mc:AlternateContent xmlns:mc="http://schemas.openxmlformats.org/markup-compatibility/2006">
              <mc:Choice xmlns:v="urn:schemas-microsoft-com:vml" Requires="v">
                <p:oleObj spid="_x0000_s505941" name="Equation" r:id="rId6" imgW="2933640" imgH="507960" progId="Equation.DSMT4">
                  <p:embed/>
                </p:oleObj>
              </mc:Choice>
              <mc:Fallback>
                <p:oleObj name="Equation" r:id="rId6" imgW="2933640" imgH="507960" progId="Equation.DSMT4">
                  <p:embed/>
                  <p:pic>
                    <p:nvPicPr>
                      <p:cNvPr id="0" name=""/>
                      <p:cNvPicPr/>
                      <p:nvPr/>
                    </p:nvPicPr>
                    <p:blipFill>
                      <a:blip r:embed="rId7"/>
                      <a:stretch>
                        <a:fillRect/>
                      </a:stretch>
                    </p:blipFill>
                    <p:spPr>
                      <a:xfrm>
                        <a:off x="1295400" y="4800600"/>
                        <a:ext cx="5285615" cy="915258"/>
                      </a:xfrm>
                      <a:prstGeom prst="rect">
                        <a:avLst/>
                      </a:prstGeom>
                    </p:spPr>
                  </p:pic>
                </p:oleObj>
              </mc:Fallback>
            </mc:AlternateContent>
          </a:graphicData>
        </a:graphic>
      </p:graphicFrame>
    </p:spTree>
    <p:extLst>
      <p:ext uri="{BB962C8B-B14F-4D97-AF65-F5344CB8AC3E}">
        <p14:creationId xmlns:p14="http://schemas.microsoft.com/office/powerpoint/2010/main" val="4771423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 name="Picture 3"/>
          <p:cNvPicPr>
            <a:picLocks noChangeAspect="1" noChangeArrowheads="1"/>
          </p:cNvPicPr>
          <p:nvPr/>
        </p:nvPicPr>
        <p:blipFill>
          <a:blip r:embed="rId4" cstate="print"/>
          <a:srcRect/>
          <a:stretch>
            <a:fillRect/>
          </a:stretch>
        </p:blipFill>
        <p:spPr bwMode="auto">
          <a:xfrm>
            <a:off x="6437620" y="3151233"/>
            <a:ext cx="2488598" cy="1592372"/>
          </a:xfrm>
          <a:prstGeom prst="rect">
            <a:avLst/>
          </a:prstGeom>
          <a:noFill/>
          <a:ln w="9525">
            <a:noFill/>
            <a:miter lim="800000"/>
            <a:headEnd/>
            <a:tailEnd/>
          </a:ln>
        </p:spPr>
      </p:pic>
      <p:sp>
        <p:nvSpPr>
          <p:cNvPr id="26626" name="Text Box 3"/>
          <p:cNvSpPr txBox="1">
            <a:spLocks noChangeArrowheads="1"/>
          </p:cNvSpPr>
          <p:nvPr/>
        </p:nvSpPr>
        <p:spPr bwMode="auto">
          <a:xfrm>
            <a:off x="304800" y="2763568"/>
            <a:ext cx="7067961" cy="461665"/>
          </a:xfrm>
          <a:prstGeom prst="rect">
            <a:avLst/>
          </a:prstGeom>
          <a:noFill/>
          <a:ln w="9525">
            <a:noFill/>
            <a:miter lim="800000"/>
            <a:headEnd/>
            <a:tailEnd/>
          </a:ln>
        </p:spPr>
        <p:txBody>
          <a:bodyPr wrap="none">
            <a:spAutoFit/>
          </a:bodyPr>
          <a:lstStyle/>
          <a:p>
            <a:r>
              <a:rPr lang="en-GB" i="1" dirty="0" smtClean="0"/>
              <a:t>Double </a:t>
            </a:r>
            <a:r>
              <a:rPr lang="en-GB" dirty="0" smtClean="0"/>
              <a:t>Fourier </a:t>
            </a:r>
            <a:r>
              <a:rPr lang="en-GB" dirty="0"/>
              <a:t>transform of </a:t>
            </a:r>
            <a:r>
              <a:rPr lang="en-GB" dirty="0" smtClean="0"/>
              <a:t>the excitation </a:t>
            </a:r>
            <a:r>
              <a:rPr lang="en-GB" dirty="0"/>
              <a:t>distribution:</a:t>
            </a:r>
          </a:p>
        </p:txBody>
      </p:sp>
      <p:sp>
        <p:nvSpPr>
          <p:cNvPr id="26638" name="Rectangle 15"/>
          <p:cNvSpPr>
            <a:spLocks noGrp="1" noChangeArrowheads="1"/>
          </p:cNvSpPr>
          <p:nvPr>
            <p:ph type="title"/>
          </p:nvPr>
        </p:nvSpPr>
        <p:spPr>
          <a:xfrm>
            <a:off x="240514" y="116632"/>
            <a:ext cx="8610600" cy="914400"/>
          </a:xfrm>
        </p:spPr>
        <p:txBody>
          <a:bodyPr/>
          <a:lstStyle/>
          <a:p>
            <a:r>
              <a:rPr lang="en-US" sz="3600" dirty="0" smtClean="0">
                <a:ln w="12700">
                  <a:noFill/>
                  <a:prstDash val="solid"/>
                </a:ln>
              </a:rPr>
              <a:t>Planar array: AF as a grating</a:t>
            </a:r>
            <a:r>
              <a:rPr lang="sv-SE" sz="3600" dirty="0" smtClean="0">
                <a:ln w="12700">
                  <a:noFill/>
                  <a:prstDash val="solid"/>
                </a:ln>
              </a:rPr>
              <a:t>-</a:t>
            </a:r>
            <a:r>
              <a:rPr lang="en-US" sz="3600" dirty="0" smtClean="0">
                <a:ln w="12700">
                  <a:noFill/>
                  <a:prstDash val="solid"/>
                </a:ln>
              </a:rPr>
              <a:t>lobe sum</a:t>
            </a:r>
            <a:endParaRPr lang="en-US" sz="4800" dirty="0" smtClean="0">
              <a:ln w="12700">
                <a:noFill/>
                <a:prstDash val="solid"/>
              </a:ln>
            </a:endParaRPr>
          </a:p>
        </p:txBody>
      </p:sp>
      <p:grpSp>
        <p:nvGrpSpPr>
          <p:cNvPr id="19" name="Group 18"/>
          <p:cNvGrpSpPr/>
          <p:nvPr/>
        </p:nvGrpSpPr>
        <p:grpSpPr>
          <a:xfrm>
            <a:off x="228600" y="1463900"/>
            <a:ext cx="8276617" cy="3619320"/>
            <a:chOff x="228600" y="1463900"/>
            <a:chExt cx="8276617" cy="4060324"/>
          </a:xfrm>
        </p:grpSpPr>
        <p:grpSp>
          <p:nvGrpSpPr>
            <p:cNvPr id="11" name="Group 10"/>
            <p:cNvGrpSpPr/>
            <p:nvPr/>
          </p:nvGrpSpPr>
          <p:grpSpPr>
            <a:xfrm>
              <a:off x="228600" y="4786040"/>
              <a:ext cx="6546915" cy="738184"/>
              <a:chOff x="228600" y="4187552"/>
              <a:chExt cx="6546915" cy="738184"/>
            </a:xfrm>
          </p:grpSpPr>
          <p:sp>
            <p:nvSpPr>
              <p:cNvPr id="26627" name="Text Box 4"/>
              <p:cNvSpPr txBox="1">
                <a:spLocks noChangeArrowheads="1"/>
              </p:cNvSpPr>
              <p:nvPr/>
            </p:nvSpPr>
            <p:spPr bwMode="auto">
              <a:xfrm>
                <a:off x="228600" y="4339952"/>
                <a:ext cx="5292725" cy="457200"/>
              </a:xfrm>
              <a:prstGeom prst="rect">
                <a:avLst/>
              </a:prstGeom>
              <a:noFill/>
              <a:ln w="9525">
                <a:noFill/>
                <a:miter lim="800000"/>
                <a:headEnd/>
                <a:tailEnd/>
              </a:ln>
            </p:spPr>
            <p:txBody>
              <a:bodyPr wrap="none">
                <a:spAutoFit/>
              </a:bodyPr>
              <a:lstStyle/>
              <a:p>
                <a:r>
                  <a:rPr lang="en-GB" dirty="0"/>
                  <a:t>Array factor is sum of </a:t>
                </a:r>
                <a:r>
                  <a:rPr lang="en-GB" dirty="0" smtClean="0"/>
                  <a:t>equal contributions</a:t>
                </a:r>
                <a:endParaRPr lang="en-GB" dirty="0"/>
              </a:p>
            </p:txBody>
          </p:sp>
          <p:grpSp>
            <p:nvGrpSpPr>
              <p:cNvPr id="5" name="Group 147"/>
              <p:cNvGrpSpPr/>
              <p:nvPr/>
            </p:nvGrpSpPr>
            <p:grpSpPr>
              <a:xfrm>
                <a:off x="5749925" y="4187552"/>
                <a:ext cx="1025590" cy="738184"/>
                <a:chOff x="5749925" y="4343400"/>
                <a:chExt cx="1025590" cy="738184"/>
              </a:xfrm>
            </p:grpSpPr>
            <p:sp>
              <p:nvSpPr>
                <p:cNvPr id="26640" name="Rectangle 149"/>
                <p:cNvSpPr>
                  <a:spLocks noChangeArrowheads="1"/>
                </p:cNvSpPr>
                <p:nvPr/>
              </p:nvSpPr>
              <p:spPr bwMode="auto">
                <a:xfrm>
                  <a:off x="5749925" y="4418013"/>
                  <a:ext cx="65" cy="414334"/>
                </a:xfrm>
                <a:prstGeom prst="rect">
                  <a:avLst/>
                </a:prstGeom>
                <a:noFill/>
                <a:ln w="9525">
                  <a:noFill/>
                  <a:miter lim="800000"/>
                  <a:headEnd/>
                  <a:tailEnd/>
                </a:ln>
              </p:spPr>
              <p:txBody>
                <a:bodyPr wrap="none" lIns="0" tIns="0" rIns="0" bIns="0">
                  <a:spAutoFit/>
                </a:bodyPr>
                <a:lstStyle/>
                <a:p>
                  <a:endParaRPr lang="en-US" dirty="0">
                    <a:latin typeface="Times New Roman" pitchFamily="18" charset="0"/>
                  </a:endParaRPr>
                </a:p>
              </p:txBody>
            </p:sp>
            <p:sp>
              <p:nvSpPr>
                <p:cNvPr id="26641" name="Rectangle 150"/>
                <p:cNvSpPr>
                  <a:spLocks noChangeArrowheads="1"/>
                </p:cNvSpPr>
                <p:nvPr/>
              </p:nvSpPr>
              <p:spPr bwMode="auto">
                <a:xfrm>
                  <a:off x="5749925" y="4343400"/>
                  <a:ext cx="65" cy="414334"/>
                </a:xfrm>
                <a:prstGeom prst="rect">
                  <a:avLst/>
                </a:prstGeom>
                <a:noFill/>
                <a:ln w="9525">
                  <a:noFill/>
                  <a:miter lim="800000"/>
                  <a:headEnd/>
                  <a:tailEnd/>
                </a:ln>
              </p:spPr>
              <p:txBody>
                <a:bodyPr wrap="none" lIns="0" tIns="0" rIns="0" bIns="0">
                  <a:spAutoFit/>
                </a:bodyPr>
                <a:lstStyle/>
                <a:p>
                  <a:endParaRPr lang="en-US" dirty="0">
                    <a:latin typeface="Times New Roman" pitchFamily="18" charset="0"/>
                  </a:endParaRPr>
                </a:p>
              </p:txBody>
            </p:sp>
            <p:sp>
              <p:nvSpPr>
                <p:cNvPr id="26642" name="Rectangle 151"/>
                <p:cNvSpPr>
                  <a:spLocks noChangeArrowheads="1"/>
                </p:cNvSpPr>
                <p:nvPr/>
              </p:nvSpPr>
              <p:spPr bwMode="auto">
                <a:xfrm>
                  <a:off x="6049963" y="4518025"/>
                  <a:ext cx="65" cy="414334"/>
                </a:xfrm>
                <a:prstGeom prst="rect">
                  <a:avLst/>
                </a:prstGeom>
                <a:noFill/>
                <a:ln w="9525">
                  <a:noFill/>
                  <a:miter lim="800000"/>
                  <a:headEnd/>
                  <a:tailEnd/>
                </a:ln>
              </p:spPr>
              <p:txBody>
                <a:bodyPr wrap="none" lIns="0" tIns="0" rIns="0" bIns="0">
                  <a:spAutoFit/>
                </a:bodyPr>
                <a:lstStyle/>
                <a:p>
                  <a:endParaRPr lang="en-US" dirty="0">
                    <a:latin typeface="Times New Roman" pitchFamily="18" charset="0"/>
                  </a:endParaRPr>
                </a:p>
              </p:txBody>
            </p:sp>
            <p:sp>
              <p:nvSpPr>
                <p:cNvPr id="26643" name="Rectangle 152"/>
                <p:cNvSpPr>
                  <a:spLocks noChangeArrowheads="1"/>
                </p:cNvSpPr>
                <p:nvPr/>
              </p:nvSpPr>
              <p:spPr bwMode="auto">
                <a:xfrm>
                  <a:off x="6199188" y="4667250"/>
                  <a:ext cx="65" cy="414334"/>
                </a:xfrm>
                <a:prstGeom prst="rect">
                  <a:avLst/>
                </a:prstGeom>
                <a:noFill/>
                <a:ln w="9525">
                  <a:noFill/>
                  <a:miter lim="800000"/>
                  <a:headEnd/>
                  <a:tailEnd/>
                </a:ln>
              </p:spPr>
              <p:txBody>
                <a:bodyPr wrap="none" lIns="0" tIns="0" rIns="0" bIns="0">
                  <a:spAutoFit/>
                </a:bodyPr>
                <a:lstStyle/>
                <a:p>
                  <a:endParaRPr lang="en-US" dirty="0">
                    <a:latin typeface="Times New Roman" pitchFamily="18" charset="0"/>
                  </a:endParaRPr>
                </a:p>
              </p:txBody>
            </p:sp>
            <p:sp>
              <p:nvSpPr>
                <p:cNvPr id="26644" name="Rectangle 153"/>
                <p:cNvSpPr>
                  <a:spLocks noChangeArrowheads="1"/>
                </p:cNvSpPr>
                <p:nvPr/>
              </p:nvSpPr>
              <p:spPr bwMode="auto">
                <a:xfrm>
                  <a:off x="6475413" y="4518026"/>
                  <a:ext cx="65" cy="414334"/>
                </a:xfrm>
                <a:prstGeom prst="rect">
                  <a:avLst/>
                </a:prstGeom>
                <a:noFill/>
                <a:ln w="9525">
                  <a:noFill/>
                  <a:miter lim="800000"/>
                  <a:headEnd/>
                  <a:tailEnd/>
                </a:ln>
              </p:spPr>
              <p:txBody>
                <a:bodyPr wrap="none" lIns="0" tIns="0" rIns="0" bIns="0">
                  <a:spAutoFit/>
                </a:bodyPr>
                <a:lstStyle/>
                <a:p>
                  <a:endParaRPr lang="en-US" dirty="0">
                    <a:latin typeface="Times New Roman" pitchFamily="18" charset="0"/>
                  </a:endParaRPr>
                </a:p>
              </p:txBody>
            </p:sp>
            <p:sp>
              <p:nvSpPr>
                <p:cNvPr id="26647" name="Rectangle 156"/>
                <p:cNvSpPr>
                  <a:spLocks noChangeArrowheads="1"/>
                </p:cNvSpPr>
                <p:nvPr/>
              </p:nvSpPr>
              <p:spPr bwMode="auto">
                <a:xfrm>
                  <a:off x="5924550" y="4518025"/>
                  <a:ext cx="65" cy="414334"/>
                </a:xfrm>
                <a:prstGeom prst="rect">
                  <a:avLst/>
                </a:prstGeom>
                <a:noFill/>
                <a:ln w="9525">
                  <a:noFill/>
                  <a:miter lim="800000"/>
                  <a:headEnd/>
                  <a:tailEnd/>
                </a:ln>
              </p:spPr>
              <p:txBody>
                <a:bodyPr wrap="none" lIns="0" tIns="0" rIns="0" bIns="0">
                  <a:spAutoFit/>
                </a:bodyPr>
                <a:lstStyle/>
                <a:p>
                  <a:endParaRPr lang="en-US" dirty="0">
                    <a:latin typeface="Times New Roman" pitchFamily="18" charset="0"/>
                  </a:endParaRPr>
                </a:p>
              </p:txBody>
            </p:sp>
            <p:sp>
              <p:nvSpPr>
                <p:cNvPr id="26648" name="Rectangle 157"/>
                <p:cNvSpPr>
                  <a:spLocks noChangeArrowheads="1"/>
                </p:cNvSpPr>
                <p:nvPr/>
              </p:nvSpPr>
              <p:spPr bwMode="auto">
                <a:xfrm>
                  <a:off x="6775450" y="4518025"/>
                  <a:ext cx="65" cy="414334"/>
                </a:xfrm>
                <a:prstGeom prst="rect">
                  <a:avLst/>
                </a:prstGeom>
                <a:noFill/>
                <a:ln w="9525">
                  <a:noFill/>
                  <a:miter lim="800000"/>
                  <a:headEnd/>
                  <a:tailEnd/>
                </a:ln>
              </p:spPr>
              <p:txBody>
                <a:bodyPr wrap="none" lIns="0" tIns="0" rIns="0" bIns="0">
                  <a:spAutoFit/>
                </a:bodyPr>
                <a:lstStyle/>
                <a:p>
                  <a:endParaRPr lang="en-US" dirty="0">
                    <a:latin typeface="Times New Roman" pitchFamily="18" charset="0"/>
                  </a:endParaRPr>
                </a:p>
              </p:txBody>
            </p:sp>
          </p:grpSp>
        </p:grpSp>
        <p:sp>
          <p:nvSpPr>
            <p:cNvPr id="155" name="Oval 1043"/>
            <p:cNvSpPr>
              <a:spLocks noChangeArrowheads="1"/>
            </p:cNvSpPr>
            <p:nvPr/>
          </p:nvSpPr>
          <p:spPr bwMode="auto">
            <a:xfrm>
              <a:off x="5685446" y="1463900"/>
              <a:ext cx="648072" cy="990600"/>
            </a:xfrm>
            <a:prstGeom prst="ellipse">
              <a:avLst/>
            </a:prstGeom>
            <a:noFill/>
            <a:ln w="9525">
              <a:solidFill>
                <a:schemeClr val="accent1"/>
              </a:solidFill>
              <a:round/>
              <a:headEnd/>
              <a:tailEnd/>
            </a:ln>
            <a:effectLst/>
          </p:spPr>
          <p:txBody>
            <a:bodyPr wrap="none" anchor="ctr"/>
            <a:lstStyle/>
            <a:p>
              <a:endParaRPr lang="en-US"/>
            </a:p>
          </p:txBody>
        </p:sp>
        <p:sp>
          <p:nvSpPr>
            <p:cNvPr id="326" name="Oval 1043"/>
            <p:cNvSpPr>
              <a:spLocks noChangeArrowheads="1"/>
            </p:cNvSpPr>
            <p:nvPr/>
          </p:nvSpPr>
          <p:spPr bwMode="auto">
            <a:xfrm>
              <a:off x="7857145" y="1463900"/>
              <a:ext cx="648072" cy="990600"/>
            </a:xfrm>
            <a:prstGeom prst="ellipse">
              <a:avLst/>
            </a:prstGeom>
            <a:noFill/>
            <a:ln w="9525">
              <a:solidFill>
                <a:schemeClr val="accent1"/>
              </a:solidFill>
              <a:round/>
              <a:headEnd/>
              <a:tailEnd/>
            </a:ln>
            <a:effectLst/>
          </p:spPr>
          <p:txBody>
            <a:bodyPr wrap="none" anchor="ctr"/>
            <a:lstStyle/>
            <a:p>
              <a:endParaRPr lang="en-US"/>
            </a:p>
          </p:txBody>
        </p:sp>
      </p:grpSp>
      <p:grpSp>
        <p:nvGrpSpPr>
          <p:cNvPr id="9" name="Group 8"/>
          <p:cNvGrpSpPr/>
          <p:nvPr/>
        </p:nvGrpSpPr>
        <p:grpSpPr>
          <a:xfrm>
            <a:off x="228599" y="5410097"/>
            <a:ext cx="8305008" cy="1017142"/>
            <a:chOff x="228599" y="5410097"/>
            <a:chExt cx="8305008" cy="1017142"/>
          </a:xfrm>
        </p:grpSpPr>
        <p:sp>
          <p:nvSpPr>
            <p:cNvPr id="26628" name="Text Box 5"/>
            <p:cNvSpPr txBox="1">
              <a:spLocks noChangeArrowheads="1"/>
            </p:cNvSpPr>
            <p:nvPr/>
          </p:nvSpPr>
          <p:spPr bwMode="auto">
            <a:xfrm>
              <a:off x="228599" y="5410097"/>
              <a:ext cx="8305008" cy="461665"/>
            </a:xfrm>
            <a:prstGeom prst="rect">
              <a:avLst/>
            </a:prstGeom>
            <a:noFill/>
            <a:ln w="9525">
              <a:noFill/>
              <a:miter lim="800000"/>
              <a:headEnd/>
              <a:tailEnd/>
            </a:ln>
          </p:spPr>
          <p:txBody>
            <a:bodyPr wrap="square">
              <a:spAutoFit/>
            </a:bodyPr>
            <a:lstStyle/>
            <a:p>
              <a:r>
                <a:rPr lang="en-GB" dirty="0"/>
                <a:t>Each one </a:t>
              </a:r>
              <a:r>
                <a:rPr lang="en-GB" dirty="0" smtClean="0"/>
                <a:t>is </a:t>
              </a:r>
              <a:r>
                <a:rPr lang="en-GB" dirty="0" err="1" smtClean="0"/>
                <a:t>centered</a:t>
              </a:r>
              <a:r>
                <a:rPr lang="en-GB" dirty="0" smtClean="0"/>
                <a:t> around its maximum for which: </a:t>
              </a:r>
              <a:endParaRPr lang="en-GB" dirty="0"/>
            </a:p>
          </p:txBody>
        </p:sp>
        <p:sp>
          <p:nvSpPr>
            <p:cNvPr id="26633" name="Text Box 10"/>
            <p:cNvSpPr txBox="1">
              <a:spLocks noChangeArrowheads="1"/>
            </p:cNvSpPr>
            <p:nvPr/>
          </p:nvSpPr>
          <p:spPr bwMode="auto">
            <a:xfrm>
              <a:off x="4698464" y="5970039"/>
              <a:ext cx="623888" cy="457200"/>
            </a:xfrm>
            <a:prstGeom prst="rect">
              <a:avLst/>
            </a:prstGeom>
            <a:noFill/>
            <a:ln w="9525">
              <a:noFill/>
              <a:miter lim="800000"/>
              <a:headEnd/>
              <a:tailEnd/>
            </a:ln>
          </p:spPr>
          <p:txBody>
            <a:bodyPr wrap="none">
              <a:spAutoFit/>
            </a:bodyPr>
            <a:lstStyle/>
            <a:p>
              <a:r>
                <a:rPr lang="en-GB" dirty="0"/>
                <a:t>and</a:t>
              </a:r>
            </a:p>
          </p:txBody>
        </p:sp>
      </p:grpSp>
      <p:sp>
        <p:nvSpPr>
          <p:cNvPr id="346" name="Oval 1043"/>
          <p:cNvSpPr>
            <a:spLocks noChangeArrowheads="1"/>
          </p:cNvSpPr>
          <p:nvPr/>
        </p:nvSpPr>
        <p:spPr bwMode="auto">
          <a:xfrm>
            <a:off x="2684911" y="5915306"/>
            <a:ext cx="1447800" cy="571783"/>
          </a:xfrm>
          <a:prstGeom prst="ellipse">
            <a:avLst/>
          </a:prstGeom>
          <a:noFill/>
          <a:ln w="9525">
            <a:solidFill>
              <a:schemeClr val="accent1"/>
            </a:solidFill>
            <a:round/>
            <a:headEnd/>
            <a:tailEnd/>
          </a:ln>
          <a:effectLst/>
        </p:spPr>
        <p:txBody>
          <a:bodyPr wrap="none" anchor="ctr"/>
          <a:lstStyle/>
          <a:p>
            <a:endParaRPr lang="en-US"/>
          </a:p>
        </p:txBody>
      </p:sp>
      <p:sp>
        <p:nvSpPr>
          <p:cNvPr id="347" name="Oval 1043"/>
          <p:cNvSpPr>
            <a:spLocks noChangeArrowheads="1"/>
          </p:cNvSpPr>
          <p:nvPr/>
        </p:nvSpPr>
        <p:spPr bwMode="auto">
          <a:xfrm>
            <a:off x="7039773" y="5951278"/>
            <a:ext cx="1447800" cy="571783"/>
          </a:xfrm>
          <a:prstGeom prst="ellipse">
            <a:avLst/>
          </a:prstGeom>
          <a:noFill/>
          <a:ln w="9525">
            <a:solidFill>
              <a:schemeClr val="accent1"/>
            </a:solidFill>
            <a:round/>
            <a:headEnd/>
            <a:tailEnd/>
          </a:ln>
          <a:effectLst/>
        </p:spPr>
        <p:txBody>
          <a:bodyPr wrap="none" anchor="ct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085243464"/>
              </p:ext>
            </p:extLst>
          </p:nvPr>
        </p:nvGraphicFramePr>
        <p:xfrm>
          <a:off x="741355" y="1362119"/>
          <a:ext cx="7916257" cy="1055501"/>
        </p:xfrm>
        <a:graphic>
          <a:graphicData uri="http://schemas.openxmlformats.org/presentationml/2006/ole">
            <mc:AlternateContent xmlns:mc="http://schemas.openxmlformats.org/markup-compatibility/2006">
              <mc:Choice xmlns:v="urn:schemas-microsoft-com:vml" Requires="v">
                <p:oleObj spid="_x0000_s507046" name="Equation" r:id="rId5" imgW="3809880" imgH="507960" progId="Equation.DSMT4">
                  <p:embed/>
                </p:oleObj>
              </mc:Choice>
              <mc:Fallback>
                <p:oleObj name="Equation" r:id="rId5" imgW="3809880" imgH="507960" progId="Equation.DSMT4">
                  <p:embed/>
                  <p:pic>
                    <p:nvPicPr>
                      <p:cNvPr id="0" name=""/>
                      <p:cNvPicPr/>
                      <p:nvPr/>
                    </p:nvPicPr>
                    <p:blipFill>
                      <a:blip r:embed="rId6"/>
                      <a:stretch>
                        <a:fillRect/>
                      </a:stretch>
                    </p:blipFill>
                    <p:spPr>
                      <a:xfrm>
                        <a:off x="741355" y="1362119"/>
                        <a:ext cx="7916257" cy="1055501"/>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625667031"/>
              </p:ext>
            </p:extLst>
          </p:nvPr>
        </p:nvGraphicFramePr>
        <p:xfrm>
          <a:off x="568514" y="3507686"/>
          <a:ext cx="5181411" cy="732156"/>
        </p:xfrm>
        <a:graphic>
          <a:graphicData uri="http://schemas.openxmlformats.org/presentationml/2006/ole">
            <mc:AlternateContent xmlns:mc="http://schemas.openxmlformats.org/markup-compatibility/2006">
              <mc:Choice xmlns:v="urn:schemas-microsoft-com:vml" Requires="v">
                <p:oleObj spid="_x0000_s507047" name="Equation" r:id="rId7" imgW="2336760" imgH="330120" progId="Equation.DSMT4">
                  <p:embed/>
                </p:oleObj>
              </mc:Choice>
              <mc:Fallback>
                <p:oleObj name="Equation" r:id="rId7" imgW="2336760" imgH="330120" progId="Equation.DSMT4">
                  <p:embed/>
                  <p:pic>
                    <p:nvPicPr>
                      <p:cNvPr id="0" name=""/>
                      <p:cNvPicPr/>
                      <p:nvPr/>
                    </p:nvPicPr>
                    <p:blipFill>
                      <a:blip r:embed="rId8"/>
                      <a:stretch>
                        <a:fillRect/>
                      </a:stretch>
                    </p:blipFill>
                    <p:spPr>
                      <a:xfrm>
                        <a:off x="568514" y="3507686"/>
                        <a:ext cx="5181411" cy="732156"/>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518945038"/>
              </p:ext>
            </p:extLst>
          </p:nvPr>
        </p:nvGraphicFramePr>
        <p:xfrm>
          <a:off x="1589536" y="5744502"/>
          <a:ext cx="2190750" cy="908274"/>
        </p:xfrm>
        <a:graphic>
          <a:graphicData uri="http://schemas.openxmlformats.org/presentationml/2006/ole">
            <mc:AlternateContent xmlns:mc="http://schemas.openxmlformats.org/markup-compatibility/2006">
              <mc:Choice xmlns:v="urn:schemas-microsoft-com:vml" Requires="v">
                <p:oleObj spid="_x0000_s507048" name="Equation" r:id="rId9" imgW="1041120" imgH="431640" progId="Equation.DSMT4">
                  <p:embed/>
                </p:oleObj>
              </mc:Choice>
              <mc:Fallback>
                <p:oleObj name="Equation" r:id="rId9" imgW="1041120" imgH="431640" progId="Equation.DSMT4">
                  <p:embed/>
                  <p:pic>
                    <p:nvPicPr>
                      <p:cNvPr id="0" name=""/>
                      <p:cNvPicPr/>
                      <p:nvPr/>
                    </p:nvPicPr>
                    <p:blipFill>
                      <a:blip r:embed="rId10"/>
                      <a:stretch>
                        <a:fillRect/>
                      </a:stretch>
                    </p:blipFill>
                    <p:spPr>
                      <a:xfrm>
                        <a:off x="1589536" y="5744502"/>
                        <a:ext cx="2190750" cy="908274"/>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517322997"/>
              </p:ext>
            </p:extLst>
          </p:nvPr>
        </p:nvGraphicFramePr>
        <p:xfrm>
          <a:off x="5924550" y="5812010"/>
          <a:ext cx="2111021" cy="923571"/>
        </p:xfrm>
        <a:graphic>
          <a:graphicData uri="http://schemas.openxmlformats.org/presentationml/2006/ole">
            <mc:AlternateContent xmlns:mc="http://schemas.openxmlformats.org/markup-compatibility/2006">
              <mc:Choice xmlns:v="urn:schemas-microsoft-com:vml" Requires="v">
                <p:oleObj spid="_x0000_s507049" name="Equation" r:id="rId11" imgW="1015920" imgH="444240" progId="Equation.DSMT4">
                  <p:embed/>
                </p:oleObj>
              </mc:Choice>
              <mc:Fallback>
                <p:oleObj name="Equation" r:id="rId11" imgW="1015920" imgH="444240" progId="Equation.DSMT4">
                  <p:embed/>
                  <p:pic>
                    <p:nvPicPr>
                      <p:cNvPr id="0" name=""/>
                      <p:cNvPicPr/>
                      <p:nvPr/>
                    </p:nvPicPr>
                    <p:blipFill>
                      <a:blip r:embed="rId12"/>
                      <a:stretch>
                        <a:fillRect/>
                      </a:stretch>
                    </p:blipFill>
                    <p:spPr>
                      <a:xfrm>
                        <a:off x="5924550" y="5812010"/>
                        <a:ext cx="2111021" cy="923571"/>
                      </a:xfrm>
                      <a:prstGeom prst="rect">
                        <a:avLst/>
                      </a:prstGeom>
                    </p:spPr>
                  </p:pic>
                </p:oleObj>
              </mc:Fallback>
            </mc:AlternateContent>
          </a:graphicData>
        </a:graphic>
      </p:graphicFrame>
    </p:spTree>
    <p:extLst>
      <p:ext uri="{BB962C8B-B14F-4D97-AF65-F5344CB8AC3E}">
        <p14:creationId xmlns:p14="http://schemas.microsoft.com/office/powerpoint/2010/main" val="2782089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6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6"/>
          <p:cNvSpPr>
            <a:spLocks noGrp="1" noChangeArrowheads="1"/>
          </p:cNvSpPr>
          <p:nvPr>
            <p:ph type="title"/>
          </p:nvPr>
        </p:nvSpPr>
        <p:spPr>
          <a:xfrm>
            <a:off x="21989" y="207153"/>
            <a:ext cx="9324528" cy="900336"/>
          </a:xfrm>
        </p:spPr>
        <p:txBody>
          <a:bodyPr/>
          <a:lstStyle/>
          <a:p>
            <a:r>
              <a:rPr lang="en-GB" sz="3600" dirty="0" smtClean="0"/>
              <a:t>For a graphical </a:t>
            </a:r>
            <a:r>
              <a:rPr lang="en-GB" sz="3600" dirty="0"/>
              <a:t>representation of </a:t>
            </a:r>
            <a:r>
              <a:rPr lang="en-GB" sz="3600" dirty="0" smtClean="0"/>
              <a:t>AF </a:t>
            </a:r>
            <a:endParaRPr lang="en-GB" sz="6000" dirty="0"/>
          </a:p>
        </p:txBody>
      </p:sp>
      <p:sp>
        <p:nvSpPr>
          <p:cNvPr id="98" name="Rectangle 97"/>
          <p:cNvSpPr/>
          <p:nvPr/>
        </p:nvSpPr>
        <p:spPr bwMode="auto">
          <a:xfrm>
            <a:off x="1706358" y="3378847"/>
            <a:ext cx="1262062" cy="504056"/>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99" name="Rectangle 98"/>
          <p:cNvSpPr/>
          <p:nvPr/>
        </p:nvSpPr>
        <p:spPr>
          <a:xfrm>
            <a:off x="978767" y="2630574"/>
            <a:ext cx="5105401" cy="461665"/>
          </a:xfrm>
          <a:prstGeom prst="rect">
            <a:avLst/>
          </a:prstGeom>
        </p:spPr>
        <p:txBody>
          <a:bodyPr wrap="square">
            <a:spAutoFit/>
          </a:bodyPr>
          <a:lstStyle/>
          <a:p>
            <a:r>
              <a:rPr lang="en-GB" dirty="0" smtClean="0"/>
              <a:t>will be represented as a function of                                </a:t>
            </a:r>
            <a:endParaRPr lang="sv-SE" dirty="0"/>
          </a:p>
        </p:txBody>
      </p:sp>
      <p:grpSp>
        <p:nvGrpSpPr>
          <p:cNvPr id="8" name="Group 7"/>
          <p:cNvGrpSpPr/>
          <p:nvPr/>
        </p:nvGrpSpPr>
        <p:grpSpPr>
          <a:xfrm>
            <a:off x="911226" y="4619308"/>
            <a:ext cx="6679583" cy="2171486"/>
            <a:chOff x="507206" y="4293096"/>
            <a:chExt cx="6679583" cy="2171486"/>
          </a:xfrm>
        </p:grpSpPr>
        <p:sp>
          <p:nvSpPr>
            <p:cNvPr id="4" name="Rectangle 3"/>
            <p:cNvSpPr/>
            <p:nvPr/>
          </p:nvSpPr>
          <p:spPr>
            <a:xfrm>
              <a:off x="507206" y="4561778"/>
              <a:ext cx="1954381" cy="400110"/>
            </a:xfrm>
            <a:prstGeom prst="rect">
              <a:avLst/>
            </a:prstGeom>
          </p:spPr>
          <p:txBody>
            <a:bodyPr wrap="none">
              <a:spAutoFit/>
            </a:bodyPr>
            <a:lstStyle/>
            <a:p>
              <a:r>
                <a:rPr lang="en-GB" sz="2000" dirty="0" smtClean="0"/>
                <a:t>For a linear array</a:t>
              </a:r>
              <a:endParaRPr lang="sv-SE" sz="2000" dirty="0"/>
            </a:p>
          </p:txBody>
        </p:sp>
        <p:pic>
          <p:nvPicPr>
            <p:cNvPr id="10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9732" y="4293096"/>
              <a:ext cx="4257057" cy="1769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bwMode="auto">
            <a:xfrm>
              <a:off x="1888099" y="5032182"/>
              <a:ext cx="884238" cy="186407"/>
            </a:xfrm>
            <a:prstGeom prst="straightConnector1">
              <a:avLst/>
            </a:prstGeom>
            <a:solidFill>
              <a:schemeClr val="accent1"/>
            </a:solidFill>
            <a:ln w="9525" cap="flat" cmpd="sng" algn="ctr">
              <a:solidFill>
                <a:schemeClr val="tx1"/>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103" name="Rectangle 102"/>
                <p:cNvSpPr/>
                <p:nvPr/>
              </p:nvSpPr>
              <p:spPr>
                <a:xfrm>
                  <a:off x="3939381" y="6064472"/>
                  <a:ext cx="2662975" cy="4001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ea typeface="Cambria Math"/>
                              </a:rPr>
                            </m:ctrlPr>
                          </m:sSubPr>
                          <m:e>
                            <m:r>
                              <a:rPr lang="en-US" sz="2000" b="0" i="1" smtClean="0">
                                <a:latin typeface="Cambria Math"/>
                                <a:ea typeface="Cambria Math"/>
                              </a:rPr>
                              <m:t>𝑘</m:t>
                            </m:r>
                          </m:e>
                          <m:sub>
                            <m:r>
                              <a:rPr lang="en-US" sz="2000" b="0" i="1" smtClean="0">
                                <a:latin typeface="Cambria Math"/>
                                <a:ea typeface="Cambria Math"/>
                              </a:rPr>
                              <m:t>𝑎</m:t>
                            </m:r>
                          </m:sub>
                        </m:sSub>
                        <m:r>
                          <a:rPr lang="en-US" sz="2000" b="0" i="1" smtClean="0">
                            <a:latin typeface="Cambria Math"/>
                            <a:ea typeface="Cambria Math"/>
                          </a:rPr>
                          <m:t>/</m:t>
                        </m:r>
                        <m:r>
                          <a:rPr lang="en-US" sz="2000" i="1">
                            <a:latin typeface="Cambria Math"/>
                            <a:ea typeface="Cambria Math"/>
                          </a:rPr>
                          <m:t>𝑘</m:t>
                        </m:r>
                        <m:r>
                          <a:rPr lang="en-US" sz="2000" b="0" i="1" smtClean="0">
                            <a:latin typeface="Cambria Math"/>
                            <a:ea typeface="Cambria Math"/>
                          </a:rPr>
                          <m:t>=</m:t>
                        </m:r>
                        <m:func>
                          <m:funcPr>
                            <m:ctrlPr>
                              <a:rPr lang="en-US" sz="2000" i="1" smtClean="0">
                                <a:latin typeface="Cambria Math" panose="02040503050406030204" pitchFamily="18" charset="0"/>
                                <a:ea typeface="Cambria Math"/>
                              </a:rPr>
                            </m:ctrlPr>
                          </m:funcPr>
                          <m:fName>
                            <m:r>
                              <m:rPr>
                                <m:sty m:val="p"/>
                              </m:rPr>
                              <a:rPr lang="en-US" sz="2000" i="0" smtClean="0">
                                <a:latin typeface="Cambria Math"/>
                                <a:ea typeface="Cambria Math"/>
                              </a:rPr>
                              <m:t>cos</m:t>
                            </m:r>
                          </m:fName>
                          <m:e>
                            <m:r>
                              <a:rPr lang="en-US" sz="2000" i="1" smtClean="0">
                                <a:latin typeface="Cambria Math"/>
                                <a:ea typeface="Cambria Math"/>
                              </a:rPr>
                              <m:t>𝛼</m:t>
                            </m:r>
                          </m:e>
                        </m:func>
                      </m:oMath>
                    </m:oMathPara>
                  </a14:m>
                  <a:endParaRPr lang="sv-SE" sz="2000" dirty="0"/>
                </a:p>
              </p:txBody>
            </p:sp>
          </mc:Choice>
          <mc:Fallback xmlns="">
            <p:sp>
              <p:nvSpPr>
                <p:cNvPr id="103" name="Rectangle 102"/>
                <p:cNvSpPr>
                  <a:spLocks noRot="1" noChangeAspect="1" noMove="1" noResize="1" noEditPoints="1" noAdjustHandles="1" noChangeArrowheads="1" noChangeShapeType="1" noTextEdit="1"/>
                </p:cNvSpPr>
                <p:nvPr/>
              </p:nvSpPr>
              <p:spPr>
                <a:xfrm>
                  <a:off x="3939381" y="6064472"/>
                  <a:ext cx="2662975" cy="400110"/>
                </a:xfrm>
                <a:prstGeom prst="rect">
                  <a:avLst/>
                </a:prstGeom>
                <a:blipFill rotWithShape="1">
                  <a:blip r:embed="rId6"/>
                  <a:stretch>
                    <a:fillRect b="-15152"/>
                  </a:stretch>
                </a:blipFill>
              </p:spPr>
              <p:txBody>
                <a:bodyPr/>
                <a:lstStyle/>
                <a:p>
                  <a:r>
                    <a:rPr lang="sv-SE">
                      <a:noFill/>
                    </a:rPr>
                    <a:t> </a:t>
                  </a:r>
                </a:p>
              </p:txBody>
            </p:sp>
          </mc:Fallback>
        </mc:AlternateContent>
        <p:sp>
          <p:nvSpPr>
            <p:cNvPr id="7" name="Rectangle 6"/>
            <p:cNvSpPr/>
            <p:nvPr/>
          </p:nvSpPr>
          <p:spPr bwMode="auto">
            <a:xfrm>
              <a:off x="4495006" y="6064472"/>
              <a:ext cx="1653381" cy="40011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grpSp>
      <p:sp>
        <p:nvSpPr>
          <p:cNvPr id="107" name="Rectangle 106"/>
          <p:cNvSpPr/>
          <p:nvPr/>
        </p:nvSpPr>
        <p:spPr bwMode="auto">
          <a:xfrm>
            <a:off x="5094685" y="3343703"/>
            <a:ext cx="1262062" cy="504056"/>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grpSp>
        <p:nvGrpSpPr>
          <p:cNvPr id="100" name="Group 99"/>
          <p:cNvGrpSpPr/>
          <p:nvPr/>
        </p:nvGrpSpPr>
        <p:grpSpPr>
          <a:xfrm>
            <a:off x="6696130" y="2639407"/>
            <a:ext cx="1944317" cy="1478880"/>
            <a:chOff x="6086386" y="1179532"/>
            <a:chExt cx="2783791" cy="2049463"/>
          </a:xfrm>
        </p:grpSpPr>
        <p:pic>
          <p:nvPicPr>
            <p:cNvPr id="10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86386" y="1595031"/>
              <a:ext cx="2783791" cy="1633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4" name="Straight Arrow Connector 103"/>
            <p:cNvCxnSpPr/>
            <p:nvPr/>
          </p:nvCxnSpPr>
          <p:spPr bwMode="auto">
            <a:xfrm flipV="1">
              <a:off x="7478281" y="1595031"/>
              <a:ext cx="639694" cy="897865"/>
            </a:xfrm>
            <a:prstGeom prst="straightConnector1">
              <a:avLst/>
            </a:prstGeom>
            <a:solidFill>
              <a:schemeClr val="accent1"/>
            </a:solidFill>
            <a:ln w="38100" cap="flat" cmpd="sng" algn="ctr">
              <a:solidFill>
                <a:schemeClr val="accent2"/>
              </a:solidFill>
              <a:prstDash val="solid"/>
              <a:round/>
              <a:headEnd type="none" w="med" len="med"/>
              <a:tailEnd type="triangle"/>
            </a:ln>
            <a:effectLst/>
          </p:spPr>
        </p:cxnSp>
        <p:sp>
          <p:nvSpPr>
            <p:cNvPr id="105" name="Rectangle 104"/>
            <p:cNvSpPr/>
            <p:nvPr/>
          </p:nvSpPr>
          <p:spPr>
            <a:xfrm>
              <a:off x="7798128" y="1179532"/>
              <a:ext cx="934871" cy="369332"/>
            </a:xfrm>
            <a:prstGeom prst="rect">
              <a:avLst/>
            </a:prstGeom>
          </p:spPr>
          <p:txBody>
            <a:bodyPr wrap="none">
              <a:spAutoFit/>
            </a:bodyPr>
            <a:lstStyle/>
            <a:p>
              <a:r>
                <a:rPr lang="en-US" sz="1800" dirty="0" smtClean="0">
                  <a:sym typeface="Symbol"/>
                </a:rPr>
                <a:t>{</a:t>
              </a:r>
              <a:r>
                <a:rPr lang="en-US" sz="1800" baseline="-25000" dirty="0" smtClean="0">
                  <a:sym typeface="Symbol"/>
                </a:rPr>
                <a:t>o</a:t>
              </a:r>
              <a:r>
                <a:rPr lang="en-US" sz="1800" dirty="0" smtClean="0">
                  <a:sym typeface="Symbol"/>
                </a:rPr>
                <a:t>,</a:t>
              </a:r>
              <a:r>
                <a:rPr lang="en-US" sz="1800" dirty="0">
                  <a:sym typeface="Symbol"/>
                </a:rPr>
                <a:t> </a:t>
              </a:r>
              <a:r>
                <a:rPr lang="en-US" sz="1800" baseline="-25000" dirty="0" smtClean="0">
                  <a:sym typeface="Symbol"/>
                </a:rPr>
                <a:t>o</a:t>
              </a:r>
              <a:r>
                <a:rPr lang="en-US" sz="1800" dirty="0" smtClean="0"/>
                <a:t>}</a:t>
              </a:r>
              <a:endParaRPr lang="sv-SE" sz="1800" dirty="0"/>
            </a:p>
          </p:txBody>
        </p:sp>
      </p:grpSp>
      <p:graphicFrame>
        <p:nvGraphicFramePr>
          <p:cNvPr id="106" name="Object 105"/>
          <p:cNvGraphicFramePr>
            <a:graphicFrameLocks noChangeAspect="1"/>
          </p:cNvGraphicFramePr>
          <p:nvPr>
            <p:extLst>
              <p:ext uri="{D42A27DB-BD31-4B8C-83A1-F6EECF244321}">
                <p14:modId xmlns:p14="http://schemas.microsoft.com/office/powerpoint/2010/main" val="3955963276"/>
              </p:ext>
            </p:extLst>
          </p:nvPr>
        </p:nvGraphicFramePr>
        <p:xfrm>
          <a:off x="762000" y="1288146"/>
          <a:ext cx="7916257" cy="1055501"/>
        </p:xfrm>
        <a:graphic>
          <a:graphicData uri="http://schemas.openxmlformats.org/presentationml/2006/ole">
            <mc:AlternateContent xmlns:mc="http://schemas.openxmlformats.org/markup-compatibility/2006">
              <mc:Choice xmlns:v="urn:schemas-microsoft-com:vml" Requires="v">
                <p:oleObj spid="_x0000_s507984" name="Equation" r:id="rId8" imgW="3809880" imgH="507960" progId="Equation.DSMT4">
                  <p:embed/>
                </p:oleObj>
              </mc:Choice>
              <mc:Fallback>
                <p:oleObj name="Equation" r:id="rId8" imgW="3809880" imgH="507960" progId="Equation.DSMT4">
                  <p:embed/>
                  <p:pic>
                    <p:nvPicPr>
                      <p:cNvPr id="0" name=""/>
                      <p:cNvPicPr/>
                      <p:nvPr/>
                    </p:nvPicPr>
                    <p:blipFill>
                      <a:blip r:embed="rId9"/>
                      <a:stretch>
                        <a:fillRect/>
                      </a:stretch>
                    </p:blipFill>
                    <p:spPr>
                      <a:xfrm>
                        <a:off x="762000" y="1288146"/>
                        <a:ext cx="7916257" cy="1055501"/>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1918350761"/>
              </p:ext>
            </p:extLst>
          </p:nvPr>
        </p:nvGraphicFramePr>
        <p:xfrm>
          <a:off x="636013" y="3371313"/>
          <a:ext cx="5790908" cy="489010"/>
        </p:xfrm>
        <a:graphic>
          <a:graphicData uri="http://schemas.openxmlformats.org/presentationml/2006/ole">
            <mc:AlternateContent xmlns:mc="http://schemas.openxmlformats.org/markup-compatibility/2006">
              <mc:Choice xmlns:v="urn:schemas-microsoft-com:vml" Requires="v">
                <p:oleObj spid="_x0000_s507985" name="Equation" r:id="rId10" imgW="2857320" imgH="241200" progId="Equation.DSMT4">
                  <p:embed/>
                </p:oleObj>
              </mc:Choice>
              <mc:Fallback>
                <p:oleObj name="Equation" r:id="rId10" imgW="2857320" imgH="241200" progId="Equation.DSMT4">
                  <p:embed/>
                  <p:pic>
                    <p:nvPicPr>
                      <p:cNvPr id="0" name=""/>
                      <p:cNvPicPr/>
                      <p:nvPr/>
                    </p:nvPicPr>
                    <p:blipFill>
                      <a:blip r:embed="rId11"/>
                      <a:stretch>
                        <a:fillRect/>
                      </a:stretch>
                    </p:blipFill>
                    <p:spPr>
                      <a:xfrm>
                        <a:off x="636013" y="3371313"/>
                        <a:ext cx="5790908" cy="489010"/>
                      </a:xfrm>
                      <a:prstGeom prst="rect">
                        <a:avLst/>
                      </a:prstGeom>
                    </p:spPr>
                  </p:pic>
                </p:oleObj>
              </mc:Fallback>
            </mc:AlternateContent>
          </a:graphicData>
        </a:graphic>
      </p:graphicFrame>
    </p:spTree>
    <p:extLst>
      <p:ext uri="{BB962C8B-B14F-4D97-AF65-F5344CB8AC3E}">
        <p14:creationId xmlns:p14="http://schemas.microsoft.com/office/powerpoint/2010/main" val="47024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51520" y="0"/>
            <a:ext cx="8784976" cy="1143000"/>
          </a:xfrm>
        </p:spPr>
        <p:txBody>
          <a:bodyPr/>
          <a:lstStyle/>
          <a:p>
            <a:r>
              <a:rPr lang="en-GB" sz="3600" dirty="0" smtClean="0"/>
              <a:t>Graphical </a:t>
            </a:r>
            <a:r>
              <a:rPr lang="en-GB" sz="3600" dirty="0"/>
              <a:t>representation</a:t>
            </a:r>
            <a:r>
              <a:rPr lang="en-US" sz="3600" dirty="0" smtClean="0">
                <a:ln w="12700">
                  <a:noFill/>
                  <a:prstDash val="solid"/>
                </a:ln>
              </a:rPr>
              <a:t> of an </a:t>
            </a:r>
            <a:r>
              <a:rPr lang="en-US" sz="3600" dirty="0" smtClean="0">
                <a:ln w="12700">
                  <a:solidFill>
                    <a:schemeClr val="tx1"/>
                  </a:solidFill>
                  <a:prstDash val="solid"/>
                </a:ln>
              </a:rPr>
              <a:t>element pattern</a:t>
            </a:r>
            <a:endParaRPr lang="en-US" sz="5400" dirty="0" smtClean="0">
              <a:ln w="12700">
                <a:solidFill>
                  <a:schemeClr val="tx1"/>
                </a:solidFill>
                <a:prstDash val="solid"/>
              </a:ln>
            </a:endParaRPr>
          </a:p>
        </p:txBody>
      </p:sp>
      <p:pic>
        <p:nvPicPr>
          <p:cNvPr id="27651" name="Picture 3"/>
          <p:cNvPicPr>
            <a:picLocks noGrp="1" noChangeAspect="1" noChangeArrowheads="1"/>
          </p:cNvPicPr>
          <p:nvPr>
            <p:ph idx="1"/>
          </p:nvPr>
        </p:nvPicPr>
        <p:blipFill>
          <a:blip r:embed="rId3" cstate="print"/>
          <a:srcRect/>
          <a:stretch>
            <a:fillRect/>
          </a:stretch>
        </p:blipFill>
        <p:spPr>
          <a:xfrm>
            <a:off x="2817628" y="2852936"/>
            <a:ext cx="6204459" cy="3240360"/>
          </a:xfrm>
        </p:spPr>
      </p:pic>
      <p:grpSp>
        <p:nvGrpSpPr>
          <p:cNvPr id="2" name="Group 1"/>
          <p:cNvGrpSpPr/>
          <p:nvPr/>
        </p:nvGrpSpPr>
        <p:grpSpPr>
          <a:xfrm>
            <a:off x="395537" y="4634787"/>
            <a:ext cx="3816424" cy="1940475"/>
            <a:chOff x="395536" y="4234677"/>
            <a:chExt cx="4571405" cy="2340585"/>
          </a:xfrm>
        </p:grpSpPr>
        <p:sp>
          <p:nvSpPr>
            <p:cNvPr id="4" name="Rectangle 3"/>
            <p:cNvSpPr/>
            <p:nvPr/>
          </p:nvSpPr>
          <p:spPr>
            <a:xfrm>
              <a:off x="490573" y="4234677"/>
              <a:ext cx="2341005" cy="482609"/>
            </a:xfrm>
            <a:prstGeom prst="rect">
              <a:avLst/>
            </a:prstGeom>
          </p:spPr>
          <p:txBody>
            <a:bodyPr wrap="none">
              <a:spAutoFit/>
            </a:bodyPr>
            <a:lstStyle/>
            <a:p>
              <a:r>
                <a:rPr lang="en-GB" sz="2000" dirty="0" smtClean="0"/>
                <a:t>For a </a:t>
              </a:r>
              <a:r>
                <a:rPr lang="en-GB" sz="2000" dirty="0"/>
                <a:t>linear array</a:t>
              </a:r>
              <a:endParaRPr lang="sv-SE" sz="2000" dirty="0"/>
            </a:p>
          </p:txBody>
        </p:sp>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4797152"/>
              <a:ext cx="4571405" cy="1778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6" name="Rectangle 5"/>
          <p:cNvSpPr/>
          <p:nvPr/>
        </p:nvSpPr>
        <p:spPr>
          <a:xfrm>
            <a:off x="456628" y="1110709"/>
            <a:ext cx="8193870" cy="1138773"/>
          </a:xfrm>
          <a:prstGeom prst="rect">
            <a:avLst/>
          </a:prstGeom>
        </p:spPr>
        <p:txBody>
          <a:bodyPr wrap="square">
            <a:spAutoFit/>
          </a:bodyPr>
          <a:lstStyle/>
          <a:p>
            <a:r>
              <a:rPr lang="en-GB" dirty="0" smtClean="0"/>
              <a:t>The element pattern, represented as a function of</a:t>
            </a:r>
          </a:p>
          <a:p>
            <a:endParaRPr lang="en-GB" sz="2000" dirty="0"/>
          </a:p>
          <a:p>
            <a:r>
              <a:rPr lang="en-GB" dirty="0" smtClean="0"/>
              <a:t>                                   and  </a:t>
            </a:r>
            <a:endParaRPr lang="sv-SE" dirty="0"/>
          </a:p>
        </p:txBody>
      </p:sp>
      <p:grpSp>
        <p:nvGrpSpPr>
          <p:cNvPr id="7" name="Group 6"/>
          <p:cNvGrpSpPr/>
          <p:nvPr/>
        </p:nvGrpSpPr>
        <p:grpSpPr>
          <a:xfrm>
            <a:off x="661564" y="1772153"/>
            <a:ext cx="5760640" cy="504056"/>
            <a:chOff x="1909762" y="2596979"/>
            <a:chExt cx="5760640" cy="504056"/>
          </a:xfrm>
        </p:grpSpPr>
        <p:pic>
          <p:nvPicPr>
            <p:cNvPr id="8" name="Picture 11"/>
            <p:cNvPicPr>
              <a:picLocks noChangeAspect="1" noChangeArrowheads="1"/>
            </p:cNvPicPr>
            <p:nvPr/>
          </p:nvPicPr>
          <p:blipFill>
            <a:blip r:embed="rId5" cstate="print"/>
            <a:srcRect/>
            <a:stretch>
              <a:fillRect/>
            </a:stretch>
          </p:blipFill>
          <p:spPr bwMode="auto">
            <a:xfrm>
              <a:off x="2114698" y="2711651"/>
              <a:ext cx="2209800" cy="381000"/>
            </a:xfrm>
            <a:prstGeom prst="rect">
              <a:avLst/>
            </a:prstGeom>
            <a:noFill/>
            <a:ln w="9525">
              <a:noFill/>
              <a:miter lim="800000"/>
              <a:headEnd/>
              <a:tailEnd/>
            </a:ln>
          </p:spPr>
        </p:pic>
        <p:pic>
          <p:nvPicPr>
            <p:cNvPr id="9" name="Picture 12"/>
            <p:cNvPicPr>
              <a:picLocks noChangeAspect="1" noChangeArrowheads="1"/>
            </p:cNvPicPr>
            <p:nvPr/>
          </p:nvPicPr>
          <p:blipFill>
            <a:blip r:embed="rId6" cstate="print"/>
            <a:srcRect/>
            <a:stretch>
              <a:fillRect/>
            </a:stretch>
          </p:blipFill>
          <p:spPr bwMode="auto">
            <a:xfrm>
              <a:off x="5153876" y="2687838"/>
              <a:ext cx="2286000" cy="404813"/>
            </a:xfrm>
            <a:prstGeom prst="rect">
              <a:avLst/>
            </a:prstGeom>
            <a:noFill/>
            <a:ln w="9525">
              <a:noFill/>
              <a:miter lim="800000"/>
              <a:headEnd/>
              <a:tailEnd/>
            </a:ln>
          </p:spPr>
        </p:pic>
        <p:sp>
          <p:nvSpPr>
            <p:cNvPr id="10" name="Rectangle 9"/>
            <p:cNvSpPr/>
            <p:nvPr/>
          </p:nvSpPr>
          <p:spPr bwMode="auto">
            <a:xfrm>
              <a:off x="1909762" y="2596979"/>
              <a:ext cx="5760640" cy="504056"/>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45176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08520" y="-1555"/>
            <a:ext cx="8856984" cy="1126299"/>
          </a:xfrm>
        </p:spPr>
        <p:txBody>
          <a:bodyPr/>
          <a:lstStyle/>
          <a:p>
            <a:r>
              <a:rPr lang="en-US" sz="3600" dirty="0" smtClean="0">
                <a:ln w="12700">
                  <a:noFill/>
                  <a:prstDash val="solid"/>
                </a:ln>
              </a:rPr>
              <a:t>Planar array: </a:t>
            </a:r>
            <a:r>
              <a:rPr lang="en-GB" sz="3600" dirty="0">
                <a:ln w="12700">
                  <a:noFill/>
                  <a:prstDash val="solid"/>
                </a:ln>
              </a:rPr>
              <a:t>Graphical representation of </a:t>
            </a:r>
            <a:r>
              <a:rPr lang="en-GB" sz="3600" dirty="0" smtClean="0">
                <a:ln w="12700">
                  <a:noFill/>
                  <a:prstDash val="solid"/>
                </a:ln>
              </a:rPr>
              <a:t>AF</a:t>
            </a:r>
            <a:endParaRPr lang="en-US" sz="4800" i="1" dirty="0" smtClean="0">
              <a:ln w="12700">
                <a:noFill/>
                <a:prstDash val="solid"/>
              </a:ln>
              <a:solidFill>
                <a:schemeClr val="tx1"/>
              </a:solidFill>
            </a:endParaRPr>
          </a:p>
        </p:txBody>
      </p:sp>
      <p:sp>
        <p:nvSpPr>
          <p:cNvPr id="14" name="Text Box 7"/>
          <p:cNvSpPr txBox="1">
            <a:spLocks noChangeArrowheads="1"/>
          </p:cNvSpPr>
          <p:nvPr/>
        </p:nvSpPr>
        <p:spPr bwMode="auto">
          <a:xfrm>
            <a:off x="2651751" y="1132412"/>
            <a:ext cx="4154984" cy="461665"/>
          </a:xfrm>
          <a:prstGeom prst="rect">
            <a:avLst/>
          </a:prstGeom>
          <a:noFill/>
          <a:ln w="9525">
            <a:noFill/>
            <a:miter lim="800000"/>
            <a:headEnd/>
            <a:tailEnd/>
          </a:ln>
          <a:effectLst/>
        </p:spPr>
        <p:txBody>
          <a:bodyPr wrap="none">
            <a:spAutoFit/>
          </a:bodyPr>
          <a:lstStyle/>
          <a:p>
            <a:r>
              <a:rPr lang="en-GB" dirty="0" smtClean="0"/>
              <a:t>A(</a:t>
            </a:r>
            <a:r>
              <a:rPr lang="en-GB" dirty="0" err="1" smtClean="0"/>
              <a:t>x,y</a:t>
            </a:r>
            <a:r>
              <a:rPr lang="en-GB" dirty="0" smtClean="0"/>
              <a:t>) = 1 and   </a:t>
            </a:r>
            <a:r>
              <a:rPr lang="el-GR" dirty="0" smtClean="0">
                <a:solidFill>
                  <a:schemeClr val="accent2"/>
                </a:solidFill>
              </a:rPr>
              <a:t>ΔΦ</a:t>
            </a:r>
            <a:r>
              <a:rPr lang="en-US" baseline="-25000" dirty="0" smtClean="0">
                <a:solidFill>
                  <a:schemeClr val="accent2"/>
                </a:solidFill>
              </a:rPr>
              <a:t>x</a:t>
            </a:r>
            <a:r>
              <a:rPr lang="en-US" dirty="0" smtClean="0">
                <a:solidFill>
                  <a:schemeClr val="accent2"/>
                </a:solidFill>
              </a:rPr>
              <a:t> </a:t>
            </a:r>
            <a:r>
              <a:rPr lang="sv-SE" dirty="0" smtClean="0">
                <a:solidFill>
                  <a:schemeClr val="accent2"/>
                </a:solidFill>
              </a:rPr>
              <a:t>= </a:t>
            </a:r>
            <a:r>
              <a:rPr lang="el-GR" dirty="0" smtClean="0">
                <a:solidFill>
                  <a:schemeClr val="accent2"/>
                </a:solidFill>
              </a:rPr>
              <a:t>ΔΦ</a:t>
            </a:r>
            <a:r>
              <a:rPr lang="en-US" baseline="-25000" dirty="0" smtClean="0">
                <a:solidFill>
                  <a:schemeClr val="accent2"/>
                </a:solidFill>
              </a:rPr>
              <a:t>y</a:t>
            </a:r>
            <a:r>
              <a:rPr lang="en-US" dirty="0" smtClean="0">
                <a:solidFill>
                  <a:schemeClr val="accent2"/>
                </a:solidFill>
              </a:rPr>
              <a:t> </a:t>
            </a:r>
            <a:r>
              <a:rPr lang="sv-SE" dirty="0">
                <a:solidFill>
                  <a:schemeClr val="accent2"/>
                </a:solidFill>
              </a:rPr>
              <a:t>= 0</a:t>
            </a:r>
            <a:endParaRPr lang="en-GB" sz="3200" dirty="0">
              <a:solidFill>
                <a:schemeClr val="accent2"/>
              </a:solidFill>
            </a:endParaRPr>
          </a:p>
        </p:txBody>
      </p:sp>
      <p:grpSp>
        <p:nvGrpSpPr>
          <p:cNvPr id="47" name="Group 46"/>
          <p:cNvGrpSpPr/>
          <p:nvPr/>
        </p:nvGrpSpPr>
        <p:grpSpPr>
          <a:xfrm>
            <a:off x="0" y="2060848"/>
            <a:ext cx="6124575" cy="3744416"/>
            <a:chOff x="0" y="2060848"/>
            <a:chExt cx="6124575" cy="3744416"/>
          </a:xfrm>
        </p:grpSpPr>
        <p:pic>
          <p:nvPicPr>
            <p:cNvPr id="8960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90514"/>
              <a:ext cx="6124575" cy="3714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2" name="Group 41"/>
            <p:cNvGrpSpPr/>
            <p:nvPr/>
          </p:nvGrpSpPr>
          <p:grpSpPr>
            <a:xfrm>
              <a:off x="666088" y="2060848"/>
              <a:ext cx="3971326" cy="3600400"/>
              <a:chOff x="666088" y="2060848"/>
              <a:chExt cx="3971326" cy="3600400"/>
            </a:xfrm>
          </p:grpSpPr>
          <p:cxnSp>
            <p:nvCxnSpPr>
              <p:cNvPr id="18" name="Straight Arrow Connector 17"/>
              <p:cNvCxnSpPr/>
              <p:nvPr/>
            </p:nvCxnSpPr>
            <p:spPr bwMode="auto">
              <a:xfrm>
                <a:off x="2555776" y="2060848"/>
                <a:ext cx="0" cy="3600400"/>
              </a:xfrm>
              <a:prstGeom prst="straightConnector1">
                <a:avLst/>
              </a:prstGeom>
              <a:solidFill>
                <a:schemeClr val="accent1"/>
              </a:solidFill>
              <a:ln w="63500" cap="flat" cmpd="sng" algn="ctr">
                <a:solidFill>
                  <a:schemeClr val="tx1"/>
                </a:solidFill>
                <a:prstDash val="solid"/>
                <a:round/>
                <a:headEnd type="stealth" w="med" len="med"/>
                <a:tailEnd type="none"/>
              </a:ln>
              <a:effectLst/>
            </p:spPr>
          </p:cxnSp>
          <p:cxnSp>
            <p:nvCxnSpPr>
              <p:cNvPr id="46" name="Straight Arrow Connector 45"/>
              <p:cNvCxnSpPr/>
              <p:nvPr/>
            </p:nvCxnSpPr>
            <p:spPr bwMode="auto">
              <a:xfrm flipH="1">
                <a:off x="666088" y="4008573"/>
                <a:ext cx="3971326" cy="0"/>
              </a:xfrm>
              <a:prstGeom prst="straightConnector1">
                <a:avLst/>
              </a:prstGeom>
              <a:solidFill>
                <a:schemeClr val="accent1"/>
              </a:solidFill>
              <a:ln w="63500" cap="flat" cmpd="sng" algn="ctr">
                <a:solidFill>
                  <a:schemeClr val="tx1"/>
                </a:solidFill>
                <a:prstDash val="solid"/>
                <a:round/>
                <a:headEnd type="stealth" w="med" len="med"/>
                <a:tailEnd type="none"/>
              </a:ln>
              <a:effectLst/>
            </p:spPr>
          </p:cxnSp>
        </p:grpSp>
      </p:grpSp>
      <p:sp>
        <p:nvSpPr>
          <p:cNvPr id="53" name="Rectangle 52"/>
          <p:cNvSpPr/>
          <p:nvPr/>
        </p:nvSpPr>
        <p:spPr>
          <a:xfrm>
            <a:off x="6237060" y="4365104"/>
            <a:ext cx="3015460" cy="923330"/>
          </a:xfrm>
          <a:prstGeom prst="rect">
            <a:avLst/>
          </a:prstGeom>
        </p:spPr>
        <p:txBody>
          <a:bodyPr wrap="square">
            <a:spAutoFit/>
          </a:bodyPr>
          <a:lstStyle/>
          <a:p>
            <a:r>
              <a:rPr lang="en-US" sz="1800" dirty="0" smtClean="0"/>
              <a:t>Main lobe of AF will be narrower than the element pattern</a:t>
            </a:r>
            <a:endParaRPr lang="en-GB" dirty="0"/>
          </a:p>
        </p:txBody>
      </p:sp>
      <p:pic>
        <p:nvPicPr>
          <p:cNvPr id="58"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r="3568"/>
          <a:stretch/>
        </p:blipFill>
        <p:spPr bwMode="auto">
          <a:xfrm>
            <a:off x="107504" y="2060848"/>
            <a:ext cx="5857867" cy="3844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ectangle 34"/>
          <p:cNvSpPr/>
          <p:nvPr/>
        </p:nvSpPr>
        <p:spPr>
          <a:xfrm>
            <a:off x="6195531" y="5428185"/>
            <a:ext cx="2984570" cy="923330"/>
          </a:xfrm>
          <a:prstGeom prst="rect">
            <a:avLst/>
          </a:prstGeom>
        </p:spPr>
        <p:txBody>
          <a:bodyPr wrap="square">
            <a:spAutoFit/>
          </a:bodyPr>
          <a:lstStyle/>
          <a:p>
            <a:r>
              <a:rPr lang="en-US" sz="1800" dirty="0" smtClean="0"/>
              <a:t>Grating </a:t>
            </a:r>
            <a:r>
              <a:rPr lang="en-US" sz="1800" dirty="0"/>
              <a:t>lobes </a:t>
            </a:r>
            <a:r>
              <a:rPr lang="en-US" sz="1800" dirty="0" smtClean="0"/>
              <a:t>will have the same shapes, and will be displaced w.r.t each other</a:t>
            </a:r>
            <a:endParaRPr lang="en-GB" dirty="0"/>
          </a:p>
        </p:txBody>
      </p:sp>
      <p:grpSp>
        <p:nvGrpSpPr>
          <p:cNvPr id="54" name="Group 53"/>
          <p:cNvGrpSpPr/>
          <p:nvPr/>
        </p:nvGrpSpPr>
        <p:grpSpPr>
          <a:xfrm>
            <a:off x="6086386" y="1133366"/>
            <a:ext cx="3238142" cy="3018959"/>
            <a:chOff x="6086386" y="1133366"/>
            <a:chExt cx="3238142" cy="3018959"/>
          </a:xfrm>
        </p:grpSpPr>
        <p:sp>
          <p:nvSpPr>
            <p:cNvPr id="11" name="Rectangle 10"/>
            <p:cNvSpPr/>
            <p:nvPr/>
          </p:nvSpPr>
          <p:spPr>
            <a:xfrm>
              <a:off x="6309068" y="3228995"/>
              <a:ext cx="3015460" cy="923330"/>
            </a:xfrm>
            <a:prstGeom prst="rect">
              <a:avLst/>
            </a:prstGeom>
          </p:spPr>
          <p:txBody>
            <a:bodyPr wrap="square">
              <a:spAutoFit/>
            </a:bodyPr>
            <a:lstStyle/>
            <a:p>
              <a:r>
                <a:rPr lang="en-US" sz="1800" dirty="0" smtClean="0"/>
                <a:t>Main lobe direction </a:t>
              </a:r>
              <a:r>
                <a:rPr lang="en-US" sz="1800" dirty="0" smtClean="0">
                  <a:sym typeface="Symbol"/>
                </a:rPr>
                <a:t>         </a:t>
              </a:r>
              <a:r>
                <a:rPr lang="en-US" sz="1800" dirty="0" smtClean="0"/>
                <a:t>the 1</a:t>
              </a:r>
              <a:r>
                <a:rPr lang="en-US" sz="1800" baseline="30000" dirty="0" smtClean="0"/>
                <a:t>st</a:t>
              </a:r>
              <a:r>
                <a:rPr lang="en-US" sz="1800" dirty="0" smtClean="0"/>
                <a:t>  maximum of AF (coincides with </a:t>
              </a:r>
              <a:r>
                <a:rPr lang="en-US" sz="1800" b="1" dirty="0" smtClean="0"/>
                <a:t>Z</a:t>
              </a:r>
              <a:r>
                <a:rPr lang="en-US" sz="1800" dirty="0" smtClean="0"/>
                <a:t> axis)</a:t>
              </a:r>
              <a:endParaRPr lang="en-GB" dirty="0"/>
            </a:p>
          </p:txBody>
        </p:sp>
        <p:grpSp>
          <p:nvGrpSpPr>
            <p:cNvPr id="52" name="Group 51"/>
            <p:cNvGrpSpPr/>
            <p:nvPr/>
          </p:nvGrpSpPr>
          <p:grpSpPr>
            <a:xfrm>
              <a:off x="6086386" y="1133366"/>
              <a:ext cx="2783791" cy="2095629"/>
              <a:chOff x="6086386" y="1133366"/>
              <a:chExt cx="2783791" cy="2095629"/>
            </a:xfrm>
          </p:grpSpPr>
          <p:grpSp>
            <p:nvGrpSpPr>
              <p:cNvPr id="45" name="Group 44"/>
              <p:cNvGrpSpPr/>
              <p:nvPr/>
            </p:nvGrpSpPr>
            <p:grpSpPr>
              <a:xfrm>
                <a:off x="6086386" y="1133366"/>
                <a:ext cx="2783791" cy="2095629"/>
                <a:chOff x="6086386" y="1133366"/>
                <a:chExt cx="2783791" cy="2095629"/>
              </a:xfrm>
            </p:grpSpPr>
            <p:sp>
              <p:nvSpPr>
                <p:cNvPr id="33" name="Rectangle 32"/>
                <p:cNvSpPr/>
                <p:nvPr/>
              </p:nvSpPr>
              <p:spPr>
                <a:xfrm>
                  <a:off x="7100425" y="1133366"/>
                  <a:ext cx="1433302" cy="338554"/>
                </a:xfrm>
                <a:prstGeom prst="rect">
                  <a:avLst/>
                </a:prstGeom>
              </p:spPr>
              <p:txBody>
                <a:bodyPr wrap="square">
                  <a:spAutoFit/>
                </a:bodyPr>
                <a:lstStyle/>
                <a:p>
                  <a:r>
                    <a:rPr lang="en-US" sz="1600" dirty="0" smtClean="0"/>
                    <a:t>{</a:t>
                  </a:r>
                  <a:r>
                    <a:rPr lang="en-US" sz="1600" dirty="0" smtClean="0">
                      <a:sym typeface="Symbol"/>
                    </a:rPr>
                    <a:t></a:t>
                  </a:r>
                  <a:r>
                    <a:rPr lang="en-US" sz="1600" baseline="-25000" dirty="0" smtClean="0">
                      <a:sym typeface="Symbol"/>
                    </a:rPr>
                    <a:t>o</a:t>
                  </a:r>
                  <a:r>
                    <a:rPr lang="en-US" sz="1600" dirty="0" smtClean="0">
                      <a:sym typeface="Symbol"/>
                    </a:rPr>
                    <a:t> =0, </a:t>
                  </a:r>
                  <a:r>
                    <a:rPr lang="en-US" sz="1600" baseline="-25000" dirty="0" smtClean="0">
                      <a:sym typeface="Symbol"/>
                    </a:rPr>
                    <a:t>o</a:t>
                  </a:r>
                  <a:r>
                    <a:rPr lang="en-US" sz="1600" dirty="0" smtClean="0"/>
                    <a:t>=0}</a:t>
                  </a:r>
                  <a:endParaRPr lang="en-GB" sz="2000" dirty="0"/>
                </a:p>
              </p:txBody>
            </p:sp>
            <p:pic>
              <p:nvPicPr>
                <p:cNvPr id="41"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86386" y="1595031"/>
                  <a:ext cx="2783791" cy="1633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66" name="Straight Arrow Connector 65"/>
              <p:cNvCxnSpPr/>
              <p:nvPr/>
            </p:nvCxnSpPr>
            <p:spPr bwMode="auto">
              <a:xfrm flipV="1">
                <a:off x="7478281" y="2043963"/>
                <a:ext cx="0" cy="448934"/>
              </a:xfrm>
              <a:prstGeom prst="straightConnector1">
                <a:avLst/>
              </a:prstGeom>
              <a:solidFill>
                <a:schemeClr val="accent1"/>
              </a:solidFill>
              <a:ln w="38100" cap="flat" cmpd="sng" algn="ctr">
                <a:solidFill>
                  <a:schemeClr val="accent2"/>
                </a:solidFill>
                <a:prstDash val="solid"/>
                <a:round/>
                <a:headEnd type="none" w="med" len="med"/>
                <a:tailEnd type="triangle"/>
              </a:ln>
              <a:effectLst/>
            </p:spPr>
          </p:cxnSp>
        </p:grpSp>
      </p:grpSp>
      <p:sp>
        <p:nvSpPr>
          <p:cNvPr id="55" name="Rectangle 54"/>
          <p:cNvSpPr/>
          <p:nvPr/>
        </p:nvSpPr>
        <p:spPr>
          <a:xfrm>
            <a:off x="116632" y="887144"/>
            <a:ext cx="4572000" cy="707886"/>
          </a:xfrm>
          <a:prstGeom prst="rect">
            <a:avLst/>
          </a:prstGeom>
        </p:spPr>
        <p:txBody>
          <a:bodyPr>
            <a:spAutoFit/>
          </a:bodyPr>
          <a:lstStyle/>
          <a:p>
            <a:r>
              <a:rPr lang="en-US" sz="2000" i="1" dirty="0">
                <a:ln w="12700">
                  <a:noFill/>
                  <a:prstDash val="solid"/>
                </a:ln>
              </a:rPr>
              <a:t>Circular aperture</a:t>
            </a:r>
            <a:r>
              <a:rPr lang="en-US" sz="2000" i="1" dirty="0" smtClean="0">
                <a:ln w="12700">
                  <a:noFill/>
                  <a:prstDash val="solid"/>
                </a:ln>
              </a:rPr>
              <a:t>.</a:t>
            </a:r>
          </a:p>
          <a:p>
            <a:r>
              <a:rPr lang="en-US" sz="2000" i="1" dirty="0" smtClean="0">
                <a:ln w="12700">
                  <a:noFill/>
                  <a:prstDash val="solid"/>
                </a:ln>
              </a:rPr>
              <a:t>Rectangular </a:t>
            </a:r>
            <a:r>
              <a:rPr lang="en-US" sz="2000" i="1" dirty="0">
                <a:ln w="12700">
                  <a:noFill/>
                  <a:prstDash val="solid"/>
                </a:ln>
              </a:rPr>
              <a:t>grid.</a:t>
            </a:r>
            <a:endParaRPr lang="sv-SE" sz="2000" dirty="0"/>
          </a:p>
        </p:txBody>
      </p:sp>
      <p:sp>
        <p:nvSpPr>
          <p:cNvPr id="2" name="Oval 1"/>
          <p:cNvSpPr/>
          <p:nvPr/>
        </p:nvSpPr>
        <p:spPr bwMode="auto">
          <a:xfrm>
            <a:off x="2506918" y="3972294"/>
            <a:ext cx="83159" cy="93203"/>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graphicFrame>
        <p:nvGraphicFramePr>
          <p:cNvPr id="24" name="Object 23"/>
          <p:cNvGraphicFramePr>
            <a:graphicFrameLocks noChangeAspect="1"/>
          </p:cNvGraphicFramePr>
          <p:nvPr>
            <p:extLst>
              <p:ext uri="{D42A27DB-BD31-4B8C-83A1-F6EECF244321}">
                <p14:modId xmlns:p14="http://schemas.microsoft.com/office/powerpoint/2010/main" val="3738679110"/>
              </p:ext>
            </p:extLst>
          </p:nvPr>
        </p:nvGraphicFramePr>
        <p:xfrm>
          <a:off x="533400" y="5889850"/>
          <a:ext cx="2190750" cy="908274"/>
        </p:xfrm>
        <a:graphic>
          <a:graphicData uri="http://schemas.openxmlformats.org/presentationml/2006/ole">
            <mc:AlternateContent xmlns:mc="http://schemas.openxmlformats.org/markup-compatibility/2006">
              <mc:Choice xmlns:v="urn:schemas-microsoft-com:vml" Requires="v">
                <p:oleObj spid="_x0000_s509004" name="Equation" r:id="rId7" imgW="1041120" imgH="431640" progId="Equation.DSMT4">
                  <p:embed/>
                </p:oleObj>
              </mc:Choice>
              <mc:Fallback>
                <p:oleObj name="Equation" r:id="rId7" imgW="1041120" imgH="431640" progId="Equation.DSMT4">
                  <p:embed/>
                  <p:pic>
                    <p:nvPicPr>
                      <p:cNvPr id="0" name=""/>
                      <p:cNvPicPr/>
                      <p:nvPr/>
                    </p:nvPicPr>
                    <p:blipFill>
                      <a:blip r:embed="rId8"/>
                      <a:stretch>
                        <a:fillRect/>
                      </a:stretch>
                    </p:blipFill>
                    <p:spPr>
                      <a:xfrm>
                        <a:off x="533400" y="5889850"/>
                        <a:ext cx="2190750" cy="908274"/>
                      </a:xfrm>
                      <a:prstGeom prst="rect">
                        <a:avLst/>
                      </a:prstGeom>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315054795"/>
              </p:ext>
            </p:extLst>
          </p:nvPr>
        </p:nvGraphicFramePr>
        <p:xfrm>
          <a:off x="3633121" y="5909789"/>
          <a:ext cx="2111021" cy="923571"/>
        </p:xfrm>
        <a:graphic>
          <a:graphicData uri="http://schemas.openxmlformats.org/presentationml/2006/ole">
            <mc:AlternateContent xmlns:mc="http://schemas.openxmlformats.org/markup-compatibility/2006">
              <mc:Choice xmlns:v="urn:schemas-microsoft-com:vml" Requires="v">
                <p:oleObj spid="_x0000_s509005" name="Equation" r:id="rId9" imgW="1015920" imgH="444240" progId="Equation.DSMT4">
                  <p:embed/>
                </p:oleObj>
              </mc:Choice>
              <mc:Fallback>
                <p:oleObj name="Equation" r:id="rId9" imgW="1015920" imgH="444240" progId="Equation.DSMT4">
                  <p:embed/>
                  <p:pic>
                    <p:nvPicPr>
                      <p:cNvPr id="0" name=""/>
                      <p:cNvPicPr/>
                      <p:nvPr/>
                    </p:nvPicPr>
                    <p:blipFill>
                      <a:blip r:embed="rId10"/>
                      <a:stretch>
                        <a:fillRect/>
                      </a:stretch>
                    </p:blipFill>
                    <p:spPr>
                      <a:xfrm>
                        <a:off x="3633121" y="5909789"/>
                        <a:ext cx="2111021" cy="923571"/>
                      </a:xfrm>
                      <a:prstGeom prst="rect">
                        <a:avLst/>
                      </a:prstGeom>
                    </p:spPr>
                  </p:pic>
                </p:oleObj>
              </mc:Fallback>
            </mc:AlternateContent>
          </a:graphicData>
        </a:graphic>
      </p:graphicFrame>
    </p:spTree>
    <p:extLst>
      <p:ext uri="{BB962C8B-B14F-4D97-AF65-F5344CB8AC3E}">
        <p14:creationId xmlns:p14="http://schemas.microsoft.com/office/powerpoint/2010/main" val="261766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539552" y="2025030"/>
            <a:ext cx="6289873" cy="3990160"/>
            <a:chOff x="539552" y="2025030"/>
            <a:chExt cx="6289873" cy="3990160"/>
          </a:xfrm>
        </p:grpSpPr>
        <p:grpSp>
          <p:nvGrpSpPr>
            <p:cNvPr id="25" name="Group 24"/>
            <p:cNvGrpSpPr/>
            <p:nvPr/>
          </p:nvGrpSpPr>
          <p:grpSpPr>
            <a:xfrm>
              <a:off x="539552" y="2195665"/>
              <a:ext cx="5076825" cy="3819525"/>
              <a:chOff x="539552" y="2195665"/>
              <a:chExt cx="5076825" cy="3819525"/>
            </a:xfrm>
          </p:grpSpPr>
          <p:pic>
            <p:nvPicPr>
              <p:cNvPr id="900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2195665"/>
                <a:ext cx="5076825" cy="381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3" name="Straight Arrow Connector 22"/>
              <p:cNvCxnSpPr/>
              <p:nvPr/>
            </p:nvCxnSpPr>
            <p:spPr bwMode="auto">
              <a:xfrm>
                <a:off x="2994606" y="2206619"/>
                <a:ext cx="0" cy="3600400"/>
              </a:xfrm>
              <a:prstGeom prst="straightConnector1">
                <a:avLst/>
              </a:prstGeom>
              <a:solidFill>
                <a:schemeClr val="accent1"/>
              </a:solidFill>
              <a:ln w="38100" cap="flat" cmpd="sng" algn="ctr">
                <a:solidFill>
                  <a:schemeClr val="accent2"/>
                </a:solidFill>
                <a:prstDash val="solid"/>
                <a:round/>
                <a:headEnd type="none" w="med" len="med"/>
                <a:tailEnd type="none"/>
              </a:ln>
              <a:effectLst/>
            </p:spPr>
          </p:cxnSp>
          <p:cxnSp>
            <p:nvCxnSpPr>
              <p:cNvPr id="24" name="Straight Arrow Connector 23"/>
              <p:cNvCxnSpPr/>
              <p:nvPr/>
            </p:nvCxnSpPr>
            <p:spPr bwMode="auto">
              <a:xfrm flipH="1">
                <a:off x="1104918" y="4132572"/>
                <a:ext cx="3755114" cy="0"/>
              </a:xfrm>
              <a:prstGeom prst="straightConnector1">
                <a:avLst/>
              </a:prstGeom>
              <a:solidFill>
                <a:schemeClr val="accent1"/>
              </a:solidFill>
              <a:ln w="38100" cap="flat" cmpd="sng" algn="ctr">
                <a:solidFill>
                  <a:schemeClr val="accent2"/>
                </a:solidFill>
                <a:prstDash val="solid"/>
                <a:round/>
                <a:headEnd type="none" w="med" len="med"/>
                <a:tailEnd type="none"/>
              </a:ln>
              <a:effectLst/>
            </p:spPr>
          </p:cxnSp>
        </p:grpSp>
        <p:pic>
          <p:nvPicPr>
            <p:cNvPr id="90010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84562" y="2025030"/>
              <a:ext cx="2495550" cy="323850"/>
            </a:xfrm>
            <a:prstGeom prst="rect">
              <a:avLst/>
            </a:prstGeom>
            <a:noFill/>
            <a:ln w="9525">
              <a:solidFill>
                <a:schemeClr val="accent2"/>
              </a:solidFill>
              <a:miter lim="800000"/>
              <a:headEnd/>
              <a:tailEnd/>
            </a:ln>
            <a:extLst>
              <a:ext uri="{909E8E84-426E-40DD-AFC4-6F175D3DCCD1}">
                <a14:hiddenFill xmlns:a14="http://schemas.microsoft.com/office/drawing/2010/main">
                  <a:solidFill>
                    <a:schemeClr val="accent1"/>
                  </a:solidFill>
                </a14:hiddenFill>
              </a:ext>
            </a:extLst>
          </p:spPr>
        </p:pic>
        <p:pic>
          <p:nvPicPr>
            <p:cNvPr id="900104"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24475" y="3719513"/>
              <a:ext cx="1504950" cy="581025"/>
            </a:xfrm>
            <a:prstGeom prst="rect">
              <a:avLst/>
            </a:prstGeom>
            <a:noFill/>
            <a:ln w="9525">
              <a:solidFill>
                <a:schemeClr val="accent2"/>
              </a:solidFill>
              <a:miter lim="800000"/>
              <a:headEnd/>
              <a:tailEnd/>
            </a:ln>
            <a:extLst>
              <a:ext uri="{909E8E84-426E-40DD-AFC4-6F175D3DCCD1}">
                <a14:hiddenFill xmlns:a14="http://schemas.microsoft.com/office/drawing/2010/main">
                  <a:solidFill>
                    <a:schemeClr val="accent1"/>
                  </a:solidFill>
                </a14:hiddenFill>
              </a:ext>
            </a:extLst>
          </p:spPr>
        </p:pic>
      </p:grpSp>
      <p:sp>
        <p:nvSpPr>
          <p:cNvPr id="28674" name="Rectangle 2"/>
          <p:cNvSpPr>
            <a:spLocks noGrp="1" noChangeArrowheads="1"/>
          </p:cNvSpPr>
          <p:nvPr>
            <p:ph type="title"/>
          </p:nvPr>
        </p:nvSpPr>
        <p:spPr>
          <a:xfrm>
            <a:off x="-108520" y="-1555"/>
            <a:ext cx="8856984" cy="1126299"/>
          </a:xfrm>
        </p:spPr>
        <p:txBody>
          <a:bodyPr/>
          <a:lstStyle/>
          <a:p>
            <a:r>
              <a:rPr lang="en-US" sz="3600" dirty="0" smtClean="0">
                <a:ln w="12700">
                  <a:noFill/>
                  <a:prstDash val="solid"/>
                </a:ln>
              </a:rPr>
              <a:t>Planar array: </a:t>
            </a:r>
            <a:r>
              <a:rPr lang="en-GB" sz="3600" dirty="0">
                <a:ln w="12700">
                  <a:noFill/>
                  <a:prstDash val="solid"/>
                </a:ln>
              </a:rPr>
              <a:t>Graphical representation of </a:t>
            </a:r>
            <a:r>
              <a:rPr lang="en-GB" sz="3600" dirty="0" smtClean="0">
                <a:ln w="12700">
                  <a:noFill/>
                  <a:prstDash val="solid"/>
                </a:ln>
              </a:rPr>
              <a:t>AF</a:t>
            </a:r>
            <a:endParaRPr lang="en-US" sz="4800" i="1" dirty="0" smtClean="0">
              <a:ln w="12700">
                <a:noFill/>
                <a:prstDash val="solid"/>
              </a:ln>
              <a:solidFill>
                <a:schemeClr val="tx1"/>
              </a:solidFill>
            </a:endParaRPr>
          </a:p>
        </p:txBody>
      </p:sp>
      <p:sp>
        <p:nvSpPr>
          <p:cNvPr id="14" name="Text Box 7"/>
          <p:cNvSpPr txBox="1">
            <a:spLocks noChangeArrowheads="1"/>
          </p:cNvSpPr>
          <p:nvPr/>
        </p:nvSpPr>
        <p:spPr bwMode="auto">
          <a:xfrm>
            <a:off x="2843808" y="1133366"/>
            <a:ext cx="4616648" cy="461665"/>
          </a:xfrm>
          <a:prstGeom prst="rect">
            <a:avLst/>
          </a:prstGeom>
          <a:noFill/>
          <a:ln w="9525">
            <a:noFill/>
            <a:miter lim="800000"/>
            <a:headEnd/>
            <a:tailEnd/>
          </a:ln>
          <a:effectLst/>
        </p:spPr>
        <p:txBody>
          <a:bodyPr wrap="none">
            <a:spAutoFit/>
          </a:bodyPr>
          <a:lstStyle/>
          <a:p>
            <a:r>
              <a:rPr lang="en-GB" dirty="0"/>
              <a:t>A(</a:t>
            </a:r>
            <a:r>
              <a:rPr lang="en-GB" dirty="0" err="1"/>
              <a:t>x,y</a:t>
            </a:r>
            <a:r>
              <a:rPr lang="en-GB" dirty="0"/>
              <a:t>) = 1 and   </a:t>
            </a:r>
            <a:r>
              <a:rPr lang="el-GR" dirty="0">
                <a:solidFill>
                  <a:schemeClr val="accent2"/>
                </a:solidFill>
              </a:rPr>
              <a:t>ΔΦ</a:t>
            </a:r>
            <a:r>
              <a:rPr lang="en-US" baseline="-25000" dirty="0">
                <a:solidFill>
                  <a:schemeClr val="accent2"/>
                </a:solidFill>
              </a:rPr>
              <a:t>x</a:t>
            </a:r>
            <a:r>
              <a:rPr lang="en-US" dirty="0">
                <a:solidFill>
                  <a:schemeClr val="accent2"/>
                </a:solidFill>
              </a:rPr>
              <a:t> </a:t>
            </a:r>
            <a:r>
              <a:rPr lang="sv-SE" dirty="0">
                <a:solidFill>
                  <a:schemeClr val="accent2"/>
                </a:solidFill>
              </a:rPr>
              <a:t>= </a:t>
            </a:r>
            <a:r>
              <a:rPr lang="el-GR" dirty="0">
                <a:solidFill>
                  <a:schemeClr val="accent2"/>
                </a:solidFill>
              </a:rPr>
              <a:t>ΔΦ</a:t>
            </a:r>
            <a:r>
              <a:rPr lang="en-US" baseline="-25000" dirty="0">
                <a:solidFill>
                  <a:schemeClr val="accent2"/>
                </a:solidFill>
              </a:rPr>
              <a:t>y</a:t>
            </a:r>
            <a:r>
              <a:rPr lang="en-US" dirty="0">
                <a:solidFill>
                  <a:schemeClr val="accent2"/>
                </a:solidFill>
              </a:rPr>
              <a:t> </a:t>
            </a:r>
            <a:r>
              <a:rPr lang="sv-SE" dirty="0" smtClean="0">
                <a:solidFill>
                  <a:schemeClr val="accent2"/>
                </a:solidFill>
              </a:rPr>
              <a:t>= Const</a:t>
            </a:r>
            <a:endParaRPr lang="en-GB" sz="3200" dirty="0">
              <a:solidFill>
                <a:schemeClr val="accent2"/>
              </a:solidFill>
            </a:endParaRPr>
          </a:p>
        </p:txBody>
      </p:sp>
      <p:grpSp>
        <p:nvGrpSpPr>
          <p:cNvPr id="31" name="Group 30"/>
          <p:cNvGrpSpPr/>
          <p:nvPr/>
        </p:nvGrpSpPr>
        <p:grpSpPr>
          <a:xfrm>
            <a:off x="191643" y="1273106"/>
            <a:ext cx="8073920" cy="5252238"/>
            <a:chOff x="191643" y="1273106"/>
            <a:chExt cx="8073920" cy="5252238"/>
          </a:xfrm>
        </p:grpSpPr>
        <p:cxnSp>
          <p:nvCxnSpPr>
            <p:cNvPr id="28" name="Straight Arrow Connector 27"/>
            <p:cNvCxnSpPr/>
            <p:nvPr/>
          </p:nvCxnSpPr>
          <p:spPr bwMode="auto">
            <a:xfrm>
              <a:off x="2081331" y="1596354"/>
              <a:ext cx="0" cy="4928990"/>
            </a:xfrm>
            <a:prstGeom prst="straightConnector1">
              <a:avLst/>
            </a:prstGeom>
            <a:solidFill>
              <a:schemeClr val="accent1"/>
            </a:solidFill>
            <a:ln w="63500" cap="flat" cmpd="sng" algn="ctr">
              <a:solidFill>
                <a:schemeClr val="tx1"/>
              </a:solidFill>
              <a:prstDash val="solid"/>
              <a:round/>
              <a:headEnd type="stealth" w="med" len="med"/>
              <a:tailEnd type="none"/>
            </a:ln>
            <a:effectLst/>
          </p:spPr>
        </p:cxnSp>
        <p:cxnSp>
          <p:nvCxnSpPr>
            <p:cNvPr id="29" name="Straight Arrow Connector 28"/>
            <p:cNvCxnSpPr/>
            <p:nvPr/>
          </p:nvCxnSpPr>
          <p:spPr bwMode="auto">
            <a:xfrm flipH="1">
              <a:off x="191643" y="4850897"/>
              <a:ext cx="6108549" cy="0"/>
            </a:xfrm>
            <a:prstGeom prst="straightConnector1">
              <a:avLst/>
            </a:prstGeom>
            <a:solidFill>
              <a:schemeClr val="accent1"/>
            </a:solidFill>
            <a:ln w="63500" cap="flat" cmpd="sng" algn="ctr">
              <a:solidFill>
                <a:schemeClr val="tx1"/>
              </a:solidFill>
              <a:prstDash val="solid"/>
              <a:round/>
              <a:headEnd type="stealth" w="med" len="med"/>
              <a:tailEnd type="none"/>
            </a:ln>
            <a:effectLst/>
          </p:spPr>
        </p:cxnSp>
        <p:pic>
          <p:nvPicPr>
            <p:cNvPr id="43" name="Picture 11"/>
            <p:cNvPicPr>
              <a:picLocks noChangeAspect="1" noChangeArrowheads="1"/>
            </p:cNvPicPr>
            <p:nvPr/>
          </p:nvPicPr>
          <p:blipFill>
            <a:blip r:embed="rId7" cstate="print"/>
            <a:srcRect/>
            <a:stretch>
              <a:fillRect/>
            </a:stretch>
          </p:blipFill>
          <p:spPr bwMode="auto">
            <a:xfrm>
              <a:off x="971600" y="1273106"/>
              <a:ext cx="1874841" cy="323248"/>
            </a:xfrm>
            <a:prstGeom prst="rect">
              <a:avLst/>
            </a:prstGeom>
            <a:noFill/>
            <a:ln w="9525">
              <a:noFill/>
              <a:miter lim="800000"/>
              <a:headEnd/>
              <a:tailEnd/>
            </a:ln>
          </p:spPr>
        </p:pic>
        <p:pic>
          <p:nvPicPr>
            <p:cNvPr id="44" name="Picture 12"/>
            <p:cNvPicPr>
              <a:picLocks noChangeAspect="1" noChangeArrowheads="1"/>
            </p:cNvPicPr>
            <p:nvPr/>
          </p:nvPicPr>
          <p:blipFill>
            <a:blip r:embed="rId8" cstate="print"/>
            <a:srcRect/>
            <a:stretch>
              <a:fillRect/>
            </a:stretch>
          </p:blipFill>
          <p:spPr bwMode="auto">
            <a:xfrm>
              <a:off x="6409363" y="4765815"/>
              <a:ext cx="1856200" cy="328703"/>
            </a:xfrm>
            <a:prstGeom prst="rect">
              <a:avLst/>
            </a:prstGeom>
            <a:noFill/>
            <a:ln w="9525">
              <a:noFill/>
              <a:miter lim="800000"/>
              <a:headEnd/>
              <a:tailEnd/>
            </a:ln>
          </p:spPr>
        </p:pic>
      </p:grpSp>
      <p:grpSp>
        <p:nvGrpSpPr>
          <p:cNvPr id="19" name="Group 18"/>
          <p:cNvGrpSpPr/>
          <p:nvPr/>
        </p:nvGrpSpPr>
        <p:grpSpPr>
          <a:xfrm>
            <a:off x="6086386" y="1179532"/>
            <a:ext cx="2783791" cy="2049463"/>
            <a:chOff x="6086386" y="1179532"/>
            <a:chExt cx="2783791" cy="2049463"/>
          </a:xfrm>
        </p:grpSpPr>
        <p:pic>
          <p:nvPicPr>
            <p:cNvPr id="41"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86386" y="1595031"/>
              <a:ext cx="2783791" cy="1633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6" name="Straight Arrow Connector 15"/>
            <p:cNvCxnSpPr/>
            <p:nvPr/>
          </p:nvCxnSpPr>
          <p:spPr bwMode="auto">
            <a:xfrm flipV="1">
              <a:off x="7478281" y="1595031"/>
              <a:ext cx="639694" cy="897865"/>
            </a:xfrm>
            <a:prstGeom prst="straightConnector1">
              <a:avLst/>
            </a:prstGeom>
            <a:solidFill>
              <a:schemeClr val="accent1"/>
            </a:solidFill>
            <a:ln w="38100" cap="flat" cmpd="sng" algn="ctr">
              <a:solidFill>
                <a:schemeClr val="accent2"/>
              </a:solidFill>
              <a:prstDash val="solid"/>
              <a:round/>
              <a:headEnd type="none" w="med" len="med"/>
              <a:tailEnd type="triangle"/>
            </a:ln>
            <a:effectLst/>
          </p:spPr>
        </p:cxnSp>
        <p:sp>
          <p:nvSpPr>
            <p:cNvPr id="17" name="Rectangle 16"/>
            <p:cNvSpPr/>
            <p:nvPr/>
          </p:nvSpPr>
          <p:spPr>
            <a:xfrm>
              <a:off x="7798128" y="1179532"/>
              <a:ext cx="934871" cy="369332"/>
            </a:xfrm>
            <a:prstGeom prst="rect">
              <a:avLst/>
            </a:prstGeom>
          </p:spPr>
          <p:txBody>
            <a:bodyPr wrap="none">
              <a:spAutoFit/>
            </a:bodyPr>
            <a:lstStyle/>
            <a:p>
              <a:r>
                <a:rPr lang="en-US" sz="1800" dirty="0" smtClean="0">
                  <a:sym typeface="Symbol"/>
                </a:rPr>
                <a:t>{</a:t>
              </a:r>
              <a:r>
                <a:rPr lang="en-US" sz="1800" baseline="-25000" dirty="0" smtClean="0">
                  <a:sym typeface="Symbol"/>
                </a:rPr>
                <a:t>o</a:t>
              </a:r>
              <a:r>
                <a:rPr lang="en-US" sz="1800" dirty="0" smtClean="0">
                  <a:sym typeface="Symbol"/>
                </a:rPr>
                <a:t>,</a:t>
              </a:r>
              <a:r>
                <a:rPr lang="en-US" sz="1800" dirty="0">
                  <a:sym typeface="Symbol"/>
                </a:rPr>
                <a:t> </a:t>
              </a:r>
              <a:r>
                <a:rPr lang="en-US" sz="1800" baseline="-25000" dirty="0" smtClean="0">
                  <a:sym typeface="Symbol"/>
                </a:rPr>
                <a:t>o</a:t>
              </a:r>
              <a:r>
                <a:rPr lang="en-US" sz="1800" dirty="0" smtClean="0"/>
                <a:t>}</a:t>
              </a:r>
              <a:endParaRPr lang="sv-SE" sz="1800" dirty="0"/>
            </a:p>
          </p:txBody>
        </p:sp>
      </p:grpSp>
      <p:graphicFrame>
        <p:nvGraphicFramePr>
          <p:cNvPr id="26" name="Object 25"/>
          <p:cNvGraphicFramePr>
            <a:graphicFrameLocks noChangeAspect="1"/>
          </p:cNvGraphicFramePr>
          <p:nvPr>
            <p:extLst>
              <p:ext uri="{D42A27DB-BD31-4B8C-83A1-F6EECF244321}">
                <p14:modId xmlns:p14="http://schemas.microsoft.com/office/powerpoint/2010/main" val="987820208"/>
              </p:ext>
            </p:extLst>
          </p:nvPr>
        </p:nvGraphicFramePr>
        <p:xfrm>
          <a:off x="4032151" y="5916265"/>
          <a:ext cx="2190750" cy="908274"/>
        </p:xfrm>
        <a:graphic>
          <a:graphicData uri="http://schemas.openxmlformats.org/presentationml/2006/ole">
            <mc:AlternateContent xmlns:mc="http://schemas.openxmlformats.org/markup-compatibility/2006">
              <mc:Choice xmlns:v="urn:schemas-microsoft-com:vml" Requires="v">
                <p:oleObj spid="_x0000_s510028" name="Equation" r:id="rId10" imgW="1041120" imgH="431640" progId="Equation.DSMT4">
                  <p:embed/>
                </p:oleObj>
              </mc:Choice>
              <mc:Fallback>
                <p:oleObj name="Equation" r:id="rId10" imgW="1041120" imgH="431640" progId="Equation.DSMT4">
                  <p:embed/>
                  <p:pic>
                    <p:nvPicPr>
                      <p:cNvPr id="0" name=""/>
                      <p:cNvPicPr/>
                      <p:nvPr/>
                    </p:nvPicPr>
                    <p:blipFill>
                      <a:blip r:embed="rId11"/>
                      <a:stretch>
                        <a:fillRect/>
                      </a:stretch>
                    </p:blipFill>
                    <p:spPr>
                      <a:xfrm>
                        <a:off x="4032151" y="5916265"/>
                        <a:ext cx="2190750" cy="908274"/>
                      </a:xfrm>
                      <a:prstGeom prst="rect">
                        <a:avLst/>
                      </a:prstGeom>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1308939556"/>
              </p:ext>
            </p:extLst>
          </p:nvPr>
        </p:nvGraphicFramePr>
        <p:xfrm>
          <a:off x="6732042" y="5874553"/>
          <a:ext cx="2111021" cy="923571"/>
        </p:xfrm>
        <a:graphic>
          <a:graphicData uri="http://schemas.openxmlformats.org/presentationml/2006/ole">
            <mc:AlternateContent xmlns:mc="http://schemas.openxmlformats.org/markup-compatibility/2006">
              <mc:Choice xmlns:v="urn:schemas-microsoft-com:vml" Requires="v">
                <p:oleObj spid="_x0000_s510029" name="Equation" r:id="rId12" imgW="1015920" imgH="444240" progId="Equation.DSMT4">
                  <p:embed/>
                </p:oleObj>
              </mc:Choice>
              <mc:Fallback>
                <p:oleObj name="Equation" r:id="rId12" imgW="1015920" imgH="444240" progId="Equation.DSMT4">
                  <p:embed/>
                  <p:pic>
                    <p:nvPicPr>
                      <p:cNvPr id="0" name=""/>
                      <p:cNvPicPr/>
                      <p:nvPr/>
                    </p:nvPicPr>
                    <p:blipFill>
                      <a:blip r:embed="rId13"/>
                      <a:stretch>
                        <a:fillRect/>
                      </a:stretch>
                    </p:blipFill>
                    <p:spPr>
                      <a:xfrm>
                        <a:off x="6732042" y="5874553"/>
                        <a:ext cx="2111021" cy="923571"/>
                      </a:xfrm>
                      <a:prstGeom prst="rect">
                        <a:avLst/>
                      </a:prstGeom>
                    </p:spPr>
                  </p:pic>
                </p:oleObj>
              </mc:Fallback>
            </mc:AlternateContent>
          </a:graphicData>
        </a:graphic>
      </p:graphicFrame>
    </p:spTree>
    <p:extLst>
      <p:ext uri="{BB962C8B-B14F-4D97-AF65-F5344CB8AC3E}">
        <p14:creationId xmlns:p14="http://schemas.microsoft.com/office/powerpoint/2010/main" val="4198028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11036" y="37001"/>
            <a:ext cx="8686800" cy="1066800"/>
          </a:xfrm>
        </p:spPr>
        <p:txBody>
          <a:bodyPr/>
          <a:lstStyle/>
          <a:p>
            <a:r>
              <a:rPr lang="en-US" sz="2800" dirty="0">
                <a:ln w="12700">
                  <a:noFill/>
                  <a:prstDash val="solid"/>
                </a:ln>
              </a:rPr>
              <a:t>Planar array: </a:t>
            </a:r>
            <a:r>
              <a:rPr lang="en-GB" sz="2800" dirty="0">
                <a:ln w="12700">
                  <a:noFill/>
                  <a:prstDash val="solid"/>
                </a:ln>
              </a:rPr>
              <a:t>Graphical representation of </a:t>
            </a:r>
            <a:r>
              <a:rPr lang="en-GB" sz="2800" dirty="0" smtClean="0">
                <a:ln w="12700">
                  <a:noFill/>
                  <a:prstDash val="solid"/>
                </a:ln>
              </a:rPr>
              <a:t>the</a:t>
            </a:r>
            <a:r>
              <a:rPr lang="en-US" sz="2800" dirty="0" smtClean="0">
                <a:ln w="12700">
                  <a:noFill/>
                  <a:prstDash val="solid"/>
                </a:ln>
              </a:rPr>
              <a:t> total array radiation pattern contours</a:t>
            </a:r>
            <a:endParaRPr lang="en-US" dirty="0" smtClean="0">
              <a:ln w="12700">
                <a:noFill/>
                <a:prstDash val="solid"/>
              </a:ln>
            </a:endParaRPr>
          </a:p>
        </p:txBody>
      </p:sp>
      <p:pic>
        <p:nvPicPr>
          <p:cNvPr id="29699" name="Picture 3"/>
          <p:cNvPicPr>
            <a:picLocks noGrp="1" noChangeAspect="1" noChangeArrowheads="1"/>
          </p:cNvPicPr>
          <p:nvPr>
            <p:ph idx="1"/>
          </p:nvPr>
        </p:nvPicPr>
        <p:blipFill>
          <a:blip r:embed="rId3" cstate="print"/>
          <a:srcRect/>
          <a:stretch>
            <a:fillRect/>
          </a:stretch>
        </p:blipFill>
        <p:spPr>
          <a:xfrm>
            <a:off x="487373" y="2687910"/>
            <a:ext cx="7772400" cy="3981450"/>
          </a:xfrm>
        </p:spPr>
      </p:pic>
      <p:grpSp>
        <p:nvGrpSpPr>
          <p:cNvPr id="4" name="Group 3"/>
          <p:cNvGrpSpPr/>
          <p:nvPr/>
        </p:nvGrpSpPr>
        <p:grpSpPr>
          <a:xfrm>
            <a:off x="6228184" y="836712"/>
            <a:ext cx="2783791" cy="2049463"/>
            <a:chOff x="6086386" y="1179532"/>
            <a:chExt cx="2783791" cy="2049463"/>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6386" y="1595031"/>
              <a:ext cx="2783791" cy="1633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bwMode="auto">
            <a:xfrm flipV="1">
              <a:off x="7478281" y="1595031"/>
              <a:ext cx="639694" cy="897865"/>
            </a:xfrm>
            <a:prstGeom prst="straightConnector1">
              <a:avLst/>
            </a:prstGeom>
            <a:solidFill>
              <a:schemeClr val="accent1"/>
            </a:solidFill>
            <a:ln w="38100" cap="flat" cmpd="sng" algn="ctr">
              <a:solidFill>
                <a:schemeClr val="accent2"/>
              </a:solidFill>
              <a:prstDash val="solid"/>
              <a:round/>
              <a:headEnd type="none" w="med" len="med"/>
              <a:tailEnd type="triangle"/>
            </a:ln>
            <a:effectLst/>
          </p:spPr>
        </p:cxnSp>
        <p:sp>
          <p:nvSpPr>
            <p:cNvPr id="7" name="Rectangle 6"/>
            <p:cNvSpPr/>
            <p:nvPr/>
          </p:nvSpPr>
          <p:spPr>
            <a:xfrm>
              <a:off x="7798128" y="1179532"/>
              <a:ext cx="934871" cy="369332"/>
            </a:xfrm>
            <a:prstGeom prst="rect">
              <a:avLst/>
            </a:prstGeom>
          </p:spPr>
          <p:txBody>
            <a:bodyPr wrap="none">
              <a:spAutoFit/>
            </a:bodyPr>
            <a:lstStyle/>
            <a:p>
              <a:r>
                <a:rPr lang="en-US" sz="1800" dirty="0" smtClean="0">
                  <a:sym typeface="Symbol"/>
                </a:rPr>
                <a:t>{</a:t>
              </a:r>
              <a:r>
                <a:rPr lang="en-US" sz="1800" baseline="-25000" dirty="0" smtClean="0">
                  <a:sym typeface="Symbol"/>
                </a:rPr>
                <a:t>o</a:t>
              </a:r>
              <a:r>
                <a:rPr lang="en-US" sz="1800" dirty="0" smtClean="0">
                  <a:sym typeface="Symbol"/>
                </a:rPr>
                <a:t>,</a:t>
              </a:r>
              <a:r>
                <a:rPr lang="en-US" sz="1800" dirty="0">
                  <a:sym typeface="Symbol"/>
                </a:rPr>
                <a:t> </a:t>
              </a:r>
              <a:r>
                <a:rPr lang="en-US" sz="1800" baseline="-25000" dirty="0" smtClean="0">
                  <a:sym typeface="Symbol"/>
                </a:rPr>
                <a:t>o</a:t>
              </a:r>
              <a:r>
                <a:rPr lang="en-US" sz="1800" dirty="0" smtClean="0"/>
                <a:t>}</a:t>
              </a:r>
              <a:endParaRPr lang="sv-SE" sz="1800" dirty="0"/>
            </a:p>
          </p:txBody>
        </p:sp>
      </p:grpSp>
      <p:sp>
        <p:nvSpPr>
          <p:cNvPr id="9" name="Text Box 7"/>
          <p:cNvSpPr txBox="1">
            <a:spLocks noChangeArrowheads="1"/>
          </p:cNvSpPr>
          <p:nvPr/>
        </p:nvSpPr>
        <p:spPr bwMode="auto">
          <a:xfrm>
            <a:off x="1611536" y="1919243"/>
            <a:ext cx="4616648" cy="461665"/>
          </a:xfrm>
          <a:prstGeom prst="rect">
            <a:avLst/>
          </a:prstGeom>
          <a:noFill/>
          <a:ln w="9525">
            <a:noFill/>
            <a:miter lim="800000"/>
            <a:headEnd/>
            <a:tailEnd/>
          </a:ln>
          <a:effectLst/>
        </p:spPr>
        <p:txBody>
          <a:bodyPr wrap="none">
            <a:spAutoFit/>
          </a:bodyPr>
          <a:lstStyle/>
          <a:p>
            <a:r>
              <a:rPr lang="en-GB" dirty="0"/>
              <a:t>A(</a:t>
            </a:r>
            <a:r>
              <a:rPr lang="en-GB" dirty="0" err="1"/>
              <a:t>x,y</a:t>
            </a:r>
            <a:r>
              <a:rPr lang="en-GB" dirty="0"/>
              <a:t>) = 1 and   </a:t>
            </a:r>
            <a:r>
              <a:rPr lang="el-GR" dirty="0">
                <a:solidFill>
                  <a:schemeClr val="accent2"/>
                </a:solidFill>
              </a:rPr>
              <a:t>ΔΦ</a:t>
            </a:r>
            <a:r>
              <a:rPr lang="en-US" baseline="-25000" dirty="0">
                <a:solidFill>
                  <a:schemeClr val="accent2"/>
                </a:solidFill>
              </a:rPr>
              <a:t>x</a:t>
            </a:r>
            <a:r>
              <a:rPr lang="en-US" dirty="0">
                <a:solidFill>
                  <a:schemeClr val="accent2"/>
                </a:solidFill>
              </a:rPr>
              <a:t> </a:t>
            </a:r>
            <a:r>
              <a:rPr lang="sv-SE" dirty="0">
                <a:solidFill>
                  <a:schemeClr val="accent2"/>
                </a:solidFill>
              </a:rPr>
              <a:t>= </a:t>
            </a:r>
            <a:r>
              <a:rPr lang="el-GR" dirty="0">
                <a:solidFill>
                  <a:schemeClr val="accent2"/>
                </a:solidFill>
              </a:rPr>
              <a:t>ΔΦ</a:t>
            </a:r>
            <a:r>
              <a:rPr lang="en-US" baseline="-25000" dirty="0">
                <a:solidFill>
                  <a:schemeClr val="accent2"/>
                </a:solidFill>
              </a:rPr>
              <a:t>y</a:t>
            </a:r>
            <a:r>
              <a:rPr lang="en-US" dirty="0">
                <a:solidFill>
                  <a:schemeClr val="accent2"/>
                </a:solidFill>
              </a:rPr>
              <a:t> </a:t>
            </a:r>
            <a:r>
              <a:rPr lang="sv-SE" dirty="0" smtClean="0">
                <a:solidFill>
                  <a:schemeClr val="accent2"/>
                </a:solidFill>
              </a:rPr>
              <a:t>= Const</a:t>
            </a:r>
            <a:endParaRPr lang="en-GB" sz="3200" dirty="0">
              <a:solidFill>
                <a:schemeClr val="accent2"/>
              </a:solidFill>
            </a:endParaRPr>
          </a:p>
        </p:txBody>
      </p:sp>
      <p:pic>
        <p:nvPicPr>
          <p:cNvPr id="10" name="Picture 1035"/>
          <p:cNvPicPr>
            <a:picLocks noChangeAspect="1" noChangeArrowheads="1"/>
          </p:cNvPicPr>
          <p:nvPr/>
        </p:nvPicPr>
        <p:blipFill>
          <a:blip r:embed="rId5" cstate="print"/>
          <a:srcRect/>
          <a:stretch>
            <a:fillRect/>
          </a:stretch>
        </p:blipFill>
        <p:spPr bwMode="auto">
          <a:xfrm>
            <a:off x="3131840" y="1206044"/>
            <a:ext cx="2736304" cy="425237"/>
          </a:xfrm>
          <a:prstGeom prst="rect">
            <a:avLst/>
          </a:prstGeom>
          <a:noFill/>
          <a:ln w="9525">
            <a:noFill/>
            <a:miter lim="800000"/>
            <a:headEnd/>
            <a:tailEnd/>
          </a:ln>
          <a:effectLst/>
        </p:spPr>
      </p:pic>
    </p:spTree>
    <p:extLst>
      <p:ext uri="{BB962C8B-B14F-4D97-AF65-F5344CB8AC3E}">
        <p14:creationId xmlns:p14="http://schemas.microsoft.com/office/powerpoint/2010/main" val="2270427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536" y="-1555"/>
            <a:ext cx="8352928" cy="1635968"/>
          </a:xfrm>
        </p:spPr>
        <p:txBody>
          <a:bodyPr/>
          <a:lstStyle/>
          <a:p>
            <a:r>
              <a:rPr lang="en-US" sz="2800" dirty="0" smtClean="0">
                <a:ln w="12700">
                  <a:noFill/>
                  <a:prstDash val="solid"/>
                </a:ln>
              </a:rPr>
              <a:t>Planar array: </a:t>
            </a:r>
            <a:r>
              <a:rPr lang="en-GB" sz="2800" dirty="0" smtClean="0"/>
              <a:t>Graphical </a:t>
            </a:r>
            <a:r>
              <a:rPr lang="en-GB" sz="2800" dirty="0"/>
              <a:t>representation of AF </a:t>
            </a:r>
            <a:r>
              <a:rPr lang="en-US" sz="2800" dirty="0" smtClean="0">
                <a:ln w="12700">
                  <a:noFill/>
                  <a:prstDash val="solid"/>
                </a:ln>
              </a:rPr>
              <a:t>with main lobe and grating lobes. </a:t>
            </a:r>
            <a:br>
              <a:rPr lang="en-US" sz="2800" dirty="0" smtClean="0">
                <a:ln w="12700">
                  <a:noFill/>
                  <a:prstDash val="solid"/>
                </a:ln>
              </a:rPr>
            </a:br>
            <a:r>
              <a:rPr lang="en-US" sz="2400" i="1" dirty="0" smtClean="0">
                <a:ln w="12700">
                  <a:noFill/>
                  <a:prstDash val="solid"/>
                </a:ln>
                <a:solidFill>
                  <a:schemeClr val="tx1"/>
                </a:solidFill>
              </a:rPr>
              <a:t>Circular aperture. Rectangular grid.</a:t>
            </a:r>
            <a:endParaRPr lang="en-US" sz="4000" i="1" dirty="0" smtClean="0">
              <a:ln w="12700">
                <a:noFill/>
                <a:prstDash val="solid"/>
              </a:ln>
              <a:solidFill>
                <a:schemeClr val="tx1"/>
              </a:solidFill>
            </a:endParaRPr>
          </a:p>
        </p:txBody>
      </p:sp>
      <p:pic>
        <p:nvPicPr>
          <p:cNvPr id="28675" name="Picture 3"/>
          <p:cNvPicPr>
            <a:picLocks noGrp="1" noChangeAspect="1" noChangeArrowheads="1"/>
          </p:cNvPicPr>
          <p:nvPr>
            <p:ph idx="1"/>
          </p:nvPr>
        </p:nvPicPr>
        <p:blipFill>
          <a:blip r:embed="rId3" cstate="print"/>
          <a:srcRect/>
          <a:stretch>
            <a:fillRect/>
          </a:stretch>
        </p:blipFill>
        <p:spPr>
          <a:xfrm>
            <a:off x="683568" y="2780928"/>
            <a:ext cx="5983613" cy="3467472"/>
          </a:xfrm>
        </p:spPr>
      </p:pic>
      <p:sp>
        <p:nvSpPr>
          <p:cNvPr id="30" name="Text Box 7"/>
          <p:cNvSpPr txBox="1">
            <a:spLocks noChangeArrowheads="1"/>
          </p:cNvSpPr>
          <p:nvPr/>
        </p:nvSpPr>
        <p:spPr bwMode="auto">
          <a:xfrm>
            <a:off x="2555776" y="1772816"/>
            <a:ext cx="3431389" cy="461665"/>
          </a:xfrm>
          <a:prstGeom prst="rect">
            <a:avLst/>
          </a:prstGeom>
          <a:noFill/>
          <a:ln w="9525">
            <a:noFill/>
            <a:miter lim="800000"/>
            <a:headEnd/>
            <a:tailEnd/>
          </a:ln>
          <a:effectLst/>
        </p:spPr>
        <p:txBody>
          <a:bodyPr wrap="none">
            <a:spAutoFit/>
          </a:bodyPr>
          <a:lstStyle/>
          <a:p>
            <a:r>
              <a:rPr lang="en-GB" dirty="0" smtClean="0"/>
              <a:t>A(a) = 1 and   </a:t>
            </a:r>
            <a:r>
              <a:rPr lang="el-GR" dirty="0" smtClean="0">
                <a:solidFill>
                  <a:schemeClr val="accent2"/>
                </a:solidFill>
              </a:rPr>
              <a:t>ΔΦ</a:t>
            </a:r>
            <a:r>
              <a:rPr lang="en-US" dirty="0" smtClean="0">
                <a:solidFill>
                  <a:schemeClr val="accent2"/>
                </a:solidFill>
              </a:rPr>
              <a:t> </a:t>
            </a:r>
            <a:r>
              <a:rPr lang="sv-SE" dirty="0" smtClean="0">
                <a:solidFill>
                  <a:schemeClr val="accent2"/>
                </a:solidFill>
              </a:rPr>
              <a:t>= Const</a:t>
            </a:r>
            <a:endParaRPr lang="en-GB" sz="3200" dirty="0">
              <a:solidFill>
                <a:schemeClr val="accent2"/>
              </a:solidFill>
            </a:endParaRPr>
          </a:p>
        </p:txBody>
      </p:sp>
      <p:grpSp>
        <p:nvGrpSpPr>
          <p:cNvPr id="31" name="Group 30"/>
          <p:cNvGrpSpPr/>
          <p:nvPr/>
        </p:nvGrpSpPr>
        <p:grpSpPr>
          <a:xfrm>
            <a:off x="6228184" y="1548864"/>
            <a:ext cx="2783791" cy="2049463"/>
            <a:chOff x="6086386" y="1179532"/>
            <a:chExt cx="2783791" cy="2049463"/>
          </a:xfrm>
        </p:grpSpPr>
        <p:pic>
          <p:nvPicPr>
            <p:cNvPr id="3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6386" y="1595031"/>
              <a:ext cx="2783791" cy="1633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3" name="Straight Arrow Connector 32"/>
            <p:cNvCxnSpPr/>
            <p:nvPr/>
          </p:nvCxnSpPr>
          <p:spPr bwMode="auto">
            <a:xfrm flipV="1">
              <a:off x="7478281" y="1595031"/>
              <a:ext cx="639694" cy="897865"/>
            </a:xfrm>
            <a:prstGeom prst="straightConnector1">
              <a:avLst/>
            </a:prstGeom>
            <a:solidFill>
              <a:schemeClr val="accent1"/>
            </a:solidFill>
            <a:ln w="38100" cap="flat" cmpd="sng" algn="ctr">
              <a:solidFill>
                <a:schemeClr val="accent2"/>
              </a:solidFill>
              <a:prstDash val="solid"/>
              <a:round/>
              <a:headEnd type="none" w="med" len="med"/>
              <a:tailEnd type="triangle"/>
            </a:ln>
            <a:effectLst/>
          </p:spPr>
        </p:cxnSp>
        <p:sp>
          <p:nvSpPr>
            <p:cNvPr id="34" name="Rectangle 33"/>
            <p:cNvSpPr/>
            <p:nvPr/>
          </p:nvSpPr>
          <p:spPr>
            <a:xfrm>
              <a:off x="7798128" y="1179532"/>
              <a:ext cx="934871" cy="369332"/>
            </a:xfrm>
            <a:prstGeom prst="rect">
              <a:avLst/>
            </a:prstGeom>
          </p:spPr>
          <p:txBody>
            <a:bodyPr wrap="none">
              <a:spAutoFit/>
            </a:bodyPr>
            <a:lstStyle/>
            <a:p>
              <a:r>
                <a:rPr lang="en-US" sz="1800" dirty="0" smtClean="0">
                  <a:sym typeface="Symbol"/>
                </a:rPr>
                <a:t>{</a:t>
              </a:r>
              <a:r>
                <a:rPr lang="en-US" sz="1800" baseline="-25000" dirty="0" smtClean="0">
                  <a:sym typeface="Symbol"/>
                </a:rPr>
                <a:t>o</a:t>
              </a:r>
              <a:r>
                <a:rPr lang="en-US" sz="1800" dirty="0" smtClean="0">
                  <a:sym typeface="Symbol"/>
                </a:rPr>
                <a:t>,</a:t>
              </a:r>
              <a:r>
                <a:rPr lang="en-US" sz="1800" dirty="0">
                  <a:sym typeface="Symbol"/>
                </a:rPr>
                <a:t> </a:t>
              </a:r>
              <a:r>
                <a:rPr lang="en-US" sz="1800" baseline="-25000" dirty="0" smtClean="0">
                  <a:sym typeface="Symbol"/>
                </a:rPr>
                <a:t>o</a:t>
              </a:r>
              <a:r>
                <a:rPr lang="en-US" sz="1800" dirty="0" smtClean="0"/>
                <a:t>}</a:t>
              </a:r>
              <a:endParaRPr lang="sv-SE" sz="1800" dirty="0"/>
            </a:p>
          </p:txBody>
        </p:sp>
      </p:grpSp>
    </p:spTree>
    <p:extLst>
      <p:ext uri="{BB962C8B-B14F-4D97-AF65-F5344CB8AC3E}">
        <p14:creationId xmlns:p14="http://schemas.microsoft.com/office/powerpoint/2010/main" val="13618934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Rectangle 2"/>
          <p:cNvSpPr>
            <a:spLocks noGrp="1" noChangeArrowheads="1"/>
          </p:cNvSpPr>
          <p:nvPr>
            <p:ph type="title"/>
          </p:nvPr>
        </p:nvSpPr>
        <p:spPr>
          <a:xfrm>
            <a:off x="107504" y="0"/>
            <a:ext cx="8610600" cy="1143000"/>
          </a:xfrm>
        </p:spPr>
        <p:txBody>
          <a:bodyPr/>
          <a:lstStyle/>
          <a:p>
            <a:r>
              <a:rPr lang="sv-SE" sz="3600" dirty="0" smtClean="0">
                <a:ln w="12700">
                  <a:noFill/>
                  <a:prstDash val="solid"/>
                </a:ln>
              </a:rPr>
              <a:t>3 dB beamwith</a:t>
            </a:r>
          </a:p>
        </p:txBody>
      </p:sp>
      <p:sp>
        <p:nvSpPr>
          <p:cNvPr id="12298" name="Text Box 3"/>
          <p:cNvSpPr txBox="1">
            <a:spLocks noChangeArrowheads="1"/>
          </p:cNvSpPr>
          <p:nvPr/>
        </p:nvSpPr>
        <p:spPr bwMode="auto">
          <a:xfrm>
            <a:off x="1066800" y="1295400"/>
            <a:ext cx="2493963" cy="457200"/>
          </a:xfrm>
          <a:prstGeom prst="rect">
            <a:avLst/>
          </a:prstGeom>
          <a:noFill/>
          <a:ln w="9525">
            <a:noFill/>
            <a:miter lim="800000"/>
            <a:headEnd/>
            <a:tailEnd/>
          </a:ln>
        </p:spPr>
        <p:txBody>
          <a:bodyPr wrap="none">
            <a:spAutoFit/>
          </a:bodyPr>
          <a:lstStyle/>
          <a:p>
            <a:r>
              <a:rPr lang="sv-SE"/>
              <a:t>Aperture Antennas</a:t>
            </a:r>
            <a:endParaRPr lang="en-US"/>
          </a:p>
        </p:txBody>
      </p:sp>
      <p:sp>
        <p:nvSpPr>
          <p:cNvPr id="12299" name="Text Box 4"/>
          <p:cNvSpPr txBox="1">
            <a:spLocks noChangeArrowheads="1"/>
          </p:cNvSpPr>
          <p:nvPr/>
        </p:nvSpPr>
        <p:spPr bwMode="auto">
          <a:xfrm>
            <a:off x="5791200" y="1295400"/>
            <a:ext cx="2124075" cy="457200"/>
          </a:xfrm>
          <a:prstGeom prst="rect">
            <a:avLst/>
          </a:prstGeom>
          <a:noFill/>
          <a:ln w="9525">
            <a:noFill/>
            <a:miter lim="800000"/>
            <a:headEnd/>
            <a:tailEnd/>
          </a:ln>
        </p:spPr>
        <p:txBody>
          <a:bodyPr wrap="none">
            <a:spAutoFit/>
          </a:bodyPr>
          <a:lstStyle/>
          <a:p>
            <a:r>
              <a:rPr lang="sv-SE"/>
              <a:t>Array Antennas</a:t>
            </a:r>
            <a:endParaRPr lang="en-US"/>
          </a:p>
        </p:txBody>
      </p:sp>
      <p:sp>
        <p:nvSpPr>
          <p:cNvPr id="12300" name="Rectangle 5"/>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n-US"/>
          </a:p>
        </p:txBody>
      </p:sp>
      <p:sp>
        <p:nvSpPr>
          <p:cNvPr id="12301" name="Rectangle 7"/>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n-US"/>
          </a:p>
        </p:txBody>
      </p:sp>
      <p:sp>
        <p:nvSpPr>
          <p:cNvPr id="12302" name="Rectangle 9"/>
          <p:cNvSpPr>
            <a:spLocks noChangeArrowheads="1"/>
          </p:cNvSpPr>
          <p:nvPr/>
        </p:nvSpPr>
        <p:spPr bwMode="auto">
          <a:xfrm>
            <a:off x="0" y="3143250"/>
            <a:ext cx="9144000" cy="0"/>
          </a:xfrm>
          <a:prstGeom prst="rect">
            <a:avLst/>
          </a:prstGeom>
          <a:noFill/>
          <a:ln w="9525">
            <a:noFill/>
            <a:miter lim="800000"/>
            <a:headEnd/>
            <a:tailEnd/>
          </a:ln>
        </p:spPr>
        <p:txBody>
          <a:bodyPr wrap="none" anchor="ctr">
            <a:spAutoFit/>
          </a:bodyPr>
          <a:lstStyle/>
          <a:p>
            <a:endParaRPr lang="en-US"/>
          </a:p>
        </p:txBody>
      </p:sp>
      <p:sp>
        <p:nvSpPr>
          <p:cNvPr id="12303" name="Rectangle 10"/>
          <p:cNvSpPr>
            <a:spLocks noChangeArrowheads="1"/>
          </p:cNvSpPr>
          <p:nvPr/>
        </p:nvSpPr>
        <p:spPr bwMode="auto">
          <a:xfrm>
            <a:off x="0" y="3024188"/>
            <a:ext cx="9144000" cy="0"/>
          </a:xfrm>
          <a:prstGeom prst="rect">
            <a:avLst/>
          </a:prstGeom>
          <a:noFill/>
          <a:ln w="9525">
            <a:noFill/>
            <a:miter lim="800000"/>
            <a:headEnd/>
            <a:tailEnd/>
          </a:ln>
        </p:spPr>
        <p:txBody>
          <a:bodyPr wrap="none" anchor="ctr">
            <a:spAutoFit/>
          </a:bodyPr>
          <a:lstStyle/>
          <a:p>
            <a:endParaRPr lang="en-US"/>
          </a:p>
        </p:txBody>
      </p:sp>
      <p:sp>
        <p:nvSpPr>
          <p:cNvPr id="12304" name="Rectangle 12"/>
          <p:cNvSpPr>
            <a:spLocks noChangeArrowheads="1"/>
          </p:cNvSpPr>
          <p:nvPr/>
        </p:nvSpPr>
        <p:spPr bwMode="auto">
          <a:xfrm>
            <a:off x="0" y="2957513"/>
            <a:ext cx="9144000" cy="0"/>
          </a:xfrm>
          <a:prstGeom prst="rect">
            <a:avLst/>
          </a:prstGeom>
          <a:noFill/>
          <a:ln w="9525">
            <a:noFill/>
            <a:miter lim="800000"/>
            <a:headEnd/>
            <a:tailEnd/>
          </a:ln>
        </p:spPr>
        <p:txBody>
          <a:bodyPr wrap="none" anchor="ctr">
            <a:spAutoFit/>
          </a:bodyPr>
          <a:lstStyle/>
          <a:p>
            <a:endParaRPr lang="en-US"/>
          </a:p>
        </p:txBody>
      </p:sp>
      <p:sp>
        <p:nvSpPr>
          <p:cNvPr id="12305" name="AutoShape 14"/>
          <p:cNvSpPr>
            <a:spLocks noChangeArrowheads="1"/>
          </p:cNvSpPr>
          <p:nvPr/>
        </p:nvSpPr>
        <p:spPr bwMode="auto">
          <a:xfrm>
            <a:off x="152400" y="1219200"/>
            <a:ext cx="4131568" cy="5378152"/>
          </a:xfrm>
          <a:prstGeom prst="roundRect">
            <a:avLst>
              <a:gd name="adj" fmla="val 16667"/>
            </a:avLst>
          </a:prstGeom>
          <a:noFill/>
          <a:ln w="9525">
            <a:solidFill>
              <a:schemeClr val="tx2"/>
            </a:solidFill>
            <a:round/>
            <a:headEnd/>
            <a:tailEnd/>
          </a:ln>
        </p:spPr>
        <p:txBody>
          <a:bodyPr wrap="none" anchor="ctr"/>
          <a:lstStyle/>
          <a:p>
            <a:endParaRPr lang="en-US"/>
          </a:p>
        </p:txBody>
      </p:sp>
      <p:sp>
        <p:nvSpPr>
          <p:cNvPr id="12306" name="AutoShape 15"/>
          <p:cNvSpPr>
            <a:spLocks noChangeArrowheads="1"/>
          </p:cNvSpPr>
          <p:nvPr/>
        </p:nvSpPr>
        <p:spPr bwMode="auto">
          <a:xfrm>
            <a:off x="4427984" y="1219200"/>
            <a:ext cx="4563616" cy="5306144"/>
          </a:xfrm>
          <a:prstGeom prst="roundRect">
            <a:avLst>
              <a:gd name="adj" fmla="val 16667"/>
            </a:avLst>
          </a:prstGeom>
          <a:noFill/>
          <a:ln w="9525">
            <a:solidFill>
              <a:schemeClr val="tx2"/>
            </a:solidFill>
            <a:round/>
            <a:headEnd/>
            <a:tailEnd/>
          </a:ln>
        </p:spPr>
        <p:txBody>
          <a:bodyPr wrap="none" anchor="ctr"/>
          <a:lstStyle/>
          <a:p>
            <a:endParaRPr lang="en-US"/>
          </a:p>
        </p:txBody>
      </p:sp>
      <p:sp>
        <p:nvSpPr>
          <p:cNvPr id="12307" name="Text Box 16"/>
          <p:cNvSpPr txBox="1">
            <a:spLocks noChangeArrowheads="1"/>
          </p:cNvSpPr>
          <p:nvPr/>
        </p:nvSpPr>
        <p:spPr bwMode="auto">
          <a:xfrm>
            <a:off x="441325" y="2024063"/>
            <a:ext cx="184150" cy="457200"/>
          </a:xfrm>
          <a:prstGeom prst="rect">
            <a:avLst/>
          </a:prstGeom>
          <a:noFill/>
          <a:ln w="9525">
            <a:noFill/>
            <a:miter lim="800000"/>
            <a:headEnd/>
            <a:tailEnd/>
          </a:ln>
        </p:spPr>
        <p:txBody>
          <a:bodyPr wrap="none">
            <a:spAutoFit/>
          </a:bodyPr>
          <a:lstStyle/>
          <a:p>
            <a:endParaRPr lang="en-US"/>
          </a:p>
        </p:txBody>
      </p:sp>
      <p:graphicFrame>
        <p:nvGraphicFramePr>
          <p:cNvPr id="12291" name="Object 20"/>
          <p:cNvGraphicFramePr>
            <a:graphicFrameLocks noChangeAspect="1"/>
          </p:cNvGraphicFramePr>
          <p:nvPr/>
        </p:nvGraphicFramePr>
        <p:xfrm>
          <a:off x="1066800" y="1981200"/>
          <a:ext cx="1943100" cy="381000"/>
        </p:xfrm>
        <a:graphic>
          <a:graphicData uri="http://schemas.openxmlformats.org/presentationml/2006/ole">
            <mc:AlternateContent xmlns:mc="http://schemas.openxmlformats.org/markup-compatibility/2006">
              <mc:Choice xmlns:v="urn:schemas-microsoft-com:vml" Requires="v">
                <p:oleObj spid="_x0000_s475482" name="Equation" r:id="rId4" imgW="1295280" imgH="253800" progId="Equation.DSMT4">
                  <p:embed/>
                </p:oleObj>
              </mc:Choice>
              <mc:Fallback>
                <p:oleObj name="Equation" r:id="rId4" imgW="1295280" imgH="2538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1981200"/>
                        <a:ext cx="19431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3" name="Object 22"/>
          <p:cNvGraphicFramePr>
            <a:graphicFrameLocks noChangeAspect="1"/>
          </p:cNvGraphicFramePr>
          <p:nvPr/>
        </p:nvGraphicFramePr>
        <p:xfrm>
          <a:off x="1219200" y="4114800"/>
          <a:ext cx="1831975" cy="381000"/>
        </p:xfrm>
        <a:graphic>
          <a:graphicData uri="http://schemas.openxmlformats.org/presentationml/2006/ole">
            <mc:AlternateContent xmlns:mc="http://schemas.openxmlformats.org/markup-compatibility/2006">
              <mc:Choice xmlns:v="urn:schemas-microsoft-com:vml" Requires="v">
                <p:oleObj spid="_x0000_s475483" name="Equation" r:id="rId6" imgW="1218960" imgH="253800" progId="Equation.DSMT4">
                  <p:embed/>
                </p:oleObj>
              </mc:Choice>
              <mc:Fallback>
                <p:oleObj name="Equation" r:id="rId6" imgW="1218960" imgH="2538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19200" y="4114800"/>
                        <a:ext cx="18319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310" name="Oval 26"/>
          <p:cNvSpPr>
            <a:spLocks noChangeAspect="1" noChangeArrowheads="1"/>
          </p:cNvSpPr>
          <p:nvPr/>
        </p:nvSpPr>
        <p:spPr bwMode="auto">
          <a:xfrm>
            <a:off x="685800" y="4724400"/>
            <a:ext cx="1105706" cy="990600"/>
          </a:xfrm>
          <a:prstGeom prst="ellipse">
            <a:avLst/>
          </a:prstGeom>
          <a:solidFill>
            <a:schemeClr val="bg2">
              <a:lumMod val="40000"/>
              <a:lumOff val="60000"/>
            </a:schemeClr>
          </a:solidFill>
          <a:ln w="9525">
            <a:solidFill>
              <a:schemeClr val="tx1"/>
            </a:solidFill>
            <a:round/>
            <a:headEnd/>
            <a:tailEnd/>
          </a:ln>
        </p:spPr>
        <p:txBody>
          <a:bodyPr wrap="none" anchor="ctr"/>
          <a:lstStyle/>
          <a:p>
            <a:endParaRPr lang="en-US"/>
          </a:p>
        </p:txBody>
      </p:sp>
      <p:sp>
        <p:nvSpPr>
          <p:cNvPr id="12312" name="Rectangle 28"/>
          <p:cNvSpPr>
            <a:spLocks noChangeAspect="1" noChangeArrowheads="1"/>
          </p:cNvSpPr>
          <p:nvPr/>
        </p:nvSpPr>
        <p:spPr bwMode="auto">
          <a:xfrm>
            <a:off x="457199" y="2667000"/>
            <a:ext cx="1662545" cy="762000"/>
          </a:xfrm>
          <a:prstGeom prst="rect">
            <a:avLst/>
          </a:prstGeom>
          <a:solidFill>
            <a:schemeClr val="bg2">
              <a:lumMod val="40000"/>
              <a:lumOff val="60000"/>
            </a:schemeClr>
          </a:solidFill>
          <a:ln w="9525">
            <a:solidFill>
              <a:schemeClr val="tx1"/>
            </a:solidFill>
            <a:miter lim="800000"/>
            <a:headEnd/>
            <a:tailEnd/>
          </a:ln>
        </p:spPr>
        <p:txBody>
          <a:bodyPr wrap="none" anchor="ctr"/>
          <a:lstStyle/>
          <a:p>
            <a:r>
              <a:rPr lang="en-US" dirty="0" smtClean="0"/>
              <a:t>   aperture</a:t>
            </a:r>
            <a:endParaRPr lang="en-US" dirty="0"/>
          </a:p>
        </p:txBody>
      </p:sp>
      <p:sp>
        <p:nvSpPr>
          <p:cNvPr id="28" name="Oval 27"/>
          <p:cNvSpPr/>
          <p:nvPr/>
        </p:nvSpPr>
        <p:spPr bwMode="auto">
          <a:xfrm>
            <a:off x="3352800" y="2895600"/>
            <a:ext cx="152400" cy="228600"/>
          </a:xfrm>
          <a:prstGeom prst="ellipse">
            <a:avLst/>
          </a:prstGeom>
          <a:solidFill>
            <a:schemeClr val="bg2">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29" name="Oval 28"/>
          <p:cNvSpPr/>
          <p:nvPr/>
        </p:nvSpPr>
        <p:spPr bwMode="auto">
          <a:xfrm>
            <a:off x="3352800" y="5105400"/>
            <a:ext cx="152400" cy="152400"/>
          </a:xfrm>
          <a:prstGeom prst="ellipse">
            <a:avLst/>
          </a:prstGeom>
          <a:solidFill>
            <a:schemeClr val="bg2">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33" name="TextBox 32"/>
          <p:cNvSpPr txBox="1"/>
          <p:nvPr/>
        </p:nvSpPr>
        <p:spPr>
          <a:xfrm>
            <a:off x="685800" y="4953000"/>
            <a:ext cx="1191352" cy="461665"/>
          </a:xfrm>
          <a:prstGeom prst="rect">
            <a:avLst/>
          </a:prstGeom>
          <a:noFill/>
        </p:spPr>
        <p:txBody>
          <a:bodyPr wrap="none" rtlCol="0">
            <a:spAutoFit/>
          </a:bodyPr>
          <a:lstStyle/>
          <a:p>
            <a:r>
              <a:rPr lang="en-US" dirty="0" smtClean="0"/>
              <a:t>aperture</a:t>
            </a:r>
            <a:endParaRPr lang="en-US" dirty="0"/>
          </a:p>
        </p:txBody>
      </p:sp>
      <p:sp>
        <p:nvSpPr>
          <p:cNvPr id="34" name="TextBox 33"/>
          <p:cNvSpPr txBox="1"/>
          <p:nvPr/>
        </p:nvSpPr>
        <p:spPr>
          <a:xfrm>
            <a:off x="2971800" y="5486400"/>
            <a:ext cx="849913" cy="461665"/>
          </a:xfrm>
          <a:prstGeom prst="rect">
            <a:avLst/>
          </a:prstGeom>
          <a:noFill/>
        </p:spPr>
        <p:txBody>
          <a:bodyPr wrap="none" rtlCol="0">
            <a:spAutoFit/>
          </a:bodyPr>
          <a:lstStyle/>
          <a:p>
            <a:r>
              <a:rPr lang="en-US" dirty="0" smtClean="0"/>
              <a:t>beam</a:t>
            </a:r>
            <a:endParaRPr lang="en-US" dirty="0"/>
          </a:p>
        </p:txBody>
      </p:sp>
      <p:cxnSp>
        <p:nvCxnSpPr>
          <p:cNvPr id="36" name="Straight Arrow Connector 35"/>
          <p:cNvCxnSpPr/>
          <p:nvPr/>
        </p:nvCxnSpPr>
        <p:spPr bwMode="auto">
          <a:xfrm>
            <a:off x="533400" y="3581400"/>
            <a:ext cx="1600200" cy="1588"/>
          </a:xfrm>
          <a:prstGeom prst="straightConnector1">
            <a:avLst/>
          </a:prstGeom>
          <a:solidFill>
            <a:schemeClr val="accent1"/>
          </a:solidFill>
          <a:ln w="12700" cap="flat" cmpd="sng" algn="ctr">
            <a:solidFill>
              <a:schemeClr val="tx1"/>
            </a:solidFill>
            <a:prstDash val="solid"/>
            <a:round/>
            <a:headEnd type="arrow" w="med" len="med"/>
            <a:tailEnd type="arrow"/>
          </a:ln>
          <a:effectLst/>
        </p:spPr>
      </p:cxnSp>
      <p:sp>
        <p:nvSpPr>
          <p:cNvPr id="39" name="TextBox 38"/>
          <p:cNvSpPr txBox="1"/>
          <p:nvPr/>
        </p:nvSpPr>
        <p:spPr>
          <a:xfrm>
            <a:off x="1143000" y="3505200"/>
            <a:ext cx="338554" cy="461665"/>
          </a:xfrm>
          <a:prstGeom prst="rect">
            <a:avLst/>
          </a:prstGeom>
          <a:noFill/>
        </p:spPr>
        <p:txBody>
          <a:bodyPr wrap="none" rtlCol="0">
            <a:spAutoFit/>
          </a:bodyPr>
          <a:lstStyle/>
          <a:p>
            <a:r>
              <a:rPr lang="en-US" i="1" dirty="0" smtClean="0"/>
              <a:t>b</a:t>
            </a:r>
            <a:endParaRPr lang="en-US" i="1" dirty="0"/>
          </a:p>
        </p:txBody>
      </p:sp>
      <p:cxnSp>
        <p:nvCxnSpPr>
          <p:cNvPr id="41" name="Straight Arrow Connector 40"/>
          <p:cNvCxnSpPr/>
          <p:nvPr/>
        </p:nvCxnSpPr>
        <p:spPr bwMode="auto">
          <a:xfrm rot="5400000" flipH="1" flipV="1">
            <a:off x="800100" y="5067300"/>
            <a:ext cx="914400" cy="381000"/>
          </a:xfrm>
          <a:prstGeom prst="straightConnector1">
            <a:avLst/>
          </a:prstGeom>
          <a:solidFill>
            <a:schemeClr val="accent1"/>
          </a:solidFill>
          <a:ln w="12700" cap="flat" cmpd="sng" algn="ctr">
            <a:solidFill>
              <a:schemeClr val="tx1"/>
            </a:solidFill>
            <a:prstDash val="solid"/>
            <a:round/>
            <a:headEnd type="arrow"/>
            <a:tailEnd type="arrow"/>
          </a:ln>
          <a:effectLst/>
        </p:spPr>
      </p:cxnSp>
      <p:sp>
        <p:nvSpPr>
          <p:cNvPr id="42" name="TextBox 41"/>
          <p:cNvSpPr txBox="1"/>
          <p:nvPr/>
        </p:nvSpPr>
        <p:spPr>
          <a:xfrm>
            <a:off x="1295400" y="4415135"/>
            <a:ext cx="338554" cy="461665"/>
          </a:xfrm>
          <a:prstGeom prst="rect">
            <a:avLst/>
          </a:prstGeom>
          <a:noFill/>
        </p:spPr>
        <p:txBody>
          <a:bodyPr wrap="none" rtlCol="0">
            <a:spAutoFit/>
          </a:bodyPr>
          <a:lstStyle/>
          <a:p>
            <a:r>
              <a:rPr lang="en-US" i="1" dirty="0" smtClean="0"/>
              <a:t>b</a:t>
            </a:r>
            <a:endParaRPr lang="en-US" i="1" dirty="0"/>
          </a:p>
        </p:txBody>
      </p:sp>
      <p:sp>
        <p:nvSpPr>
          <p:cNvPr id="43" name="TextBox 42"/>
          <p:cNvSpPr txBox="1"/>
          <p:nvPr/>
        </p:nvSpPr>
        <p:spPr>
          <a:xfrm>
            <a:off x="2971800" y="3119735"/>
            <a:ext cx="849913" cy="461665"/>
          </a:xfrm>
          <a:prstGeom prst="rect">
            <a:avLst/>
          </a:prstGeom>
          <a:noFill/>
        </p:spPr>
        <p:txBody>
          <a:bodyPr wrap="none" rtlCol="0">
            <a:spAutoFit/>
          </a:bodyPr>
          <a:lstStyle/>
          <a:p>
            <a:r>
              <a:rPr lang="en-US" dirty="0" smtClean="0"/>
              <a:t>beam</a:t>
            </a:r>
            <a:endParaRPr lang="en-US" dirty="0"/>
          </a:p>
        </p:txBody>
      </p:sp>
      <p:sp>
        <p:nvSpPr>
          <p:cNvPr id="45" name="Text Box 16"/>
          <p:cNvSpPr txBox="1">
            <a:spLocks noChangeArrowheads="1"/>
          </p:cNvSpPr>
          <p:nvPr/>
        </p:nvSpPr>
        <p:spPr bwMode="auto">
          <a:xfrm>
            <a:off x="4925412" y="2095798"/>
            <a:ext cx="184150" cy="457200"/>
          </a:xfrm>
          <a:prstGeom prst="rect">
            <a:avLst/>
          </a:prstGeom>
          <a:noFill/>
          <a:ln w="9525">
            <a:noFill/>
            <a:miter lim="800000"/>
            <a:headEnd/>
            <a:tailEnd/>
          </a:ln>
        </p:spPr>
        <p:txBody>
          <a:bodyPr wrap="none">
            <a:spAutoFit/>
          </a:bodyPr>
          <a:lstStyle/>
          <a:p>
            <a:endParaRPr lang="en-US"/>
          </a:p>
        </p:txBody>
      </p:sp>
      <p:graphicFrame>
        <p:nvGraphicFramePr>
          <p:cNvPr id="46" name="Object 22"/>
          <p:cNvGraphicFramePr>
            <a:graphicFrameLocks noChangeAspect="1"/>
          </p:cNvGraphicFramePr>
          <p:nvPr/>
        </p:nvGraphicFramePr>
        <p:xfrm>
          <a:off x="5703287" y="4186535"/>
          <a:ext cx="1831975" cy="381000"/>
        </p:xfrm>
        <a:graphic>
          <a:graphicData uri="http://schemas.openxmlformats.org/presentationml/2006/ole">
            <mc:AlternateContent xmlns:mc="http://schemas.openxmlformats.org/markup-compatibility/2006">
              <mc:Choice xmlns:v="urn:schemas-microsoft-com:vml" Requires="v">
                <p:oleObj spid="_x0000_s475484" name="Equation" r:id="rId8" imgW="1218960" imgH="253800" progId="Equation.DSMT4">
                  <p:embed/>
                </p:oleObj>
              </mc:Choice>
              <mc:Fallback>
                <p:oleObj name="Equation" r:id="rId8" imgW="1218960" imgH="253800"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03287" y="4186535"/>
                        <a:ext cx="18319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7" name="Oval 26"/>
          <p:cNvSpPr>
            <a:spLocks noChangeAspect="1" noChangeArrowheads="1"/>
          </p:cNvSpPr>
          <p:nvPr/>
        </p:nvSpPr>
        <p:spPr bwMode="auto">
          <a:xfrm>
            <a:off x="5169887" y="4796135"/>
            <a:ext cx="1105706" cy="990600"/>
          </a:xfrm>
          <a:prstGeom prst="ellipse">
            <a:avLst/>
          </a:prstGeom>
          <a:solidFill>
            <a:schemeClr val="bg2">
              <a:lumMod val="40000"/>
              <a:lumOff val="60000"/>
            </a:schemeClr>
          </a:solidFill>
          <a:ln w="9525">
            <a:solidFill>
              <a:schemeClr val="tx1"/>
            </a:solidFill>
            <a:round/>
            <a:headEnd/>
            <a:tailEnd/>
          </a:ln>
        </p:spPr>
        <p:txBody>
          <a:bodyPr wrap="none" anchor="ctr"/>
          <a:lstStyle/>
          <a:p>
            <a:endParaRPr lang="en-US"/>
          </a:p>
        </p:txBody>
      </p:sp>
      <p:sp>
        <p:nvSpPr>
          <p:cNvPr id="48" name="Rectangle 28"/>
          <p:cNvSpPr>
            <a:spLocks noChangeAspect="1" noChangeArrowheads="1"/>
          </p:cNvSpPr>
          <p:nvPr/>
        </p:nvSpPr>
        <p:spPr bwMode="auto">
          <a:xfrm>
            <a:off x="4941286" y="2738735"/>
            <a:ext cx="1662545" cy="762000"/>
          </a:xfrm>
          <a:prstGeom prst="rect">
            <a:avLst/>
          </a:prstGeom>
          <a:solidFill>
            <a:schemeClr val="bg2">
              <a:lumMod val="40000"/>
              <a:lumOff val="60000"/>
            </a:schemeClr>
          </a:solidFill>
          <a:ln w="9525">
            <a:solidFill>
              <a:schemeClr val="tx1"/>
            </a:solidFill>
            <a:miter lim="800000"/>
            <a:headEnd/>
            <a:tailEnd/>
          </a:ln>
        </p:spPr>
        <p:txBody>
          <a:bodyPr wrap="none" anchor="ctr"/>
          <a:lstStyle/>
          <a:p>
            <a:r>
              <a:rPr lang="en-US" dirty="0" smtClean="0"/>
              <a:t>      Array</a:t>
            </a:r>
            <a:endParaRPr lang="en-US" dirty="0"/>
          </a:p>
        </p:txBody>
      </p:sp>
      <p:sp>
        <p:nvSpPr>
          <p:cNvPr id="49" name="Oval 48"/>
          <p:cNvSpPr/>
          <p:nvPr/>
        </p:nvSpPr>
        <p:spPr bwMode="auto">
          <a:xfrm>
            <a:off x="7836887" y="2967335"/>
            <a:ext cx="152400" cy="228600"/>
          </a:xfrm>
          <a:prstGeom prst="ellipse">
            <a:avLst/>
          </a:prstGeom>
          <a:solidFill>
            <a:schemeClr val="bg2">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50" name="Oval 49"/>
          <p:cNvSpPr/>
          <p:nvPr/>
        </p:nvSpPr>
        <p:spPr bwMode="auto">
          <a:xfrm>
            <a:off x="7836887" y="5177135"/>
            <a:ext cx="152400" cy="152400"/>
          </a:xfrm>
          <a:prstGeom prst="ellipse">
            <a:avLst/>
          </a:prstGeom>
          <a:solidFill>
            <a:schemeClr val="bg2">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51" name="TextBox 50"/>
          <p:cNvSpPr txBox="1"/>
          <p:nvPr/>
        </p:nvSpPr>
        <p:spPr>
          <a:xfrm>
            <a:off x="5269389" y="5024735"/>
            <a:ext cx="902811" cy="461665"/>
          </a:xfrm>
          <a:prstGeom prst="rect">
            <a:avLst/>
          </a:prstGeom>
          <a:noFill/>
        </p:spPr>
        <p:txBody>
          <a:bodyPr wrap="none" rtlCol="0">
            <a:spAutoFit/>
          </a:bodyPr>
          <a:lstStyle/>
          <a:p>
            <a:r>
              <a:rPr lang="en-US" dirty="0" smtClean="0"/>
              <a:t>Array</a:t>
            </a:r>
            <a:endParaRPr lang="en-US" dirty="0"/>
          </a:p>
        </p:txBody>
      </p:sp>
      <p:sp>
        <p:nvSpPr>
          <p:cNvPr id="52" name="TextBox 51"/>
          <p:cNvSpPr txBox="1"/>
          <p:nvPr/>
        </p:nvSpPr>
        <p:spPr>
          <a:xfrm>
            <a:off x="7455887" y="5558135"/>
            <a:ext cx="849913" cy="461665"/>
          </a:xfrm>
          <a:prstGeom prst="rect">
            <a:avLst/>
          </a:prstGeom>
          <a:noFill/>
        </p:spPr>
        <p:txBody>
          <a:bodyPr wrap="none" rtlCol="0">
            <a:spAutoFit/>
          </a:bodyPr>
          <a:lstStyle/>
          <a:p>
            <a:r>
              <a:rPr lang="en-US" dirty="0" smtClean="0"/>
              <a:t>beam</a:t>
            </a:r>
            <a:endParaRPr lang="en-US" dirty="0"/>
          </a:p>
        </p:txBody>
      </p:sp>
      <p:cxnSp>
        <p:nvCxnSpPr>
          <p:cNvPr id="53" name="Straight Arrow Connector 52"/>
          <p:cNvCxnSpPr/>
          <p:nvPr/>
        </p:nvCxnSpPr>
        <p:spPr bwMode="auto">
          <a:xfrm>
            <a:off x="5017487" y="3653135"/>
            <a:ext cx="1600200" cy="1588"/>
          </a:xfrm>
          <a:prstGeom prst="straightConnector1">
            <a:avLst/>
          </a:prstGeom>
          <a:solidFill>
            <a:schemeClr val="accent1"/>
          </a:solidFill>
          <a:ln w="12700" cap="flat" cmpd="sng" algn="ctr">
            <a:solidFill>
              <a:schemeClr val="tx1"/>
            </a:solidFill>
            <a:prstDash val="solid"/>
            <a:round/>
            <a:headEnd type="arrow" w="med" len="med"/>
            <a:tailEnd type="arrow"/>
          </a:ln>
          <a:effectLst/>
        </p:spPr>
      </p:cxnSp>
      <p:sp>
        <p:nvSpPr>
          <p:cNvPr id="54" name="TextBox 53"/>
          <p:cNvSpPr txBox="1"/>
          <p:nvPr/>
        </p:nvSpPr>
        <p:spPr>
          <a:xfrm>
            <a:off x="5627087" y="3576935"/>
            <a:ext cx="338554" cy="461665"/>
          </a:xfrm>
          <a:prstGeom prst="rect">
            <a:avLst/>
          </a:prstGeom>
          <a:noFill/>
        </p:spPr>
        <p:txBody>
          <a:bodyPr wrap="none" rtlCol="0">
            <a:spAutoFit/>
          </a:bodyPr>
          <a:lstStyle/>
          <a:p>
            <a:r>
              <a:rPr lang="en-US" i="1" dirty="0" smtClean="0"/>
              <a:t>b</a:t>
            </a:r>
            <a:endParaRPr lang="en-US" i="1" dirty="0"/>
          </a:p>
        </p:txBody>
      </p:sp>
      <p:cxnSp>
        <p:nvCxnSpPr>
          <p:cNvPr id="55" name="Straight Arrow Connector 54"/>
          <p:cNvCxnSpPr/>
          <p:nvPr/>
        </p:nvCxnSpPr>
        <p:spPr bwMode="auto">
          <a:xfrm rot="5400000" flipH="1" flipV="1">
            <a:off x="5284187" y="5139035"/>
            <a:ext cx="914400" cy="381000"/>
          </a:xfrm>
          <a:prstGeom prst="straightConnector1">
            <a:avLst/>
          </a:prstGeom>
          <a:solidFill>
            <a:schemeClr val="accent1"/>
          </a:solidFill>
          <a:ln w="12700" cap="flat" cmpd="sng" algn="ctr">
            <a:solidFill>
              <a:schemeClr val="tx1"/>
            </a:solidFill>
            <a:prstDash val="solid"/>
            <a:round/>
            <a:headEnd type="arrow"/>
            <a:tailEnd type="arrow"/>
          </a:ln>
          <a:effectLst/>
        </p:spPr>
      </p:cxnSp>
      <p:sp>
        <p:nvSpPr>
          <p:cNvPr id="56" name="TextBox 55"/>
          <p:cNvSpPr txBox="1"/>
          <p:nvPr/>
        </p:nvSpPr>
        <p:spPr>
          <a:xfrm>
            <a:off x="5779487" y="4486870"/>
            <a:ext cx="338554" cy="461665"/>
          </a:xfrm>
          <a:prstGeom prst="rect">
            <a:avLst/>
          </a:prstGeom>
          <a:noFill/>
        </p:spPr>
        <p:txBody>
          <a:bodyPr wrap="none" rtlCol="0">
            <a:spAutoFit/>
          </a:bodyPr>
          <a:lstStyle/>
          <a:p>
            <a:r>
              <a:rPr lang="en-US" i="1" dirty="0" smtClean="0"/>
              <a:t>b</a:t>
            </a:r>
            <a:endParaRPr lang="en-US" i="1" dirty="0"/>
          </a:p>
        </p:txBody>
      </p:sp>
      <p:sp>
        <p:nvSpPr>
          <p:cNvPr id="57" name="TextBox 56"/>
          <p:cNvSpPr txBox="1"/>
          <p:nvPr/>
        </p:nvSpPr>
        <p:spPr>
          <a:xfrm>
            <a:off x="7455887" y="3191470"/>
            <a:ext cx="849913" cy="461665"/>
          </a:xfrm>
          <a:prstGeom prst="rect">
            <a:avLst/>
          </a:prstGeom>
          <a:noFill/>
        </p:spPr>
        <p:txBody>
          <a:bodyPr wrap="none" rtlCol="0">
            <a:spAutoFit/>
          </a:bodyPr>
          <a:lstStyle/>
          <a:p>
            <a:r>
              <a:rPr lang="en-US" dirty="0" smtClean="0"/>
              <a:t>beam</a:t>
            </a:r>
            <a:endParaRPr lang="en-US" dirty="0"/>
          </a:p>
        </p:txBody>
      </p:sp>
      <p:graphicFrame>
        <p:nvGraphicFramePr>
          <p:cNvPr id="348168" name="Object 20"/>
          <p:cNvGraphicFramePr>
            <a:graphicFrameLocks noChangeAspect="1"/>
          </p:cNvGraphicFramePr>
          <p:nvPr/>
        </p:nvGraphicFramePr>
        <p:xfrm>
          <a:off x="5829300" y="1981200"/>
          <a:ext cx="1943100" cy="381000"/>
        </p:xfrm>
        <a:graphic>
          <a:graphicData uri="http://schemas.openxmlformats.org/presentationml/2006/ole">
            <mc:AlternateContent xmlns:mc="http://schemas.openxmlformats.org/markup-compatibility/2006">
              <mc:Choice xmlns:v="urn:schemas-microsoft-com:vml" Requires="v">
                <p:oleObj spid="_x0000_s475485" name="Equation" r:id="rId10" imgW="1295280" imgH="253800" progId="Equation.DSMT4">
                  <p:embed/>
                </p:oleObj>
              </mc:Choice>
              <mc:Fallback>
                <p:oleObj name="Equation" r:id="rId10" imgW="1295280" imgH="253800" progId="Equation.DSMT4">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29300" y="1981200"/>
                        <a:ext cx="19431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Rectangle 39"/>
          <p:cNvSpPr/>
          <p:nvPr/>
        </p:nvSpPr>
        <p:spPr bwMode="auto">
          <a:xfrm>
            <a:off x="323528" y="1844824"/>
            <a:ext cx="3672408" cy="2160240"/>
          </a:xfrm>
          <a:prstGeom prst="rect">
            <a:avLst/>
          </a:prstGeom>
          <a:no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44" name="Rectangle 43"/>
          <p:cNvSpPr/>
          <p:nvPr/>
        </p:nvSpPr>
        <p:spPr bwMode="auto">
          <a:xfrm>
            <a:off x="323528" y="4149080"/>
            <a:ext cx="3672408" cy="2160240"/>
          </a:xfrm>
          <a:prstGeom prst="rect">
            <a:avLst/>
          </a:prstGeom>
          <a:no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58" name="Rectangle 57"/>
          <p:cNvSpPr/>
          <p:nvPr/>
        </p:nvSpPr>
        <p:spPr bwMode="auto">
          <a:xfrm>
            <a:off x="4860032" y="1844824"/>
            <a:ext cx="3672408" cy="2160240"/>
          </a:xfrm>
          <a:prstGeom prst="rect">
            <a:avLst/>
          </a:prstGeom>
          <a:no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59" name="Rectangle 58"/>
          <p:cNvSpPr/>
          <p:nvPr/>
        </p:nvSpPr>
        <p:spPr bwMode="auto">
          <a:xfrm>
            <a:off x="4860032" y="4149080"/>
            <a:ext cx="3672408" cy="2160240"/>
          </a:xfrm>
          <a:prstGeom prst="rect">
            <a:avLst/>
          </a:prstGeom>
          <a:no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010917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050"/>
          <p:cNvSpPr>
            <a:spLocks noGrp="1" noChangeArrowheads="1"/>
          </p:cNvSpPr>
          <p:nvPr>
            <p:ph type="title"/>
          </p:nvPr>
        </p:nvSpPr>
        <p:spPr>
          <a:xfrm>
            <a:off x="219606" y="260648"/>
            <a:ext cx="8610600" cy="685800"/>
          </a:xfrm>
        </p:spPr>
        <p:txBody>
          <a:bodyPr/>
          <a:lstStyle/>
          <a:p>
            <a:r>
              <a:rPr lang="en-GB" sz="3600" dirty="0" smtClean="0">
                <a:ln w="12700">
                  <a:noFill/>
                  <a:prstDash val="solid"/>
                </a:ln>
              </a:rPr>
              <a:t>Planar array: Direction of the main lobe</a:t>
            </a:r>
          </a:p>
        </p:txBody>
      </p:sp>
      <p:sp>
        <p:nvSpPr>
          <p:cNvPr id="30723" name="Text Box 2051"/>
          <p:cNvSpPr txBox="1">
            <a:spLocks noChangeArrowheads="1"/>
          </p:cNvSpPr>
          <p:nvPr/>
        </p:nvSpPr>
        <p:spPr bwMode="auto">
          <a:xfrm>
            <a:off x="211155" y="1219201"/>
            <a:ext cx="5690982" cy="461665"/>
          </a:xfrm>
          <a:prstGeom prst="rect">
            <a:avLst/>
          </a:prstGeom>
          <a:noFill/>
          <a:ln w="9525">
            <a:noFill/>
            <a:miter lim="800000"/>
            <a:headEnd/>
            <a:tailEnd/>
          </a:ln>
        </p:spPr>
        <p:txBody>
          <a:bodyPr wrap="none">
            <a:spAutoFit/>
          </a:bodyPr>
          <a:lstStyle/>
          <a:p>
            <a:r>
              <a:rPr lang="en-GB" dirty="0"/>
              <a:t>First maximum of array factor when </a:t>
            </a:r>
            <a:r>
              <a:rPr lang="en-GB" i="1" dirty="0"/>
              <a:t>p=q=0</a:t>
            </a:r>
            <a:r>
              <a:rPr lang="en-GB" dirty="0"/>
              <a:t>:</a:t>
            </a:r>
          </a:p>
        </p:txBody>
      </p:sp>
      <p:sp>
        <p:nvSpPr>
          <p:cNvPr id="30724" name="Text Box 2052"/>
          <p:cNvSpPr txBox="1">
            <a:spLocks noChangeArrowheads="1"/>
          </p:cNvSpPr>
          <p:nvPr/>
        </p:nvSpPr>
        <p:spPr bwMode="auto">
          <a:xfrm>
            <a:off x="5638800" y="3200400"/>
            <a:ext cx="2324100" cy="457200"/>
          </a:xfrm>
          <a:prstGeom prst="rect">
            <a:avLst/>
          </a:prstGeom>
          <a:noFill/>
          <a:ln w="9525">
            <a:noFill/>
            <a:miter lim="800000"/>
            <a:headEnd/>
            <a:tailEnd/>
          </a:ln>
        </p:spPr>
        <p:txBody>
          <a:bodyPr wrap="none">
            <a:spAutoFit/>
          </a:bodyPr>
          <a:lstStyle/>
          <a:p>
            <a:r>
              <a:rPr lang="en-GB"/>
              <a:t>corresponding to:</a:t>
            </a:r>
          </a:p>
        </p:txBody>
      </p:sp>
      <p:pic>
        <p:nvPicPr>
          <p:cNvPr id="30725" name="Picture 2055"/>
          <p:cNvPicPr>
            <a:picLocks noChangeAspect="1" noChangeArrowheads="1"/>
          </p:cNvPicPr>
          <p:nvPr/>
        </p:nvPicPr>
        <p:blipFill>
          <a:blip r:embed="rId3" cstate="print"/>
          <a:srcRect/>
          <a:stretch>
            <a:fillRect/>
          </a:stretch>
        </p:blipFill>
        <p:spPr bwMode="auto">
          <a:xfrm>
            <a:off x="5010150" y="3987232"/>
            <a:ext cx="3581400" cy="612775"/>
          </a:xfrm>
          <a:prstGeom prst="rect">
            <a:avLst/>
          </a:prstGeom>
          <a:noFill/>
          <a:ln w="9525">
            <a:noFill/>
            <a:miter lim="800000"/>
            <a:headEnd/>
            <a:tailEnd/>
          </a:ln>
        </p:spPr>
      </p:pic>
      <p:pic>
        <p:nvPicPr>
          <p:cNvPr id="30726" name="Picture 2056"/>
          <p:cNvPicPr>
            <a:picLocks noChangeAspect="1" noChangeArrowheads="1"/>
          </p:cNvPicPr>
          <p:nvPr/>
        </p:nvPicPr>
        <p:blipFill>
          <a:blip r:embed="rId4" cstate="print"/>
          <a:srcRect/>
          <a:stretch>
            <a:fillRect/>
          </a:stretch>
        </p:blipFill>
        <p:spPr bwMode="auto">
          <a:xfrm>
            <a:off x="5543550" y="4875212"/>
            <a:ext cx="2514600" cy="460375"/>
          </a:xfrm>
          <a:prstGeom prst="rect">
            <a:avLst/>
          </a:prstGeom>
          <a:noFill/>
          <a:ln w="9525">
            <a:noFill/>
            <a:miter lim="800000"/>
            <a:headEnd/>
            <a:tailEnd/>
          </a:ln>
        </p:spPr>
      </p:pic>
      <p:pic>
        <p:nvPicPr>
          <p:cNvPr id="30727" name="Picture 2058"/>
          <p:cNvPicPr>
            <a:picLocks noChangeAspect="1" noChangeArrowheads="1"/>
          </p:cNvPicPr>
          <p:nvPr/>
        </p:nvPicPr>
        <p:blipFill>
          <a:blip r:embed="rId5" cstate="print"/>
          <a:srcRect/>
          <a:stretch>
            <a:fillRect/>
          </a:stretch>
        </p:blipFill>
        <p:spPr bwMode="auto">
          <a:xfrm>
            <a:off x="3406775" y="2043566"/>
            <a:ext cx="1447800" cy="455613"/>
          </a:xfrm>
          <a:prstGeom prst="rect">
            <a:avLst/>
          </a:prstGeom>
          <a:noFill/>
          <a:ln w="9525">
            <a:noFill/>
            <a:miter lim="800000"/>
            <a:headEnd/>
            <a:tailEnd/>
          </a:ln>
        </p:spPr>
      </p:pic>
      <p:pic>
        <p:nvPicPr>
          <p:cNvPr id="30728" name="Picture 2059"/>
          <p:cNvPicPr>
            <a:picLocks noChangeAspect="1" noChangeArrowheads="1"/>
          </p:cNvPicPr>
          <p:nvPr/>
        </p:nvPicPr>
        <p:blipFill>
          <a:blip r:embed="rId6" cstate="print"/>
          <a:srcRect/>
          <a:stretch>
            <a:fillRect/>
          </a:stretch>
        </p:blipFill>
        <p:spPr bwMode="auto">
          <a:xfrm>
            <a:off x="6149975" y="2043566"/>
            <a:ext cx="1371600" cy="431800"/>
          </a:xfrm>
          <a:prstGeom prst="rect">
            <a:avLst/>
          </a:prstGeom>
          <a:noFill/>
          <a:ln w="9525">
            <a:noFill/>
            <a:miter lim="800000"/>
            <a:headEnd/>
            <a:tailEnd/>
          </a:ln>
        </p:spPr>
      </p:pic>
      <p:pic>
        <p:nvPicPr>
          <p:cNvPr id="30729" name="Picture 2062"/>
          <p:cNvPicPr>
            <a:picLocks noChangeAspect="1" noChangeArrowheads="1"/>
          </p:cNvPicPr>
          <p:nvPr/>
        </p:nvPicPr>
        <p:blipFill>
          <a:blip r:embed="rId7" cstate="print"/>
          <a:srcRect/>
          <a:stretch>
            <a:fillRect/>
          </a:stretch>
        </p:blipFill>
        <p:spPr bwMode="auto">
          <a:xfrm>
            <a:off x="228600" y="2897187"/>
            <a:ext cx="4291013" cy="3427413"/>
          </a:xfrm>
          <a:prstGeom prst="rect">
            <a:avLst/>
          </a:prstGeom>
          <a:noFill/>
          <a:ln w="9525">
            <a:noFill/>
            <a:miter lim="800000"/>
            <a:headEnd/>
            <a:tailEnd/>
          </a:ln>
        </p:spPr>
      </p:pic>
      <p:sp>
        <p:nvSpPr>
          <p:cNvPr id="30730" name="Rectangle 2063"/>
          <p:cNvSpPr>
            <a:spLocks noChangeArrowheads="1"/>
          </p:cNvSpPr>
          <p:nvPr/>
        </p:nvSpPr>
        <p:spPr bwMode="auto">
          <a:xfrm>
            <a:off x="0" y="2743200"/>
            <a:ext cx="4800600" cy="3657600"/>
          </a:xfrm>
          <a:prstGeom prst="rect">
            <a:avLst/>
          </a:prstGeom>
          <a:noFill/>
          <a:ln w="9525">
            <a:solidFill>
              <a:schemeClr val="tx1"/>
            </a:solidFill>
            <a:miter lim="800000"/>
            <a:headEnd/>
            <a:tailEnd/>
          </a:ln>
        </p:spPr>
        <p:txBody>
          <a:bodyPr wrap="none" anchor="ctr"/>
          <a:lstStyle/>
          <a:p>
            <a:endParaRPr lang="en-US"/>
          </a:p>
        </p:txBody>
      </p:sp>
      <p:sp>
        <p:nvSpPr>
          <p:cNvPr id="30731" name="Text Box 2064"/>
          <p:cNvSpPr txBox="1">
            <a:spLocks noChangeArrowheads="1"/>
          </p:cNvSpPr>
          <p:nvPr/>
        </p:nvSpPr>
        <p:spPr bwMode="auto">
          <a:xfrm>
            <a:off x="2247900" y="2008641"/>
            <a:ext cx="555625" cy="457200"/>
          </a:xfrm>
          <a:prstGeom prst="rect">
            <a:avLst/>
          </a:prstGeom>
          <a:noFill/>
          <a:ln w="9525">
            <a:noFill/>
            <a:miter lim="800000"/>
            <a:headEnd/>
            <a:tailEnd/>
          </a:ln>
        </p:spPr>
        <p:txBody>
          <a:bodyPr wrap="none">
            <a:spAutoFit/>
          </a:bodyPr>
          <a:lstStyle/>
          <a:p>
            <a:r>
              <a:rPr lang="en-US">
                <a:latin typeface="Times New Roman" pitchFamily="18" charset="0"/>
              </a:rPr>
              <a:t>i.e.</a:t>
            </a:r>
          </a:p>
        </p:txBody>
      </p:sp>
      <p:pic>
        <p:nvPicPr>
          <p:cNvPr id="12" name="Picture 6"/>
          <p:cNvPicPr>
            <a:picLocks noChangeAspect="1" noChangeArrowheads="1"/>
          </p:cNvPicPr>
          <p:nvPr/>
        </p:nvPicPr>
        <p:blipFill>
          <a:blip r:embed="rId8" cstate="print"/>
          <a:srcRect/>
          <a:stretch>
            <a:fillRect/>
          </a:stretch>
        </p:blipFill>
        <p:spPr bwMode="auto">
          <a:xfrm>
            <a:off x="5940152" y="5764197"/>
            <a:ext cx="1857513" cy="367047"/>
          </a:xfrm>
          <a:prstGeom prst="rect">
            <a:avLst/>
          </a:prstGeom>
          <a:noFill/>
          <a:ln w="9525">
            <a:noFill/>
            <a:miter lim="800000"/>
            <a:headEnd/>
            <a:tailEnd/>
          </a:ln>
        </p:spPr>
      </p:pic>
      <p:pic>
        <p:nvPicPr>
          <p:cNvPr id="13" name="Picture 8"/>
          <p:cNvPicPr>
            <a:picLocks noChangeAspect="1" noChangeArrowheads="1"/>
          </p:cNvPicPr>
          <p:nvPr/>
        </p:nvPicPr>
        <p:blipFill>
          <a:blip r:embed="rId9" cstate="print"/>
          <a:srcRect/>
          <a:stretch>
            <a:fillRect/>
          </a:stretch>
        </p:blipFill>
        <p:spPr bwMode="auto">
          <a:xfrm rot="10800000" flipH="1" flipV="1">
            <a:off x="5931848" y="6131244"/>
            <a:ext cx="1865817" cy="363169"/>
          </a:xfrm>
          <a:prstGeom prst="rect">
            <a:avLst/>
          </a:prstGeom>
          <a:noFill/>
          <a:ln w="9525">
            <a:noFill/>
            <a:miter lim="800000"/>
            <a:headEnd/>
            <a:tailEnd/>
          </a:ln>
        </p:spPr>
      </p:pic>
    </p:spTree>
    <p:extLst>
      <p:ext uri="{BB962C8B-B14F-4D97-AF65-F5344CB8AC3E}">
        <p14:creationId xmlns:p14="http://schemas.microsoft.com/office/powerpoint/2010/main" val="1516832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6" name="Rectangle 10"/>
          <p:cNvSpPr>
            <a:spLocks noGrp="1" noChangeArrowheads="1"/>
          </p:cNvSpPr>
          <p:nvPr>
            <p:ph type="title"/>
          </p:nvPr>
        </p:nvSpPr>
        <p:spPr>
          <a:xfrm>
            <a:off x="685800" y="914400"/>
            <a:ext cx="7772400" cy="1143000"/>
          </a:xfrm>
        </p:spPr>
        <p:txBody>
          <a:bodyPr/>
          <a:lstStyle/>
          <a:p>
            <a:r>
              <a:rPr lang="en-US" dirty="0">
                <a:ln w="12700">
                  <a:noFill/>
                  <a:prstDash val="solid"/>
                </a:ln>
              </a:rPr>
              <a:t>Linear array: </a:t>
            </a:r>
            <a:br>
              <a:rPr lang="en-US" dirty="0">
                <a:ln w="12700">
                  <a:noFill/>
                  <a:prstDash val="solid"/>
                </a:ln>
              </a:rPr>
            </a:br>
            <a:r>
              <a:rPr lang="en-US" sz="3600" dirty="0">
                <a:ln w="12700">
                  <a:noFill/>
                  <a:prstDash val="solid"/>
                </a:ln>
              </a:rPr>
              <a:t>Some basic Principles</a:t>
            </a:r>
            <a:r>
              <a:rPr lang="en-US" dirty="0"/>
              <a:t/>
            </a:r>
            <a:br>
              <a:rPr lang="en-US" dirty="0"/>
            </a:br>
            <a:endParaRPr lang="en-US" dirty="0"/>
          </a:p>
        </p:txBody>
      </p:sp>
      <p:sp>
        <p:nvSpPr>
          <p:cNvPr id="132112" name="Rectangle 16"/>
          <p:cNvSpPr>
            <a:spLocks noGrp="1" noChangeArrowheads="1"/>
          </p:cNvSpPr>
          <p:nvPr>
            <p:ph type="body" idx="1"/>
          </p:nvPr>
        </p:nvSpPr>
        <p:spPr/>
        <p:txBody>
          <a:bodyPr/>
          <a:lstStyle/>
          <a:p>
            <a:r>
              <a:rPr lang="sv-SE" sz="2800" dirty="0"/>
              <a:t>The neccesary condition for avoiding grating lobes is </a:t>
            </a:r>
            <a:r>
              <a:rPr lang="sv-SE" sz="2800" i="1" dirty="0" smtClean="0"/>
              <a:t>d</a:t>
            </a:r>
            <a:r>
              <a:rPr lang="sv-SE" sz="2800" i="1" baseline="-25000" dirty="0" smtClean="0"/>
              <a:t>a</a:t>
            </a:r>
            <a:r>
              <a:rPr lang="sv-SE" sz="2800" i="1" dirty="0" smtClean="0"/>
              <a:t>&lt;</a:t>
            </a:r>
            <a:r>
              <a:rPr lang="el-GR" sz="2800" i="1" dirty="0"/>
              <a:t>λ</a:t>
            </a:r>
            <a:r>
              <a:rPr lang="sv-SE" sz="2800" i="1" dirty="0"/>
              <a:t>.</a:t>
            </a:r>
            <a:r>
              <a:rPr lang="sv-SE" sz="2800" i="1" dirty="0">
                <a:solidFill>
                  <a:schemeClr val="tx2"/>
                </a:solidFill>
              </a:rPr>
              <a:t> </a:t>
            </a:r>
            <a:endParaRPr lang="sv-SE" sz="2800" dirty="0" smtClean="0"/>
          </a:p>
          <a:p>
            <a:r>
              <a:rPr lang="sv-SE" sz="2800" dirty="0" smtClean="0"/>
              <a:t>The sufficient condition for avoiding grating lobes is </a:t>
            </a:r>
            <a:r>
              <a:rPr lang="sv-SE" sz="2800" i="1" dirty="0" smtClean="0"/>
              <a:t>d</a:t>
            </a:r>
            <a:r>
              <a:rPr lang="sv-SE" sz="2800" i="1" baseline="-25000" dirty="0" smtClean="0"/>
              <a:t>a</a:t>
            </a:r>
            <a:r>
              <a:rPr lang="sv-SE" sz="2800" i="1" dirty="0" smtClean="0"/>
              <a:t>&lt;</a:t>
            </a:r>
            <a:r>
              <a:rPr lang="el-GR" sz="2800" i="1" dirty="0" smtClean="0"/>
              <a:t>λ</a:t>
            </a:r>
            <a:r>
              <a:rPr lang="sv-SE" sz="2800" i="1" dirty="0" smtClean="0"/>
              <a:t>/2.</a:t>
            </a:r>
            <a:endParaRPr lang="sv-SE" sz="2800" dirty="0"/>
          </a:p>
          <a:p>
            <a:r>
              <a:rPr lang="sv-SE" sz="2800" dirty="0" smtClean="0"/>
              <a:t>The element </a:t>
            </a:r>
            <a:r>
              <a:rPr lang="sv-SE" sz="2800" dirty="0"/>
              <a:t>spacing  </a:t>
            </a:r>
            <a:r>
              <a:rPr lang="sv-SE" sz="2800" i="1" dirty="0" smtClean="0"/>
              <a:t>d</a:t>
            </a:r>
            <a:r>
              <a:rPr lang="sv-SE" sz="2800" i="1" baseline="-25000" dirty="0"/>
              <a:t>a</a:t>
            </a:r>
            <a:r>
              <a:rPr lang="sv-SE" sz="2800" i="1" dirty="0" smtClean="0"/>
              <a:t> </a:t>
            </a:r>
            <a:r>
              <a:rPr lang="sv-SE" sz="2800" dirty="0" smtClean="0"/>
              <a:t> </a:t>
            </a:r>
            <a:r>
              <a:rPr lang="sv-SE" sz="2800" dirty="0"/>
              <a:t>should be </a:t>
            </a:r>
            <a:endParaRPr lang="sv-SE" sz="2800" dirty="0" smtClean="0"/>
          </a:p>
          <a:p>
            <a:pPr>
              <a:buNone/>
            </a:pPr>
            <a:endParaRPr lang="sv-SE" sz="2800" dirty="0" smtClean="0"/>
          </a:p>
          <a:p>
            <a:pPr>
              <a:buNone/>
            </a:pPr>
            <a:r>
              <a:rPr lang="sv-SE" sz="2800" dirty="0" smtClean="0"/>
              <a:t>   </a:t>
            </a:r>
          </a:p>
          <a:p>
            <a:pPr>
              <a:buNone/>
            </a:pPr>
            <a:r>
              <a:rPr lang="sv-SE" sz="2800" dirty="0" smtClean="0"/>
              <a:t>    to </a:t>
            </a:r>
            <a:r>
              <a:rPr lang="sv-SE" sz="2800" dirty="0"/>
              <a:t>avoid grating lobes </a:t>
            </a:r>
            <a:r>
              <a:rPr lang="sv-SE" sz="2800" dirty="0" smtClean="0"/>
              <a:t>for certain maximum beam direction </a:t>
            </a:r>
            <a:r>
              <a:rPr lang="el-GR" sz="2800" dirty="0" smtClean="0"/>
              <a:t>α</a:t>
            </a:r>
            <a:r>
              <a:rPr lang="sv-SE" sz="2800" baseline="-25000" dirty="0" smtClean="0"/>
              <a:t>0</a:t>
            </a:r>
            <a:r>
              <a:rPr lang="sv-SE" sz="2800" dirty="0" smtClean="0"/>
              <a:t> </a:t>
            </a:r>
            <a:r>
              <a:rPr lang="sv-SE" dirty="0" smtClean="0"/>
              <a:t>.</a:t>
            </a:r>
            <a:endParaRPr lang="sv-SE" dirty="0"/>
          </a:p>
        </p:txBody>
      </p:sp>
      <p:sp>
        <p:nvSpPr>
          <p:cNvPr id="132111" name="Rectangle 15"/>
          <p:cNvSpPr>
            <a:spLocks noChangeArrowheads="1"/>
          </p:cNvSpPr>
          <p:nvPr/>
        </p:nvSpPr>
        <p:spPr bwMode="auto">
          <a:xfrm>
            <a:off x="0" y="3314700"/>
            <a:ext cx="9144000" cy="0"/>
          </a:xfrm>
          <a:prstGeom prst="rect">
            <a:avLst/>
          </a:prstGeom>
          <a:noFill/>
          <a:ln w="9525">
            <a:noFill/>
            <a:miter lim="800000"/>
            <a:headEnd/>
            <a:tailEnd/>
          </a:ln>
          <a:effectLst/>
        </p:spPr>
        <p:txBody>
          <a:bodyPr wrap="none" anchor="ctr">
            <a:spAutoFit/>
          </a:bodyPr>
          <a:lstStyle/>
          <a:p>
            <a:endParaRPr lang="en-US"/>
          </a:p>
        </p:txBody>
      </p:sp>
      <p:pic>
        <p:nvPicPr>
          <p:cNvPr id="5" name="Picture 9"/>
          <p:cNvPicPr>
            <a:picLocks noChangeAspect="1" noChangeArrowheads="1"/>
          </p:cNvPicPr>
          <p:nvPr/>
        </p:nvPicPr>
        <p:blipFill>
          <a:blip r:embed="rId3" cstate="print"/>
          <a:srcRect/>
          <a:stretch>
            <a:fillRect/>
          </a:stretch>
        </p:blipFill>
        <p:spPr bwMode="auto">
          <a:xfrm>
            <a:off x="2895600" y="4495800"/>
            <a:ext cx="3454400" cy="863600"/>
          </a:xfrm>
          <a:prstGeom prst="rect">
            <a:avLst/>
          </a:prstGeom>
          <a:noFill/>
          <a:ln w="9525">
            <a:noFill/>
            <a:miter lim="800000"/>
            <a:headEnd/>
            <a:tailEnd/>
          </a:ln>
          <a:effectLst/>
        </p:spPr>
      </p:pic>
    </p:spTree>
    <p:extLst>
      <p:ext uri="{BB962C8B-B14F-4D97-AF65-F5344CB8AC3E}">
        <p14:creationId xmlns:p14="http://schemas.microsoft.com/office/powerpoint/2010/main" val="38835790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3528" y="142860"/>
            <a:ext cx="8496944" cy="1413932"/>
          </a:xfrm>
        </p:spPr>
        <p:txBody>
          <a:bodyPr/>
          <a:lstStyle/>
          <a:p>
            <a:r>
              <a:rPr lang="en-US" altLang="sv-SE" sz="4800" dirty="0" smtClean="0"/>
              <a:t>Lecture 12 </a:t>
            </a:r>
            <a:br>
              <a:rPr lang="en-US" altLang="sv-SE" sz="4800" dirty="0" smtClean="0"/>
            </a:br>
            <a:r>
              <a:rPr lang="en-US" altLang="sv-SE" sz="4800" dirty="0" smtClean="0"/>
              <a:t>Array Antennas – Planar Array</a:t>
            </a:r>
            <a:endParaRPr lang="en-US" dirty="0"/>
          </a:p>
        </p:txBody>
      </p:sp>
      <p:sp>
        <p:nvSpPr>
          <p:cNvPr id="2053" name="Rectangle 5"/>
          <p:cNvSpPr>
            <a:spLocks noGrp="1" noChangeArrowheads="1"/>
          </p:cNvSpPr>
          <p:nvPr>
            <p:ph type="body" idx="1"/>
          </p:nvPr>
        </p:nvSpPr>
        <p:spPr>
          <a:xfrm>
            <a:off x="251520" y="1700808"/>
            <a:ext cx="8568952" cy="4402832"/>
          </a:xfrm>
        </p:spPr>
        <p:txBody>
          <a:bodyPr/>
          <a:lstStyle/>
          <a:p>
            <a:r>
              <a:rPr lang="en-US" sz="2800" dirty="0" smtClean="0">
                <a:ln w="12700">
                  <a:noFill/>
                  <a:prstDash val="solid"/>
                </a:ln>
              </a:rPr>
              <a:t>Planar array</a:t>
            </a:r>
          </a:p>
          <a:p>
            <a:pPr lvl="1"/>
            <a:r>
              <a:rPr lang="en-US" sz="2400" dirty="0" smtClean="0">
                <a:ln w="12700">
                  <a:noFill/>
                  <a:prstDash val="solid"/>
                </a:ln>
              </a:rPr>
              <a:t>Array factor as element-by-element sum</a:t>
            </a:r>
          </a:p>
          <a:p>
            <a:pPr lvl="1"/>
            <a:r>
              <a:rPr lang="en-US" sz="2400" dirty="0" smtClean="0">
                <a:ln w="12700">
                  <a:noFill/>
                  <a:prstDash val="solid"/>
                </a:ln>
              </a:rPr>
              <a:t>Array factor as infinite grating lobe sum</a:t>
            </a:r>
          </a:p>
          <a:p>
            <a:r>
              <a:rPr lang="en-US" sz="2800" dirty="0" smtClean="0">
                <a:ln w="12700">
                  <a:noFill/>
                  <a:prstDash val="solid"/>
                </a:ln>
                <a:solidFill>
                  <a:schemeClr val="tx2"/>
                </a:solidFill>
              </a:rPr>
              <a:t>Shape and width of main lobe for planar array</a:t>
            </a:r>
          </a:p>
          <a:p>
            <a:r>
              <a:rPr lang="en-US" sz="2800" dirty="0" smtClean="0">
                <a:ln w="12700">
                  <a:noFill/>
                  <a:prstDash val="solid"/>
                </a:ln>
              </a:rPr>
              <a:t>Condition for non-radiating grating lobes </a:t>
            </a:r>
          </a:p>
          <a:p>
            <a:r>
              <a:rPr lang="en-US" sz="2800" dirty="0" smtClean="0">
                <a:ln w="12700">
                  <a:noFill/>
                  <a:prstDash val="solid"/>
                </a:ln>
              </a:rPr>
              <a:t>Directivity and Sub-efficiencies</a:t>
            </a:r>
            <a:r>
              <a:rPr lang="en-US" sz="2400" dirty="0" smtClean="0">
                <a:ln w="12700">
                  <a:noFill/>
                  <a:prstDash val="solid"/>
                </a:ln>
              </a:rPr>
              <a:t> </a:t>
            </a:r>
          </a:p>
          <a:p>
            <a:pPr lvl="1"/>
            <a:r>
              <a:rPr lang="en-US" sz="2000" dirty="0" smtClean="0"/>
              <a:t>Grating lobe efficiency</a:t>
            </a:r>
          </a:p>
          <a:p>
            <a:pPr lvl="1"/>
            <a:r>
              <a:rPr lang="en-US" sz="2000" dirty="0" smtClean="0">
                <a:ln w="12700">
                  <a:noFill/>
                  <a:prstDash val="solid"/>
                </a:ln>
              </a:rPr>
              <a:t>Illumination efficiency</a:t>
            </a:r>
          </a:p>
          <a:p>
            <a:pPr lvl="1"/>
            <a:r>
              <a:rPr lang="en-US" sz="2000" dirty="0" smtClean="0">
                <a:ln w="12700">
                  <a:noFill/>
                  <a:prstDash val="solid"/>
                </a:ln>
              </a:rPr>
              <a:t>Polarization efficiency</a:t>
            </a:r>
          </a:p>
        </p:txBody>
      </p:sp>
    </p:spTree>
    <p:extLst>
      <p:ext uri="{BB962C8B-B14F-4D97-AF65-F5344CB8AC3E}">
        <p14:creationId xmlns:p14="http://schemas.microsoft.com/office/powerpoint/2010/main" val="17801077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598977" y="0"/>
            <a:ext cx="8229600" cy="1143000"/>
          </a:xfrm>
        </p:spPr>
        <p:txBody>
          <a:bodyPr/>
          <a:lstStyle/>
          <a:p>
            <a:r>
              <a:rPr lang="en-US" sz="3600" dirty="0" smtClean="0">
                <a:ln w="12700">
                  <a:noFill/>
                  <a:prstDash val="solid"/>
                </a:ln>
                <a:effectLst>
                  <a:outerShdw blurRad="41275" dist="20320" dir="1800000" algn="tl" rotWithShape="0">
                    <a:srgbClr val="000000">
                      <a:alpha val="40000"/>
                    </a:srgbClr>
                  </a:outerShdw>
                </a:effectLst>
              </a:rPr>
              <a:t>Planar array: shape and width of main lobe</a:t>
            </a:r>
            <a:endParaRPr lang="en-US" dirty="0" smtClean="0">
              <a:ln w="12700">
                <a:noFill/>
                <a:prstDash val="solid"/>
              </a:ln>
              <a:effectLst>
                <a:outerShdw blurRad="41275" dist="20320" dir="1800000" algn="tl" rotWithShape="0">
                  <a:srgbClr val="000000">
                    <a:alpha val="40000"/>
                  </a:srgbClr>
                </a:outerShdw>
              </a:effectLst>
            </a:endParaRPr>
          </a:p>
        </p:txBody>
      </p:sp>
      <p:sp>
        <p:nvSpPr>
          <p:cNvPr id="4100" name="Text Box 3"/>
          <p:cNvSpPr txBox="1">
            <a:spLocks noChangeArrowheads="1"/>
          </p:cNvSpPr>
          <p:nvPr/>
        </p:nvSpPr>
        <p:spPr bwMode="auto">
          <a:xfrm>
            <a:off x="380972" y="1078242"/>
            <a:ext cx="4905510" cy="461665"/>
          </a:xfrm>
          <a:prstGeom prst="rect">
            <a:avLst/>
          </a:prstGeom>
          <a:noFill/>
          <a:ln w="9525">
            <a:noFill/>
            <a:miter lim="800000"/>
            <a:headEnd/>
            <a:tailEnd/>
          </a:ln>
        </p:spPr>
        <p:txBody>
          <a:bodyPr wrap="none">
            <a:spAutoFit/>
          </a:bodyPr>
          <a:lstStyle/>
          <a:p>
            <a:r>
              <a:rPr lang="en-GB" dirty="0"/>
              <a:t>Shape of main </a:t>
            </a:r>
            <a:r>
              <a:rPr lang="en-GB" dirty="0" smtClean="0"/>
              <a:t>beam is determined by </a:t>
            </a:r>
            <a:endParaRPr lang="en-GB" dirty="0"/>
          </a:p>
        </p:txBody>
      </p:sp>
      <p:sp>
        <p:nvSpPr>
          <p:cNvPr id="12" name="Text Box 3"/>
          <p:cNvSpPr txBox="1">
            <a:spLocks noChangeArrowheads="1"/>
          </p:cNvSpPr>
          <p:nvPr/>
        </p:nvSpPr>
        <p:spPr bwMode="auto">
          <a:xfrm>
            <a:off x="508703" y="1916832"/>
            <a:ext cx="3518081" cy="1200329"/>
          </a:xfrm>
          <a:prstGeom prst="rect">
            <a:avLst/>
          </a:prstGeom>
          <a:noFill/>
          <a:ln w="9525">
            <a:noFill/>
            <a:miter lim="800000"/>
            <a:headEnd/>
            <a:tailEnd/>
          </a:ln>
        </p:spPr>
        <p:txBody>
          <a:bodyPr wrap="square">
            <a:spAutoFit/>
          </a:bodyPr>
          <a:lstStyle/>
          <a:p>
            <a:pPr algn="just"/>
            <a:r>
              <a:rPr lang="en-GB" dirty="0" smtClean="0"/>
              <a:t>Beam width </a:t>
            </a:r>
            <a:r>
              <a:rPr lang="en-US" dirty="0">
                <a:sym typeface="Symbol"/>
              </a:rPr>
              <a:t>k(</a:t>
            </a:r>
            <a:r>
              <a:rPr lang="el-GR" dirty="0">
                <a:cs typeface="Times New Roman" pitchFamily="18" charset="0"/>
              </a:rPr>
              <a:t>φ</a:t>
            </a:r>
            <a:r>
              <a:rPr lang="en-US" dirty="0" smtClean="0">
                <a:sym typeface="Symbol"/>
              </a:rPr>
              <a:t>) </a:t>
            </a:r>
            <a:r>
              <a:rPr lang="en-GB" dirty="0" smtClean="0"/>
              <a:t>– is </a:t>
            </a:r>
            <a:r>
              <a:rPr lang="en-GB" i="1" dirty="0" smtClean="0"/>
              <a:t>independent</a:t>
            </a:r>
            <a:r>
              <a:rPr lang="en-GB" dirty="0" smtClean="0"/>
              <a:t> of the values of     and </a:t>
            </a:r>
            <a:endParaRPr lang="en-GB" dirty="0"/>
          </a:p>
        </p:txBody>
      </p:sp>
      <p:cxnSp>
        <p:nvCxnSpPr>
          <p:cNvPr id="56" name="Straight Connector 55"/>
          <p:cNvCxnSpPr/>
          <p:nvPr/>
        </p:nvCxnSpPr>
        <p:spPr bwMode="auto">
          <a:xfrm>
            <a:off x="380972" y="1700808"/>
            <a:ext cx="851150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59" name="Group 58"/>
          <p:cNvGrpSpPr/>
          <p:nvPr/>
        </p:nvGrpSpPr>
        <p:grpSpPr>
          <a:xfrm>
            <a:off x="452980" y="3334441"/>
            <a:ext cx="8511508" cy="3007810"/>
            <a:chOff x="452980" y="3334441"/>
            <a:chExt cx="8511508" cy="3007810"/>
          </a:xfrm>
        </p:grpSpPr>
        <p:sp>
          <p:nvSpPr>
            <p:cNvPr id="13" name="Text Box 3"/>
            <p:cNvSpPr txBox="1">
              <a:spLocks noChangeArrowheads="1"/>
            </p:cNvSpPr>
            <p:nvPr/>
          </p:nvSpPr>
          <p:spPr bwMode="auto">
            <a:xfrm>
              <a:off x="4932220" y="5141922"/>
              <a:ext cx="3600220" cy="1200329"/>
            </a:xfrm>
            <a:prstGeom prst="rect">
              <a:avLst/>
            </a:prstGeom>
            <a:noFill/>
            <a:ln w="9525">
              <a:noFill/>
              <a:miter lim="800000"/>
              <a:headEnd/>
              <a:tailEnd/>
            </a:ln>
          </p:spPr>
          <p:txBody>
            <a:bodyPr wrap="square">
              <a:spAutoFit/>
            </a:bodyPr>
            <a:lstStyle/>
            <a:p>
              <a:pPr algn="just"/>
              <a:r>
                <a:rPr lang="en-GB" dirty="0" smtClean="0"/>
                <a:t>Beam width </a:t>
              </a:r>
              <a:r>
                <a:rPr lang="en-US" dirty="0" smtClean="0">
                  <a:sym typeface="Symbol"/>
                </a:rPr>
                <a:t></a:t>
              </a:r>
              <a:r>
                <a:rPr lang="en-US" dirty="0">
                  <a:sym typeface="Symbol"/>
                </a:rPr>
                <a:t>(</a:t>
              </a:r>
              <a:r>
                <a:rPr lang="el-GR" dirty="0">
                  <a:cs typeface="Times New Roman" pitchFamily="18" charset="0"/>
                </a:rPr>
                <a:t>φ</a:t>
              </a:r>
              <a:r>
                <a:rPr lang="en-US" dirty="0" smtClean="0">
                  <a:sym typeface="Symbol"/>
                </a:rPr>
                <a:t>)</a:t>
              </a:r>
              <a:r>
                <a:rPr lang="en-GB" dirty="0" smtClean="0"/>
                <a:t> –         does dependent of the direction of the main lobe</a:t>
              </a:r>
              <a:endParaRPr lang="en-GB" dirty="0"/>
            </a:p>
          </p:txBody>
        </p:sp>
        <p:cxnSp>
          <p:nvCxnSpPr>
            <p:cNvPr id="47" name="Elbow Connector 46"/>
            <p:cNvCxnSpPr/>
            <p:nvPr/>
          </p:nvCxnSpPr>
          <p:spPr bwMode="auto">
            <a:xfrm>
              <a:off x="452980" y="3334441"/>
              <a:ext cx="8511508" cy="1496156"/>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grpSp>
      <p:cxnSp>
        <p:nvCxnSpPr>
          <p:cNvPr id="63" name="Straight Connector 62"/>
          <p:cNvCxnSpPr/>
          <p:nvPr/>
        </p:nvCxnSpPr>
        <p:spPr bwMode="auto">
          <a:xfrm>
            <a:off x="401915" y="6741368"/>
            <a:ext cx="849056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5" name="Group 4"/>
          <p:cNvGrpSpPr/>
          <p:nvPr/>
        </p:nvGrpSpPr>
        <p:grpSpPr>
          <a:xfrm>
            <a:off x="4923094" y="1844824"/>
            <a:ext cx="4145933" cy="2921543"/>
            <a:chOff x="4923094" y="1844824"/>
            <a:chExt cx="4145933" cy="2921543"/>
          </a:xfrm>
        </p:grpSpPr>
        <p:grpSp>
          <p:nvGrpSpPr>
            <p:cNvPr id="27" name="Group 26"/>
            <p:cNvGrpSpPr/>
            <p:nvPr/>
          </p:nvGrpSpPr>
          <p:grpSpPr>
            <a:xfrm>
              <a:off x="5324611" y="1844824"/>
              <a:ext cx="3744416" cy="2601405"/>
              <a:chOff x="5076056" y="1988840"/>
              <a:chExt cx="3946948" cy="2876849"/>
            </a:xfrm>
          </p:grpSpPr>
          <p:pic>
            <p:nvPicPr>
              <p:cNvPr id="902164"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1988840"/>
                <a:ext cx="3946948"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3" name="Straight Arrow Connector 22"/>
              <p:cNvCxnSpPr/>
              <p:nvPr/>
            </p:nvCxnSpPr>
            <p:spPr bwMode="auto">
              <a:xfrm flipV="1">
                <a:off x="6235824" y="3486636"/>
                <a:ext cx="496416" cy="384385"/>
              </a:xfrm>
              <a:prstGeom prst="straightConnector1">
                <a:avLst/>
              </a:prstGeom>
              <a:solidFill>
                <a:schemeClr val="accent1"/>
              </a:solidFill>
              <a:ln w="50800" cap="flat" cmpd="sng" algn="ctr">
                <a:solidFill>
                  <a:srgbClr val="00B0F0"/>
                </a:solidFill>
                <a:prstDash val="solid"/>
                <a:round/>
                <a:headEnd type="none" w="med" len="med"/>
                <a:tailEnd type="arrow"/>
              </a:ln>
              <a:effectLst/>
            </p:spPr>
          </p:cxnSp>
          <p:sp>
            <p:nvSpPr>
              <p:cNvPr id="44" name="Rectangle 43"/>
              <p:cNvSpPr/>
              <p:nvPr/>
            </p:nvSpPr>
            <p:spPr>
              <a:xfrm>
                <a:off x="6451848" y="4527135"/>
                <a:ext cx="1036076" cy="338554"/>
              </a:xfrm>
              <a:prstGeom prst="rect">
                <a:avLst/>
              </a:prstGeom>
              <a:solidFill>
                <a:srgbClr val="00B0F0"/>
              </a:solidFill>
            </p:spPr>
            <p:txBody>
              <a:bodyPr wrap="square">
                <a:spAutoFit/>
              </a:bodyPr>
              <a:lstStyle/>
              <a:p>
                <a:r>
                  <a:rPr lang="en-US" sz="1600" dirty="0" smtClean="0"/>
                  <a:t>{</a:t>
                </a:r>
                <a:r>
                  <a:rPr lang="en-US" sz="1600" dirty="0" smtClean="0">
                    <a:sym typeface="Symbol"/>
                  </a:rPr>
                  <a:t></a:t>
                </a:r>
                <a:r>
                  <a:rPr lang="en-US" sz="1600" baseline="-25000" dirty="0" smtClean="0">
                    <a:sym typeface="Symbol"/>
                  </a:rPr>
                  <a:t>o</a:t>
                </a:r>
                <a:r>
                  <a:rPr lang="en-US" sz="1600" dirty="0" smtClean="0">
                    <a:sym typeface="Symbol"/>
                  </a:rPr>
                  <a:t>, </a:t>
                </a:r>
                <a:r>
                  <a:rPr lang="en-US" sz="1600" baseline="-25000" dirty="0" smtClean="0">
                    <a:sym typeface="Symbol"/>
                  </a:rPr>
                  <a:t>o</a:t>
                </a:r>
                <a:r>
                  <a:rPr lang="en-US" sz="1600" dirty="0" smtClean="0"/>
                  <a:t>}</a:t>
                </a:r>
                <a:endParaRPr lang="en-GB" sz="2000" dirty="0"/>
              </a:p>
            </p:txBody>
          </p:sp>
        </p:grpSp>
        <p:sp>
          <p:nvSpPr>
            <p:cNvPr id="2" name="Rectangle 1"/>
            <p:cNvSpPr/>
            <p:nvPr/>
          </p:nvSpPr>
          <p:spPr>
            <a:xfrm>
              <a:off x="4923094" y="4366257"/>
              <a:ext cx="1306768" cy="400110"/>
            </a:xfrm>
            <a:prstGeom prst="rect">
              <a:avLst/>
            </a:prstGeom>
          </p:spPr>
          <p:txBody>
            <a:bodyPr wrap="none">
              <a:spAutoFit/>
            </a:bodyPr>
            <a:lstStyle/>
            <a:p>
              <a:r>
                <a:rPr lang="en-GB" sz="2000" i="1" dirty="0" smtClean="0"/>
                <a:t>translation</a:t>
              </a:r>
              <a:endParaRPr lang="sv-SE" sz="2000" i="1" dirty="0"/>
            </a:p>
          </p:txBody>
        </p:sp>
      </p:grpSp>
      <p:grpSp>
        <p:nvGrpSpPr>
          <p:cNvPr id="6" name="Group 5"/>
          <p:cNvGrpSpPr/>
          <p:nvPr/>
        </p:nvGrpSpPr>
        <p:grpSpPr>
          <a:xfrm>
            <a:off x="267361" y="3645024"/>
            <a:ext cx="4376647" cy="2998326"/>
            <a:chOff x="267361" y="3645024"/>
            <a:chExt cx="4376647" cy="2998326"/>
          </a:xfrm>
        </p:grpSpPr>
        <p:sp>
          <p:nvSpPr>
            <p:cNvPr id="34" name="Right Arrow 33"/>
            <p:cNvSpPr/>
            <p:nvPr/>
          </p:nvSpPr>
          <p:spPr bwMode="auto">
            <a:xfrm rot="10800000">
              <a:off x="3985626" y="5581982"/>
              <a:ext cx="658382" cy="432048"/>
            </a:xfrm>
            <a:prstGeom prst="rightArrow">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rgbClr val="92D050"/>
                </a:solidFill>
                <a:effectLst/>
                <a:latin typeface="Times New Roman" pitchFamily="18" charset="0"/>
              </a:endParaRPr>
            </a:p>
          </p:txBody>
        </p:sp>
        <p:grpSp>
          <p:nvGrpSpPr>
            <p:cNvPr id="24" name="Group 23"/>
            <p:cNvGrpSpPr/>
            <p:nvPr/>
          </p:nvGrpSpPr>
          <p:grpSpPr>
            <a:xfrm>
              <a:off x="267361" y="3645024"/>
              <a:ext cx="3635092" cy="2806298"/>
              <a:chOff x="267361" y="3882534"/>
              <a:chExt cx="3635092" cy="2806298"/>
            </a:xfrm>
          </p:grpSpPr>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l="22738" t="7427" r="20551" b="351"/>
              <a:stretch/>
            </p:blipFill>
            <p:spPr>
              <a:xfrm rot="5400000">
                <a:off x="941489" y="3819151"/>
                <a:ext cx="2348357" cy="2864201"/>
              </a:xfrm>
              <a:prstGeom prst="rect">
                <a:avLst/>
              </a:prstGeom>
            </p:spPr>
          </p:pic>
          <p:sp>
            <p:nvSpPr>
              <p:cNvPr id="21" name="Rectangle 20"/>
              <p:cNvSpPr/>
              <p:nvPr/>
            </p:nvSpPr>
            <p:spPr>
              <a:xfrm>
                <a:off x="1551093" y="3882534"/>
                <a:ext cx="1433302" cy="338554"/>
              </a:xfrm>
              <a:prstGeom prst="rect">
                <a:avLst/>
              </a:prstGeom>
              <a:solidFill>
                <a:srgbClr val="00B0F0"/>
              </a:solidFill>
            </p:spPr>
            <p:txBody>
              <a:bodyPr wrap="square">
                <a:spAutoFit/>
              </a:bodyPr>
              <a:lstStyle/>
              <a:p>
                <a:r>
                  <a:rPr lang="en-US" sz="1600" dirty="0" smtClean="0"/>
                  <a:t>{</a:t>
                </a:r>
                <a:r>
                  <a:rPr lang="en-US" sz="1600" dirty="0" smtClean="0">
                    <a:sym typeface="Symbol"/>
                  </a:rPr>
                  <a:t></a:t>
                </a:r>
                <a:r>
                  <a:rPr lang="en-US" sz="1600" baseline="-25000" dirty="0" smtClean="0">
                    <a:sym typeface="Symbol"/>
                  </a:rPr>
                  <a:t>o</a:t>
                </a:r>
                <a:r>
                  <a:rPr lang="en-US" sz="1600" dirty="0" smtClean="0">
                    <a:sym typeface="Symbol"/>
                  </a:rPr>
                  <a:t> =0, </a:t>
                </a:r>
                <a:r>
                  <a:rPr lang="en-US" sz="1600" baseline="-25000" dirty="0" smtClean="0">
                    <a:sym typeface="Symbol"/>
                  </a:rPr>
                  <a:t>o</a:t>
                </a:r>
                <a:r>
                  <a:rPr lang="en-US" sz="1600" dirty="0" smtClean="0"/>
                  <a:t>=0}</a:t>
                </a:r>
                <a:endParaRPr lang="en-GB" sz="2000" dirty="0"/>
              </a:p>
            </p:txBody>
          </p:sp>
          <p:cxnSp>
            <p:nvCxnSpPr>
              <p:cNvPr id="22" name="Straight Arrow Connector 21"/>
              <p:cNvCxnSpPr/>
              <p:nvPr/>
            </p:nvCxnSpPr>
            <p:spPr bwMode="auto">
              <a:xfrm flipV="1">
                <a:off x="2115668" y="4895584"/>
                <a:ext cx="0" cy="809796"/>
              </a:xfrm>
              <a:prstGeom prst="straightConnector1">
                <a:avLst/>
              </a:prstGeom>
              <a:solidFill>
                <a:schemeClr val="accent1"/>
              </a:solidFill>
              <a:ln w="38100" cap="flat" cmpd="sng" algn="ctr">
                <a:solidFill>
                  <a:srgbClr val="00B0F0"/>
                </a:solidFill>
                <a:prstDash val="solid"/>
                <a:round/>
                <a:headEnd type="none" w="med" len="med"/>
                <a:tailEnd type="triangle"/>
              </a:ln>
              <a:effectLst/>
            </p:spPr>
          </p:cxnSp>
          <p:cxnSp>
            <p:nvCxnSpPr>
              <p:cNvPr id="25" name="Straight Arrow Connector 24"/>
              <p:cNvCxnSpPr/>
              <p:nvPr/>
            </p:nvCxnSpPr>
            <p:spPr bwMode="auto">
              <a:xfrm flipV="1">
                <a:off x="2129074" y="5294615"/>
                <a:ext cx="498710" cy="409609"/>
              </a:xfrm>
              <a:prstGeom prst="straightConnector1">
                <a:avLst/>
              </a:prstGeom>
              <a:solidFill>
                <a:schemeClr val="accent1"/>
              </a:solidFill>
              <a:ln w="38100" cap="flat" cmpd="sng" algn="ctr">
                <a:solidFill>
                  <a:srgbClr val="00B0F0"/>
                </a:solidFill>
                <a:prstDash val="solid"/>
                <a:round/>
                <a:headEnd type="none" w="med" len="med"/>
                <a:tailEnd type="triangle"/>
              </a:ln>
              <a:effectLst/>
            </p:spPr>
          </p:cxnSp>
          <p:cxnSp>
            <p:nvCxnSpPr>
              <p:cNvPr id="29" name="Straight Arrow Connector 28"/>
              <p:cNvCxnSpPr/>
              <p:nvPr/>
            </p:nvCxnSpPr>
            <p:spPr bwMode="auto">
              <a:xfrm flipH="1" flipV="1">
                <a:off x="1619672" y="5300482"/>
                <a:ext cx="495996" cy="404898"/>
              </a:xfrm>
              <a:prstGeom prst="straightConnector1">
                <a:avLst/>
              </a:prstGeom>
              <a:solidFill>
                <a:schemeClr val="accent1"/>
              </a:solidFill>
              <a:ln w="38100" cap="flat" cmpd="sng" algn="ctr">
                <a:solidFill>
                  <a:srgbClr val="00B0F0"/>
                </a:solidFill>
                <a:prstDash val="solid"/>
                <a:round/>
                <a:headEnd type="none" w="med" len="med"/>
                <a:tailEnd type="triangle"/>
              </a:ln>
              <a:effectLst/>
            </p:spPr>
          </p:cxnSp>
          <p:sp>
            <p:nvSpPr>
              <p:cNvPr id="32" name="Rectangle 31"/>
              <p:cNvSpPr/>
              <p:nvPr/>
            </p:nvSpPr>
            <p:spPr>
              <a:xfrm>
                <a:off x="3005193" y="4691693"/>
                <a:ext cx="897260" cy="338554"/>
              </a:xfrm>
              <a:prstGeom prst="rect">
                <a:avLst/>
              </a:prstGeom>
              <a:solidFill>
                <a:srgbClr val="00B0F0"/>
              </a:solidFill>
            </p:spPr>
            <p:txBody>
              <a:bodyPr wrap="square">
                <a:spAutoFit/>
              </a:bodyPr>
              <a:lstStyle/>
              <a:p>
                <a:r>
                  <a:rPr lang="en-US" sz="1600" dirty="0" smtClean="0"/>
                  <a:t>{</a:t>
                </a:r>
                <a:r>
                  <a:rPr lang="en-US" sz="1600" dirty="0" smtClean="0">
                    <a:sym typeface="Symbol"/>
                  </a:rPr>
                  <a:t></a:t>
                </a:r>
                <a:r>
                  <a:rPr lang="en-US" sz="1600" baseline="-25000" dirty="0" smtClean="0">
                    <a:sym typeface="Symbol"/>
                  </a:rPr>
                  <a:t>o</a:t>
                </a:r>
                <a:r>
                  <a:rPr lang="en-US" sz="1600" dirty="0" smtClean="0">
                    <a:sym typeface="Symbol"/>
                  </a:rPr>
                  <a:t> , </a:t>
                </a:r>
                <a:r>
                  <a:rPr lang="en-US" sz="1600" baseline="-25000" dirty="0" smtClean="0">
                    <a:sym typeface="Symbol"/>
                  </a:rPr>
                  <a:t>o</a:t>
                </a:r>
                <a:r>
                  <a:rPr lang="en-US" sz="1600" dirty="0" smtClean="0"/>
                  <a:t>}</a:t>
                </a:r>
                <a:endParaRPr lang="en-GB" sz="2000" dirty="0"/>
              </a:p>
            </p:txBody>
          </p:sp>
          <p:sp>
            <p:nvSpPr>
              <p:cNvPr id="33" name="Rectangle 32"/>
              <p:cNvSpPr/>
              <p:nvPr/>
            </p:nvSpPr>
            <p:spPr>
              <a:xfrm>
                <a:off x="401915" y="4726307"/>
                <a:ext cx="965446" cy="338554"/>
              </a:xfrm>
              <a:prstGeom prst="rect">
                <a:avLst/>
              </a:prstGeom>
              <a:solidFill>
                <a:srgbClr val="00B0F0"/>
              </a:solidFill>
            </p:spPr>
            <p:txBody>
              <a:bodyPr wrap="square">
                <a:spAutoFit/>
              </a:bodyPr>
              <a:lstStyle/>
              <a:p>
                <a:r>
                  <a:rPr lang="en-US" sz="1600" dirty="0" smtClean="0"/>
                  <a:t>{</a:t>
                </a:r>
                <a:r>
                  <a:rPr lang="en-US" sz="1600" dirty="0" smtClean="0">
                    <a:sym typeface="Symbol"/>
                  </a:rPr>
                  <a:t></a:t>
                </a:r>
                <a:r>
                  <a:rPr lang="en-US" sz="1600" baseline="-25000" dirty="0" smtClean="0">
                    <a:sym typeface="Symbol"/>
                  </a:rPr>
                  <a:t>o</a:t>
                </a:r>
                <a:r>
                  <a:rPr lang="en-US" sz="1600" dirty="0" smtClean="0">
                    <a:sym typeface="Symbol"/>
                  </a:rPr>
                  <a:t>,  </a:t>
                </a:r>
                <a:r>
                  <a:rPr lang="en-US" sz="1600" baseline="-25000" dirty="0" smtClean="0">
                    <a:sym typeface="Symbol"/>
                  </a:rPr>
                  <a:t>o</a:t>
                </a:r>
                <a:r>
                  <a:rPr lang="en-US" sz="1600" dirty="0" smtClean="0"/>
                  <a:t>}</a:t>
                </a:r>
                <a:endParaRPr lang="en-GB" sz="2000" dirty="0"/>
              </a:p>
            </p:txBody>
          </p:sp>
          <p:sp>
            <p:nvSpPr>
              <p:cNvPr id="38" name="Rectangle 37"/>
              <p:cNvSpPr/>
              <p:nvPr/>
            </p:nvSpPr>
            <p:spPr>
              <a:xfrm>
                <a:off x="2123728" y="4246972"/>
                <a:ext cx="395301" cy="338554"/>
              </a:xfrm>
              <a:prstGeom prst="rect">
                <a:avLst/>
              </a:prstGeom>
              <a:noFill/>
            </p:spPr>
            <p:txBody>
              <a:bodyPr wrap="square">
                <a:spAutoFit/>
              </a:bodyPr>
              <a:lstStyle/>
              <a:p>
                <a:r>
                  <a:rPr lang="en-US" sz="1600" dirty="0" smtClean="0"/>
                  <a:t>Z</a:t>
                </a:r>
                <a:endParaRPr lang="en-GB" sz="2000" dirty="0"/>
              </a:p>
            </p:txBody>
          </p:sp>
          <p:sp>
            <p:nvSpPr>
              <p:cNvPr id="39" name="Rectangle 38"/>
              <p:cNvSpPr/>
              <p:nvPr/>
            </p:nvSpPr>
            <p:spPr>
              <a:xfrm>
                <a:off x="3275856" y="5917597"/>
                <a:ext cx="395301" cy="338554"/>
              </a:xfrm>
              <a:prstGeom prst="rect">
                <a:avLst/>
              </a:prstGeom>
              <a:noFill/>
            </p:spPr>
            <p:txBody>
              <a:bodyPr wrap="square">
                <a:spAutoFit/>
              </a:bodyPr>
              <a:lstStyle/>
              <a:p>
                <a:r>
                  <a:rPr lang="en-US" sz="1600" dirty="0" smtClean="0"/>
                  <a:t>X</a:t>
                </a:r>
                <a:endParaRPr lang="en-GB" sz="2000" dirty="0"/>
              </a:p>
            </p:txBody>
          </p:sp>
          <p:sp>
            <p:nvSpPr>
              <p:cNvPr id="41" name="Rectangle 40"/>
              <p:cNvSpPr/>
              <p:nvPr/>
            </p:nvSpPr>
            <p:spPr>
              <a:xfrm>
                <a:off x="628605" y="5964345"/>
                <a:ext cx="395301" cy="338554"/>
              </a:xfrm>
              <a:prstGeom prst="rect">
                <a:avLst/>
              </a:prstGeom>
              <a:noFill/>
            </p:spPr>
            <p:txBody>
              <a:bodyPr wrap="square">
                <a:spAutoFit/>
              </a:bodyPr>
              <a:lstStyle/>
              <a:p>
                <a:r>
                  <a:rPr lang="en-US" sz="1600" dirty="0" smtClean="0"/>
                  <a:t>Y</a:t>
                </a:r>
                <a:endParaRPr lang="en-GB" sz="2000" dirty="0"/>
              </a:p>
            </p:txBody>
          </p:sp>
          <p:sp>
            <p:nvSpPr>
              <p:cNvPr id="42" name="Rectangle 41"/>
              <p:cNvSpPr/>
              <p:nvPr/>
            </p:nvSpPr>
            <p:spPr>
              <a:xfrm>
                <a:off x="3193082" y="6342251"/>
                <a:ext cx="709371" cy="338554"/>
              </a:xfrm>
              <a:prstGeom prst="rect">
                <a:avLst/>
              </a:prstGeom>
              <a:noFill/>
            </p:spPr>
            <p:txBody>
              <a:bodyPr wrap="square">
                <a:spAutoFit/>
              </a:bodyPr>
              <a:lstStyle/>
              <a:p>
                <a:r>
                  <a:rPr lang="en-US" sz="1600" dirty="0" smtClean="0">
                    <a:sym typeface="Symbol"/>
                  </a:rPr>
                  <a:t> </a:t>
                </a:r>
                <a:r>
                  <a:rPr lang="en-US" sz="1600" baseline="-25000" dirty="0" smtClean="0">
                    <a:sym typeface="Symbol"/>
                  </a:rPr>
                  <a:t>o</a:t>
                </a:r>
                <a:r>
                  <a:rPr lang="en-US" sz="1600" dirty="0" smtClean="0"/>
                  <a:t>=0</a:t>
                </a:r>
                <a:endParaRPr lang="en-GB" sz="2000" dirty="0"/>
              </a:p>
            </p:txBody>
          </p:sp>
          <p:sp>
            <p:nvSpPr>
              <p:cNvPr id="43" name="Rectangle 42"/>
              <p:cNvSpPr/>
              <p:nvPr/>
            </p:nvSpPr>
            <p:spPr>
              <a:xfrm>
                <a:off x="267361" y="6350278"/>
                <a:ext cx="906490" cy="338554"/>
              </a:xfrm>
              <a:prstGeom prst="rect">
                <a:avLst/>
              </a:prstGeom>
              <a:noFill/>
            </p:spPr>
            <p:txBody>
              <a:bodyPr wrap="square">
                <a:spAutoFit/>
              </a:bodyPr>
              <a:lstStyle/>
              <a:p>
                <a:r>
                  <a:rPr lang="en-US" sz="1600" dirty="0" smtClean="0">
                    <a:sym typeface="Symbol"/>
                  </a:rPr>
                  <a:t> </a:t>
                </a:r>
                <a:r>
                  <a:rPr lang="en-US" sz="1600" baseline="-25000" dirty="0" smtClean="0">
                    <a:sym typeface="Symbol"/>
                  </a:rPr>
                  <a:t>o</a:t>
                </a:r>
                <a:r>
                  <a:rPr lang="en-US" sz="1600" dirty="0" smtClean="0"/>
                  <a:t>=90</a:t>
                </a:r>
                <a:endParaRPr lang="en-GB" sz="2000" dirty="0"/>
              </a:p>
            </p:txBody>
          </p:sp>
        </p:grpSp>
        <p:sp>
          <p:nvSpPr>
            <p:cNvPr id="31" name="Rectangle 30"/>
            <p:cNvSpPr/>
            <p:nvPr/>
          </p:nvSpPr>
          <p:spPr>
            <a:xfrm>
              <a:off x="1475690" y="6243240"/>
              <a:ext cx="1226746" cy="400110"/>
            </a:xfrm>
            <a:prstGeom prst="rect">
              <a:avLst/>
            </a:prstGeom>
          </p:spPr>
          <p:txBody>
            <a:bodyPr wrap="none">
              <a:spAutoFit/>
            </a:bodyPr>
            <a:lstStyle/>
            <a:p>
              <a:r>
                <a:rPr lang="en-GB" sz="2000" i="1" dirty="0" smtClean="0"/>
                <a:t>projection</a:t>
              </a:r>
              <a:endParaRPr lang="sv-SE" sz="2000" i="1" dirty="0"/>
            </a:p>
          </p:txBody>
        </p:sp>
      </p:grpSp>
      <p:graphicFrame>
        <p:nvGraphicFramePr>
          <p:cNvPr id="35" name="Object 34"/>
          <p:cNvGraphicFramePr>
            <a:graphicFrameLocks noChangeAspect="1"/>
          </p:cNvGraphicFramePr>
          <p:nvPr>
            <p:extLst>
              <p:ext uri="{D42A27DB-BD31-4B8C-83A1-F6EECF244321}">
                <p14:modId xmlns:p14="http://schemas.microsoft.com/office/powerpoint/2010/main" val="4015772223"/>
              </p:ext>
            </p:extLst>
          </p:nvPr>
        </p:nvGraphicFramePr>
        <p:xfrm>
          <a:off x="5337175" y="957263"/>
          <a:ext cx="2586038" cy="633412"/>
        </p:xfrm>
        <a:graphic>
          <a:graphicData uri="http://schemas.openxmlformats.org/presentationml/2006/ole">
            <mc:AlternateContent xmlns:mc="http://schemas.openxmlformats.org/markup-compatibility/2006">
              <mc:Choice xmlns:v="urn:schemas-microsoft-com:vml" Requires="v">
                <p:oleObj spid="_x0000_s511011" name="Equation" r:id="rId6" imgW="1244520" imgH="304560" progId="Equation.DSMT4">
                  <p:embed/>
                </p:oleObj>
              </mc:Choice>
              <mc:Fallback>
                <p:oleObj name="Equation" r:id="rId6" imgW="1244520" imgH="304560" progId="Equation.DSMT4">
                  <p:embed/>
                  <p:pic>
                    <p:nvPicPr>
                      <p:cNvPr id="0" name=""/>
                      <p:cNvPicPr/>
                      <p:nvPr/>
                    </p:nvPicPr>
                    <p:blipFill>
                      <a:blip r:embed="rId7"/>
                      <a:stretch>
                        <a:fillRect/>
                      </a:stretch>
                    </p:blipFill>
                    <p:spPr>
                      <a:xfrm>
                        <a:off x="5337175" y="957263"/>
                        <a:ext cx="2586038" cy="633412"/>
                      </a:xfrm>
                      <a:prstGeom prst="rect">
                        <a:avLst/>
                      </a:prstGeom>
                    </p:spPr>
                  </p:pic>
                </p:oleObj>
              </mc:Fallback>
            </mc:AlternateContent>
          </a:graphicData>
        </a:graphic>
      </p:graphicFrame>
      <p:pic>
        <p:nvPicPr>
          <p:cNvPr id="7" name="Picture 6"/>
          <p:cNvPicPr>
            <a:picLocks noChangeAspect="1"/>
          </p:cNvPicPr>
          <p:nvPr/>
        </p:nvPicPr>
        <p:blipFill>
          <a:blip r:embed="rId8"/>
          <a:stretch>
            <a:fillRect/>
          </a:stretch>
        </p:blipFill>
        <p:spPr>
          <a:xfrm>
            <a:off x="941302" y="2691590"/>
            <a:ext cx="392929" cy="465566"/>
          </a:xfrm>
          <a:prstGeom prst="rect">
            <a:avLst/>
          </a:prstGeom>
        </p:spPr>
      </p:pic>
      <p:pic>
        <p:nvPicPr>
          <p:cNvPr id="8" name="Picture 7"/>
          <p:cNvPicPr>
            <a:picLocks noChangeAspect="1"/>
          </p:cNvPicPr>
          <p:nvPr/>
        </p:nvPicPr>
        <p:blipFill>
          <a:blip r:embed="rId9"/>
          <a:stretch>
            <a:fillRect/>
          </a:stretch>
        </p:blipFill>
        <p:spPr>
          <a:xfrm>
            <a:off x="1763517" y="2689985"/>
            <a:ext cx="398768" cy="447173"/>
          </a:xfrm>
          <a:prstGeom prst="rect">
            <a:avLst/>
          </a:prstGeom>
        </p:spPr>
      </p:pic>
    </p:spTree>
    <p:extLst>
      <p:ext uri="{BB962C8B-B14F-4D97-AF65-F5344CB8AC3E}">
        <p14:creationId xmlns:p14="http://schemas.microsoft.com/office/powerpoint/2010/main" val="1129663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434122" y="19405"/>
            <a:ext cx="8229600" cy="1143000"/>
          </a:xfrm>
        </p:spPr>
        <p:txBody>
          <a:bodyPr/>
          <a:lstStyle/>
          <a:p>
            <a:r>
              <a:rPr lang="en-US" sz="3600" dirty="0" smtClean="0">
                <a:ln w="12700">
                  <a:noFill/>
                  <a:prstDash val="solid"/>
                </a:ln>
                <a:effectLst>
                  <a:outerShdw blurRad="41275" dist="20320" dir="1800000" algn="tl" rotWithShape="0">
                    <a:srgbClr val="000000">
                      <a:alpha val="40000"/>
                    </a:srgbClr>
                  </a:outerShdw>
                </a:effectLst>
              </a:rPr>
              <a:t>Planar array: </a:t>
            </a:r>
            <a:br>
              <a:rPr lang="en-US" sz="3600" dirty="0" smtClean="0">
                <a:ln w="12700">
                  <a:noFill/>
                  <a:prstDash val="solid"/>
                </a:ln>
                <a:effectLst>
                  <a:outerShdw blurRad="41275" dist="20320" dir="1800000" algn="tl" rotWithShape="0">
                    <a:srgbClr val="000000">
                      <a:alpha val="40000"/>
                    </a:srgbClr>
                  </a:outerShdw>
                </a:effectLst>
              </a:rPr>
            </a:br>
            <a:r>
              <a:rPr lang="en-US" sz="3600" dirty="0" smtClean="0">
                <a:ln w="12700">
                  <a:noFill/>
                  <a:prstDash val="solid"/>
                </a:ln>
                <a:effectLst>
                  <a:outerShdw blurRad="41275" dist="20320" dir="1800000" algn="tl" rotWithShape="0">
                    <a:srgbClr val="000000">
                      <a:alpha val="40000"/>
                    </a:srgbClr>
                  </a:outerShdw>
                </a:effectLst>
              </a:rPr>
              <a:t>Shape and width of main lobe</a:t>
            </a:r>
            <a:endParaRPr lang="en-US" dirty="0" smtClean="0">
              <a:ln w="12700">
                <a:noFill/>
                <a:prstDash val="solid"/>
              </a:ln>
              <a:effectLst>
                <a:outerShdw blurRad="41275" dist="20320" dir="1800000" algn="tl" rotWithShape="0">
                  <a:srgbClr val="000000">
                    <a:alpha val="40000"/>
                  </a:srgbClr>
                </a:outerShdw>
              </a:effectLst>
            </a:endParaRPr>
          </a:p>
        </p:txBody>
      </p:sp>
      <p:pic>
        <p:nvPicPr>
          <p:cNvPr id="902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8687" y="2132856"/>
            <a:ext cx="6465649"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 name="Group 10"/>
          <p:cNvGrpSpPr/>
          <p:nvPr/>
        </p:nvGrpSpPr>
        <p:grpSpPr>
          <a:xfrm>
            <a:off x="4804657" y="3450486"/>
            <a:ext cx="4464496" cy="3218874"/>
            <a:chOff x="380328" y="4017942"/>
            <a:chExt cx="3857395" cy="2761202"/>
          </a:xfrm>
        </p:grpSpPr>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2738" t="7427" r="20551" b="351"/>
            <a:stretch/>
          </p:blipFill>
          <p:spPr>
            <a:xfrm rot="5400000">
              <a:off x="973428" y="3787212"/>
              <a:ext cx="2639163" cy="3218885"/>
            </a:xfrm>
            <a:prstGeom prst="rect">
              <a:avLst/>
            </a:prstGeom>
          </p:spPr>
        </p:pic>
        <p:sp>
          <p:nvSpPr>
            <p:cNvPr id="15" name="Rectangle 14"/>
            <p:cNvSpPr/>
            <p:nvPr/>
          </p:nvSpPr>
          <p:spPr>
            <a:xfrm>
              <a:off x="1764481" y="4397898"/>
              <a:ext cx="1228921" cy="290417"/>
            </a:xfrm>
            <a:prstGeom prst="rect">
              <a:avLst/>
            </a:prstGeom>
            <a:solidFill>
              <a:srgbClr val="00B0F0"/>
            </a:solidFill>
          </p:spPr>
          <p:txBody>
            <a:bodyPr wrap="square">
              <a:spAutoFit/>
            </a:bodyPr>
            <a:lstStyle/>
            <a:p>
              <a:r>
                <a:rPr lang="en-US" sz="1600" dirty="0" smtClean="0"/>
                <a:t>{</a:t>
              </a:r>
              <a:r>
                <a:rPr lang="en-US" sz="1600" dirty="0" smtClean="0">
                  <a:sym typeface="Symbol"/>
                </a:rPr>
                <a:t></a:t>
              </a:r>
              <a:r>
                <a:rPr lang="en-US" sz="1600" baseline="-25000" dirty="0" smtClean="0">
                  <a:sym typeface="Symbol"/>
                </a:rPr>
                <a:t>o</a:t>
              </a:r>
              <a:r>
                <a:rPr lang="en-US" sz="1600" dirty="0" smtClean="0">
                  <a:sym typeface="Symbol"/>
                </a:rPr>
                <a:t> =0, </a:t>
              </a:r>
              <a:r>
                <a:rPr lang="en-US" sz="1600" baseline="-25000" dirty="0" smtClean="0">
                  <a:sym typeface="Symbol"/>
                </a:rPr>
                <a:t>o</a:t>
              </a:r>
              <a:r>
                <a:rPr lang="en-US" sz="1600" dirty="0" smtClean="0"/>
                <a:t>=0}</a:t>
              </a:r>
              <a:endParaRPr lang="en-GB" sz="2000" dirty="0"/>
            </a:p>
          </p:txBody>
        </p:sp>
        <p:cxnSp>
          <p:nvCxnSpPr>
            <p:cNvPr id="16" name="Straight Arrow Connector 15"/>
            <p:cNvCxnSpPr/>
            <p:nvPr/>
          </p:nvCxnSpPr>
          <p:spPr bwMode="auto">
            <a:xfrm flipV="1">
              <a:off x="2312940" y="5533485"/>
              <a:ext cx="0" cy="374342"/>
            </a:xfrm>
            <a:prstGeom prst="straightConnector1">
              <a:avLst/>
            </a:prstGeom>
            <a:solidFill>
              <a:schemeClr val="accent1"/>
            </a:solidFill>
            <a:ln w="38100" cap="flat" cmpd="sng" algn="ctr">
              <a:solidFill>
                <a:srgbClr val="00B0F0"/>
              </a:solidFill>
              <a:prstDash val="solid"/>
              <a:round/>
              <a:headEnd type="none" w="med" len="med"/>
              <a:tailEnd type="triangle"/>
            </a:ln>
            <a:effectLst/>
          </p:spPr>
        </p:cxnSp>
        <p:cxnSp>
          <p:nvCxnSpPr>
            <p:cNvPr id="17" name="Straight Arrow Connector 16"/>
            <p:cNvCxnSpPr/>
            <p:nvPr/>
          </p:nvCxnSpPr>
          <p:spPr bwMode="auto">
            <a:xfrm flipV="1">
              <a:off x="2312940" y="5672354"/>
              <a:ext cx="263761" cy="235473"/>
            </a:xfrm>
            <a:prstGeom prst="straightConnector1">
              <a:avLst/>
            </a:prstGeom>
            <a:solidFill>
              <a:schemeClr val="accent1"/>
            </a:solidFill>
            <a:ln w="38100" cap="flat" cmpd="sng" algn="ctr">
              <a:solidFill>
                <a:srgbClr val="00B0F0"/>
              </a:solidFill>
              <a:prstDash val="solid"/>
              <a:round/>
              <a:headEnd type="none" w="med" len="med"/>
              <a:tailEnd type="triangle"/>
            </a:ln>
            <a:effectLst/>
          </p:spPr>
        </p:cxnSp>
        <p:cxnSp>
          <p:nvCxnSpPr>
            <p:cNvPr id="18" name="Straight Arrow Connector 17"/>
            <p:cNvCxnSpPr/>
            <p:nvPr/>
          </p:nvCxnSpPr>
          <p:spPr bwMode="auto">
            <a:xfrm flipH="1" flipV="1">
              <a:off x="2070457" y="5720656"/>
              <a:ext cx="242484" cy="197947"/>
            </a:xfrm>
            <a:prstGeom prst="straightConnector1">
              <a:avLst/>
            </a:prstGeom>
            <a:solidFill>
              <a:schemeClr val="accent1"/>
            </a:solidFill>
            <a:ln w="38100" cap="flat" cmpd="sng" algn="ctr">
              <a:solidFill>
                <a:srgbClr val="00B0F0"/>
              </a:solidFill>
              <a:prstDash val="solid"/>
              <a:round/>
              <a:headEnd type="none" w="med" len="med"/>
              <a:tailEnd type="triangle"/>
            </a:ln>
            <a:effectLst/>
          </p:spPr>
        </p:cxnSp>
        <p:sp>
          <p:nvSpPr>
            <p:cNvPr id="19" name="Rectangle 18"/>
            <p:cNvSpPr/>
            <p:nvPr/>
          </p:nvSpPr>
          <p:spPr>
            <a:xfrm>
              <a:off x="3067409" y="4635638"/>
              <a:ext cx="1170314" cy="290417"/>
            </a:xfrm>
            <a:prstGeom prst="rect">
              <a:avLst/>
            </a:prstGeom>
            <a:solidFill>
              <a:srgbClr val="00B0F0"/>
            </a:solidFill>
          </p:spPr>
          <p:txBody>
            <a:bodyPr wrap="square">
              <a:spAutoFit/>
            </a:bodyPr>
            <a:lstStyle/>
            <a:p>
              <a:r>
                <a:rPr lang="en-US" sz="1600" dirty="0" smtClean="0"/>
                <a:t>{</a:t>
              </a:r>
              <a:r>
                <a:rPr lang="en-US" sz="1600" dirty="0" smtClean="0">
                  <a:sym typeface="Symbol"/>
                </a:rPr>
                <a:t></a:t>
              </a:r>
              <a:r>
                <a:rPr lang="en-US" sz="1600" baseline="-25000" dirty="0" smtClean="0">
                  <a:sym typeface="Symbol"/>
                </a:rPr>
                <a:t>o</a:t>
              </a:r>
              <a:r>
                <a:rPr lang="en-US" sz="1600" dirty="0" smtClean="0">
                  <a:sym typeface="Symbol"/>
                </a:rPr>
                <a:t> , </a:t>
              </a:r>
              <a:r>
                <a:rPr lang="en-US" sz="1600" baseline="-25000" dirty="0" smtClean="0">
                  <a:sym typeface="Symbol"/>
                </a:rPr>
                <a:t>o</a:t>
              </a:r>
              <a:r>
                <a:rPr lang="en-US" sz="1600" dirty="0"/>
                <a:t> = </a:t>
              </a:r>
              <a:r>
                <a:rPr lang="en-US" sz="1600" dirty="0" smtClean="0"/>
                <a:t>0}</a:t>
              </a:r>
              <a:endParaRPr lang="en-GB" sz="2000" dirty="0"/>
            </a:p>
          </p:txBody>
        </p:sp>
        <p:sp>
          <p:nvSpPr>
            <p:cNvPr id="20" name="Rectangle 19"/>
            <p:cNvSpPr/>
            <p:nvPr/>
          </p:nvSpPr>
          <p:spPr>
            <a:xfrm>
              <a:off x="380328" y="4715839"/>
              <a:ext cx="1244321" cy="290417"/>
            </a:xfrm>
            <a:prstGeom prst="rect">
              <a:avLst/>
            </a:prstGeom>
            <a:solidFill>
              <a:srgbClr val="00B0F0"/>
            </a:solidFill>
          </p:spPr>
          <p:txBody>
            <a:bodyPr wrap="square">
              <a:spAutoFit/>
            </a:bodyPr>
            <a:lstStyle/>
            <a:p>
              <a:r>
                <a:rPr lang="en-US" sz="1600" dirty="0" smtClean="0"/>
                <a:t>{</a:t>
              </a:r>
              <a:r>
                <a:rPr lang="en-US" sz="1600" dirty="0" smtClean="0">
                  <a:sym typeface="Symbol"/>
                </a:rPr>
                <a:t></a:t>
              </a:r>
              <a:r>
                <a:rPr lang="en-US" sz="1600" baseline="-25000" dirty="0" smtClean="0">
                  <a:sym typeface="Symbol"/>
                </a:rPr>
                <a:t>o</a:t>
              </a:r>
              <a:r>
                <a:rPr lang="en-US" sz="1600" dirty="0" smtClean="0">
                  <a:sym typeface="Symbol"/>
                </a:rPr>
                <a:t>,  </a:t>
              </a:r>
              <a:r>
                <a:rPr lang="en-US" sz="1600" baseline="-25000" dirty="0" smtClean="0">
                  <a:sym typeface="Symbol"/>
                </a:rPr>
                <a:t>o</a:t>
              </a:r>
              <a:r>
                <a:rPr lang="en-US" sz="1600" dirty="0" smtClean="0"/>
                <a:t>= pi/2}</a:t>
              </a:r>
              <a:endParaRPr lang="en-GB" sz="2000" dirty="0"/>
            </a:p>
          </p:txBody>
        </p:sp>
        <p:sp>
          <p:nvSpPr>
            <p:cNvPr id="22" name="Rectangle 21"/>
            <p:cNvSpPr/>
            <p:nvPr/>
          </p:nvSpPr>
          <p:spPr>
            <a:xfrm>
              <a:off x="3655774" y="6488726"/>
              <a:ext cx="395301" cy="290417"/>
            </a:xfrm>
            <a:prstGeom prst="rect">
              <a:avLst/>
            </a:prstGeom>
            <a:noFill/>
          </p:spPr>
          <p:txBody>
            <a:bodyPr wrap="square">
              <a:spAutoFit/>
            </a:bodyPr>
            <a:lstStyle/>
            <a:p>
              <a:r>
                <a:rPr lang="en-US" sz="1600" b="1" dirty="0" smtClean="0"/>
                <a:t>X</a:t>
              </a:r>
              <a:endParaRPr lang="en-GB" sz="2000" b="1" dirty="0"/>
            </a:p>
          </p:txBody>
        </p:sp>
        <p:sp>
          <p:nvSpPr>
            <p:cNvPr id="23" name="Rectangle 22"/>
            <p:cNvSpPr/>
            <p:nvPr/>
          </p:nvSpPr>
          <p:spPr>
            <a:xfrm>
              <a:off x="629192" y="6488727"/>
              <a:ext cx="395301" cy="290417"/>
            </a:xfrm>
            <a:prstGeom prst="rect">
              <a:avLst/>
            </a:prstGeom>
            <a:noFill/>
          </p:spPr>
          <p:txBody>
            <a:bodyPr wrap="square">
              <a:spAutoFit/>
            </a:bodyPr>
            <a:lstStyle/>
            <a:p>
              <a:r>
                <a:rPr lang="en-US" sz="1600" b="1" dirty="0" smtClean="0"/>
                <a:t>Y</a:t>
              </a:r>
              <a:endParaRPr lang="en-GB" sz="2000" b="1" dirty="0"/>
            </a:p>
          </p:txBody>
        </p:sp>
        <p:sp>
          <p:nvSpPr>
            <p:cNvPr id="24" name="Rectangle 23"/>
            <p:cNvSpPr/>
            <p:nvPr/>
          </p:nvSpPr>
          <p:spPr>
            <a:xfrm>
              <a:off x="3403920" y="6303418"/>
              <a:ext cx="709371" cy="338554"/>
            </a:xfrm>
            <a:prstGeom prst="rect">
              <a:avLst/>
            </a:prstGeom>
            <a:noFill/>
          </p:spPr>
          <p:txBody>
            <a:bodyPr wrap="square">
              <a:spAutoFit/>
            </a:bodyPr>
            <a:lstStyle/>
            <a:p>
              <a:r>
                <a:rPr lang="en-US" sz="1600" dirty="0" smtClean="0">
                  <a:sym typeface="Symbol"/>
                </a:rPr>
                <a:t> </a:t>
              </a:r>
              <a:r>
                <a:rPr lang="en-US" sz="1600" baseline="-25000" dirty="0" smtClean="0">
                  <a:sym typeface="Symbol"/>
                </a:rPr>
                <a:t>o</a:t>
              </a:r>
              <a:r>
                <a:rPr lang="en-US" sz="1600" dirty="0" smtClean="0"/>
                <a:t>=0</a:t>
              </a:r>
              <a:endParaRPr lang="en-GB" sz="2000" dirty="0"/>
            </a:p>
          </p:txBody>
        </p:sp>
        <p:sp>
          <p:nvSpPr>
            <p:cNvPr id="25" name="Rectangle 24"/>
            <p:cNvSpPr/>
            <p:nvPr/>
          </p:nvSpPr>
          <p:spPr>
            <a:xfrm>
              <a:off x="655943" y="6241648"/>
              <a:ext cx="906490" cy="338554"/>
            </a:xfrm>
            <a:prstGeom prst="rect">
              <a:avLst/>
            </a:prstGeom>
            <a:noFill/>
          </p:spPr>
          <p:txBody>
            <a:bodyPr wrap="square">
              <a:spAutoFit/>
            </a:bodyPr>
            <a:lstStyle/>
            <a:p>
              <a:r>
                <a:rPr lang="en-US" sz="1600" dirty="0" smtClean="0">
                  <a:sym typeface="Symbol"/>
                </a:rPr>
                <a:t> </a:t>
              </a:r>
              <a:r>
                <a:rPr lang="en-US" sz="1600" baseline="-25000" dirty="0" smtClean="0">
                  <a:sym typeface="Symbol"/>
                </a:rPr>
                <a:t>o</a:t>
              </a:r>
              <a:r>
                <a:rPr lang="en-US" sz="1600" dirty="0" smtClean="0"/>
                <a:t>=90</a:t>
              </a:r>
              <a:endParaRPr lang="en-GB" sz="2000" dirty="0"/>
            </a:p>
          </p:txBody>
        </p:sp>
        <p:sp>
          <p:nvSpPr>
            <p:cNvPr id="26" name="Rectangle 25"/>
            <p:cNvSpPr/>
            <p:nvPr/>
          </p:nvSpPr>
          <p:spPr>
            <a:xfrm>
              <a:off x="2397992" y="4017942"/>
              <a:ext cx="906490" cy="290417"/>
            </a:xfrm>
            <a:prstGeom prst="rect">
              <a:avLst/>
            </a:prstGeom>
            <a:noFill/>
          </p:spPr>
          <p:txBody>
            <a:bodyPr wrap="square">
              <a:spAutoFit/>
            </a:bodyPr>
            <a:lstStyle/>
            <a:p>
              <a:r>
                <a:rPr lang="en-US" sz="1600" dirty="0" smtClean="0">
                  <a:sym typeface="Symbol"/>
                </a:rPr>
                <a:t> </a:t>
              </a:r>
              <a:r>
                <a:rPr lang="en-US" sz="1600" baseline="-25000" dirty="0" smtClean="0">
                  <a:sym typeface="Symbol"/>
                </a:rPr>
                <a:t>o</a:t>
              </a:r>
              <a:r>
                <a:rPr lang="en-US" sz="1600" dirty="0" smtClean="0"/>
                <a:t>=0</a:t>
              </a:r>
              <a:endParaRPr lang="en-GB" sz="2000" dirty="0"/>
            </a:p>
          </p:txBody>
        </p:sp>
        <p:sp>
          <p:nvSpPr>
            <p:cNvPr id="21" name="Rectangle 20"/>
            <p:cNvSpPr/>
            <p:nvPr/>
          </p:nvSpPr>
          <p:spPr>
            <a:xfrm>
              <a:off x="2181400" y="4036373"/>
              <a:ext cx="395301" cy="290417"/>
            </a:xfrm>
            <a:prstGeom prst="rect">
              <a:avLst/>
            </a:prstGeom>
            <a:noFill/>
          </p:spPr>
          <p:txBody>
            <a:bodyPr wrap="square">
              <a:spAutoFit/>
            </a:bodyPr>
            <a:lstStyle/>
            <a:p>
              <a:r>
                <a:rPr lang="en-US" sz="1600" b="1" dirty="0" smtClean="0"/>
                <a:t>Z</a:t>
              </a:r>
              <a:endParaRPr lang="en-GB" sz="2000" b="1" dirty="0"/>
            </a:p>
          </p:txBody>
        </p:sp>
      </p:grpSp>
      <p:sp>
        <p:nvSpPr>
          <p:cNvPr id="27" name="Text Box 6"/>
          <p:cNvSpPr txBox="1">
            <a:spLocks noChangeArrowheads="1"/>
          </p:cNvSpPr>
          <p:nvPr/>
        </p:nvSpPr>
        <p:spPr bwMode="auto">
          <a:xfrm>
            <a:off x="539552" y="1412776"/>
            <a:ext cx="7603920" cy="461665"/>
          </a:xfrm>
          <a:prstGeom prst="rect">
            <a:avLst/>
          </a:prstGeom>
          <a:noFill/>
          <a:ln w="9525">
            <a:noFill/>
            <a:miter lim="800000"/>
            <a:headEnd/>
            <a:tailEnd/>
          </a:ln>
        </p:spPr>
        <p:txBody>
          <a:bodyPr wrap="square">
            <a:spAutoFit/>
          </a:bodyPr>
          <a:lstStyle/>
          <a:p>
            <a:pPr algn="just"/>
            <a:r>
              <a:rPr lang="en-US" dirty="0" smtClean="0">
                <a:latin typeface="Times New Roman" pitchFamily="18" charset="0"/>
              </a:rPr>
              <a:t>Beam width </a:t>
            </a:r>
            <a:r>
              <a:rPr lang="en-US" dirty="0">
                <a:sym typeface="Symbol"/>
              </a:rPr>
              <a:t>(</a:t>
            </a:r>
            <a:r>
              <a:rPr lang="el-GR" dirty="0">
                <a:cs typeface="Times New Roman" pitchFamily="18" charset="0"/>
              </a:rPr>
              <a:t>φ</a:t>
            </a:r>
            <a:r>
              <a:rPr lang="en-US" dirty="0" smtClean="0">
                <a:sym typeface="Symbol"/>
              </a:rPr>
              <a:t>), corresponding to beam width </a:t>
            </a:r>
            <a:r>
              <a:rPr lang="en-US" dirty="0">
                <a:sym typeface="Symbol"/>
              </a:rPr>
              <a:t>k(</a:t>
            </a:r>
            <a:r>
              <a:rPr lang="el-GR" dirty="0">
                <a:cs typeface="Times New Roman" pitchFamily="18" charset="0"/>
              </a:rPr>
              <a:t>φ</a:t>
            </a:r>
            <a:r>
              <a:rPr lang="en-US" dirty="0" smtClean="0">
                <a:sym typeface="Symbol"/>
              </a:rPr>
              <a:t>): </a:t>
            </a:r>
            <a:endParaRPr lang="en-US" dirty="0">
              <a:latin typeface="Times New Roman" pitchFamily="18" charset="0"/>
            </a:endParaRPr>
          </a:p>
        </p:txBody>
      </p:sp>
      <p:sp>
        <p:nvSpPr>
          <p:cNvPr id="3" name="Rectangle 2"/>
          <p:cNvSpPr/>
          <p:nvPr/>
        </p:nvSpPr>
        <p:spPr>
          <a:xfrm>
            <a:off x="7881016" y="2370075"/>
            <a:ext cx="859531" cy="461665"/>
          </a:xfrm>
          <a:prstGeom prst="rect">
            <a:avLst/>
          </a:prstGeom>
        </p:spPr>
        <p:txBody>
          <a:bodyPr wrap="none">
            <a:spAutoFit/>
          </a:bodyPr>
          <a:lstStyle/>
          <a:p>
            <a:r>
              <a:rPr lang="en-US" dirty="0" smtClean="0">
                <a:sym typeface="Symbol"/>
              </a:rPr>
              <a:t>[rad] </a:t>
            </a:r>
            <a:endParaRPr lang="sv-SE" dirty="0"/>
          </a:p>
        </p:txBody>
      </p:sp>
      <p:sp>
        <p:nvSpPr>
          <p:cNvPr id="29" name="Text Box 6"/>
          <p:cNvSpPr txBox="1">
            <a:spLocks noChangeArrowheads="1"/>
          </p:cNvSpPr>
          <p:nvPr/>
        </p:nvSpPr>
        <p:spPr bwMode="auto">
          <a:xfrm>
            <a:off x="395536" y="3507662"/>
            <a:ext cx="4464496" cy="461665"/>
          </a:xfrm>
          <a:prstGeom prst="rect">
            <a:avLst/>
          </a:prstGeom>
          <a:noFill/>
          <a:ln w="9525">
            <a:noFill/>
            <a:miter lim="800000"/>
            <a:headEnd/>
            <a:tailEnd/>
          </a:ln>
        </p:spPr>
        <p:txBody>
          <a:bodyPr wrap="square">
            <a:spAutoFit/>
          </a:bodyPr>
          <a:lstStyle/>
          <a:p>
            <a:r>
              <a:rPr lang="en-US" dirty="0" smtClean="0">
                <a:latin typeface="Times New Roman" pitchFamily="18" charset="0"/>
              </a:rPr>
              <a:t>When the scan angle </a:t>
            </a:r>
            <a:r>
              <a:rPr lang="en-US" i="1" dirty="0">
                <a:sym typeface="Symbol"/>
              </a:rPr>
              <a:t></a:t>
            </a:r>
            <a:r>
              <a:rPr lang="en-US" baseline="-25000" dirty="0">
                <a:sym typeface="Symbol"/>
              </a:rPr>
              <a:t>o</a:t>
            </a:r>
            <a:r>
              <a:rPr lang="en-US" dirty="0" smtClean="0">
                <a:latin typeface="Times New Roman" pitchFamily="18" charset="0"/>
              </a:rPr>
              <a:t> increases:</a:t>
            </a:r>
            <a:endParaRPr lang="en-US" dirty="0">
              <a:latin typeface="Times New Roman" pitchFamily="18" charset="0"/>
            </a:endParaRPr>
          </a:p>
        </p:txBody>
      </p:sp>
      <p:grpSp>
        <p:nvGrpSpPr>
          <p:cNvPr id="49" name="Group 48"/>
          <p:cNvGrpSpPr/>
          <p:nvPr/>
        </p:nvGrpSpPr>
        <p:grpSpPr>
          <a:xfrm>
            <a:off x="559700" y="4277995"/>
            <a:ext cx="7269293" cy="1384995"/>
            <a:chOff x="559700" y="4277995"/>
            <a:chExt cx="7269293" cy="1384995"/>
          </a:xfrm>
        </p:grpSpPr>
        <p:sp>
          <p:nvSpPr>
            <p:cNvPr id="4102" name="Text Box 6"/>
            <p:cNvSpPr txBox="1">
              <a:spLocks noChangeArrowheads="1"/>
            </p:cNvSpPr>
            <p:nvPr/>
          </p:nvSpPr>
          <p:spPr bwMode="auto">
            <a:xfrm>
              <a:off x="559700" y="4277995"/>
              <a:ext cx="4136167" cy="1384995"/>
            </a:xfrm>
            <a:prstGeom prst="rect">
              <a:avLst/>
            </a:prstGeom>
            <a:noFill/>
            <a:ln w="9525">
              <a:noFill/>
              <a:miter lim="800000"/>
              <a:headEnd/>
              <a:tailEnd/>
            </a:ln>
          </p:spPr>
          <p:txBody>
            <a:bodyPr wrap="square">
              <a:spAutoFit/>
            </a:bodyPr>
            <a:lstStyle/>
            <a:p>
              <a:pPr marL="342900" indent="-342900">
                <a:buFont typeface="Arial" pitchFamily="34" charset="0"/>
                <a:buChar char="•"/>
              </a:pPr>
              <a:r>
                <a:rPr lang="en-US" sz="2100" dirty="0"/>
                <a:t>Beam width </a:t>
              </a:r>
              <a:r>
                <a:rPr lang="en-US" sz="2100" dirty="0">
                  <a:sym typeface="Symbol"/>
                </a:rPr>
                <a:t>(</a:t>
              </a:r>
              <a:r>
                <a:rPr lang="el-GR" sz="2100" dirty="0">
                  <a:cs typeface="Times New Roman" pitchFamily="18" charset="0"/>
                </a:rPr>
                <a:t>φ</a:t>
              </a:r>
              <a:r>
                <a:rPr lang="en-US" sz="2100" dirty="0" smtClean="0">
                  <a:sym typeface="Symbol"/>
                </a:rPr>
                <a:t>) broadens as </a:t>
              </a:r>
              <a:r>
                <a:rPr lang="en-US" sz="2100" dirty="0" smtClean="0"/>
                <a:t>1/</a:t>
              </a:r>
              <a:r>
                <a:rPr lang="en-US" sz="2100" dirty="0" err="1" smtClean="0"/>
                <a:t>cos</a:t>
              </a:r>
              <a:r>
                <a:rPr lang="en-US" sz="2100" dirty="0" smtClean="0">
                  <a:latin typeface="Symbol" pitchFamily="18" charset="2"/>
                </a:rPr>
                <a:t>(q</a:t>
              </a:r>
              <a:r>
                <a:rPr lang="en-US" sz="2100" baseline="-25000" dirty="0" smtClean="0">
                  <a:latin typeface="Symbol" pitchFamily="18" charset="2"/>
                </a:rPr>
                <a:t>0</a:t>
              </a:r>
              <a:r>
                <a:rPr lang="en-US" sz="2100" dirty="0">
                  <a:latin typeface="Symbol" pitchFamily="18" charset="2"/>
                </a:rPr>
                <a:t>)</a:t>
              </a:r>
              <a:r>
                <a:rPr lang="en-US" sz="2100" dirty="0"/>
                <a:t> </a:t>
              </a:r>
              <a:r>
                <a:rPr lang="en-US" sz="2100" dirty="0" smtClean="0"/>
                <a:t>in plane </a:t>
              </a:r>
              <a:r>
                <a:rPr lang="en-US" sz="2100" dirty="0"/>
                <a:t>of scan </a:t>
              </a:r>
              <a:r>
                <a:rPr lang="el-GR" sz="2100" dirty="0">
                  <a:cs typeface="Times New Roman" pitchFamily="18" charset="0"/>
                </a:rPr>
                <a:t>φ</a:t>
              </a:r>
              <a:r>
                <a:rPr lang="sv-SE" sz="2100" baseline="-25000" dirty="0" smtClean="0">
                  <a:cs typeface="Times New Roman" pitchFamily="18" charset="0"/>
                </a:rPr>
                <a:t>0</a:t>
              </a:r>
              <a:endParaRPr lang="en-US" sz="2100" dirty="0" smtClean="0"/>
            </a:p>
            <a:p>
              <a:endParaRPr lang="en-US" sz="2100" dirty="0"/>
            </a:p>
            <a:p>
              <a:pPr marL="342900" indent="-342900">
                <a:buFont typeface="Arial" pitchFamily="34" charset="0"/>
                <a:buChar char="•"/>
              </a:pPr>
              <a:endParaRPr lang="en-US" sz="2100" dirty="0"/>
            </a:p>
          </p:txBody>
        </p:sp>
        <p:cxnSp>
          <p:nvCxnSpPr>
            <p:cNvPr id="4" name="Straight Connector 3"/>
            <p:cNvCxnSpPr/>
            <p:nvPr/>
          </p:nvCxnSpPr>
          <p:spPr bwMode="auto">
            <a:xfrm>
              <a:off x="7452320" y="4797152"/>
              <a:ext cx="376673" cy="633027"/>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34" name="Straight Connector 33"/>
            <p:cNvCxnSpPr/>
            <p:nvPr/>
          </p:nvCxnSpPr>
          <p:spPr bwMode="auto">
            <a:xfrm flipH="1">
              <a:off x="6300192" y="5020594"/>
              <a:ext cx="212328" cy="316513"/>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40" name="Straight Connector 39"/>
            <p:cNvCxnSpPr/>
            <p:nvPr/>
          </p:nvCxnSpPr>
          <p:spPr bwMode="auto">
            <a:xfrm>
              <a:off x="4153175" y="4797152"/>
              <a:ext cx="376673"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grpSp>
      <p:grpSp>
        <p:nvGrpSpPr>
          <p:cNvPr id="51" name="Group 50"/>
          <p:cNvGrpSpPr/>
          <p:nvPr/>
        </p:nvGrpSpPr>
        <p:grpSpPr>
          <a:xfrm>
            <a:off x="514162" y="4924325"/>
            <a:ext cx="7226190" cy="1384995"/>
            <a:chOff x="514162" y="4924325"/>
            <a:chExt cx="7226190" cy="1384995"/>
          </a:xfrm>
        </p:grpSpPr>
        <p:cxnSp>
          <p:nvCxnSpPr>
            <p:cNvPr id="28" name="Straight Connector 27"/>
            <p:cNvCxnSpPr/>
            <p:nvPr/>
          </p:nvCxnSpPr>
          <p:spPr bwMode="auto">
            <a:xfrm flipV="1">
              <a:off x="7550170" y="5074695"/>
              <a:ext cx="190182" cy="135808"/>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36" name="Straight Connector 35"/>
            <p:cNvCxnSpPr/>
            <p:nvPr/>
          </p:nvCxnSpPr>
          <p:spPr bwMode="auto">
            <a:xfrm>
              <a:off x="6300192" y="5074695"/>
              <a:ext cx="246933" cy="194172"/>
            </a:xfrm>
            <a:prstGeom prst="line">
              <a:avLst/>
            </a:prstGeom>
            <a:solidFill>
              <a:schemeClr val="accent1"/>
            </a:solidFill>
            <a:ln w="38100" cap="flat" cmpd="sng" algn="ctr">
              <a:solidFill>
                <a:srgbClr val="FFFF00"/>
              </a:solidFill>
              <a:prstDash val="solid"/>
              <a:round/>
              <a:headEnd type="none" w="med" len="med"/>
              <a:tailEnd type="none" w="med" len="med"/>
            </a:ln>
            <a:effectLst/>
          </p:spPr>
        </p:cxnSp>
        <p:cxnSp>
          <p:nvCxnSpPr>
            <p:cNvPr id="44" name="Straight Connector 43"/>
            <p:cNvCxnSpPr/>
            <p:nvPr/>
          </p:nvCxnSpPr>
          <p:spPr bwMode="auto">
            <a:xfrm>
              <a:off x="4591716" y="5736272"/>
              <a:ext cx="306281" cy="0"/>
            </a:xfrm>
            <a:prstGeom prst="line">
              <a:avLst/>
            </a:prstGeom>
            <a:solidFill>
              <a:schemeClr val="accent1"/>
            </a:solidFill>
            <a:ln w="38100" cap="flat" cmpd="sng" algn="ctr">
              <a:solidFill>
                <a:srgbClr val="FFFF00"/>
              </a:solidFill>
              <a:prstDash val="solid"/>
              <a:round/>
              <a:headEnd type="none" w="med" len="med"/>
              <a:tailEnd type="none" w="med" len="med"/>
            </a:ln>
            <a:effectLst/>
          </p:spPr>
        </p:cxnSp>
        <p:sp>
          <p:nvSpPr>
            <p:cNvPr id="50" name="Text Box 6"/>
            <p:cNvSpPr txBox="1">
              <a:spLocks noChangeArrowheads="1"/>
            </p:cNvSpPr>
            <p:nvPr/>
          </p:nvSpPr>
          <p:spPr bwMode="auto">
            <a:xfrm>
              <a:off x="514162" y="4924325"/>
              <a:ext cx="4136167" cy="1384995"/>
            </a:xfrm>
            <a:prstGeom prst="rect">
              <a:avLst/>
            </a:prstGeom>
            <a:noFill/>
            <a:ln w="9525">
              <a:noFill/>
              <a:miter lim="800000"/>
              <a:headEnd/>
              <a:tailEnd/>
            </a:ln>
          </p:spPr>
          <p:txBody>
            <a:bodyPr wrap="square">
              <a:spAutoFit/>
            </a:bodyPr>
            <a:lstStyle/>
            <a:p>
              <a:pPr marL="342900" indent="-342900">
                <a:buFont typeface="Arial" pitchFamily="34" charset="0"/>
                <a:buChar char="•"/>
              </a:pPr>
              <a:endParaRPr lang="en-US" sz="2100" dirty="0" smtClean="0"/>
            </a:p>
            <a:p>
              <a:pPr marL="342900" indent="-342900">
                <a:buFont typeface="Arial" pitchFamily="34" charset="0"/>
                <a:buChar char="•"/>
              </a:pPr>
              <a:r>
                <a:rPr lang="en-US" sz="2100" dirty="0"/>
                <a:t>Beam width </a:t>
              </a:r>
              <a:r>
                <a:rPr lang="en-US" sz="2100" dirty="0">
                  <a:sym typeface="Symbol"/>
                </a:rPr>
                <a:t>(</a:t>
              </a:r>
              <a:r>
                <a:rPr lang="el-GR" sz="2100" dirty="0">
                  <a:cs typeface="Times New Roman" pitchFamily="18" charset="0"/>
                </a:rPr>
                <a:t>φ</a:t>
              </a:r>
              <a:r>
                <a:rPr lang="en-US" sz="2100" dirty="0">
                  <a:sym typeface="Symbol"/>
                </a:rPr>
                <a:t>)  remains the same </a:t>
              </a:r>
              <a:r>
                <a:rPr lang="en-US" sz="2100" dirty="0"/>
                <a:t>in plane of scan </a:t>
              </a:r>
              <a:r>
                <a:rPr lang="el-GR" sz="2100" dirty="0"/>
                <a:t>φ</a:t>
              </a:r>
              <a:r>
                <a:rPr lang="en-US" sz="2100" dirty="0"/>
                <a:t> =</a:t>
              </a:r>
              <a:r>
                <a:rPr lang="el-GR" sz="2100" dirty="0">
                  <a:cs typeface="Times New Roman" pitchFamily="18" charset="0"/>
                </a:rPr>
                <a:t>φ</a:t>
              </a:r>
              <a:r>
                <a:rPr lang="sv-SE" sz="2100" baseline="-25000" dirty="0" smtClean="0">
                  <a:cs typeface="Times New Roman" pitchFamily="18" charset="0"/>
                </a:rPr>
                <a:t>0</a:t>
              </a:r>
              <a:r>
                <a:rPr lang="sv-SE" sz="2100" dirty="0" smtClean="0">
                  <a:cs typeface="Times New Roman" pitchFamily="18" charset="0"/>
                </a:rPr>
                <a:t>+90</a:t>
              </a:r>
              <a:r>
                <a:rPr lang="sv-SE" sz="2100" baseline="30000" dirty="0" smtClean="0">
                  <a:cs typeface="Times New Roman" pitchFamily="18" charset="0"/>
                </a:rPr>
                <a:t>o</a:t>
              </a:r>
              <a:endParaRPr lang="en-US" sz="2100" dirty="0"/>
            </a:p>
            <a:p>
              <a:pPr marL="342900" indent="-342900">
                <a:buFont typeface="Arial" pitchFamily="34" charset="0"/>
                <a:buChar char="•"/>
              </a:pPr>
              <a:endParaRPr lang="en-US" sz="2100" dirty="0"/>
            </a:p>
          </p:txBody>
        </p:sp>
      </p:grpSp>
    </p:spTree>
    <p:extLst>
      <p:ext uri="{BB962C8B-B14F-4D97-AF65-F5344CB8AC3E}">
        <p14:creationId xmlns:p14="http://schemas.microsoft.com/office/powerpoint/2010/main" val="3405443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n w="12700">
                  <a:noFill/>
                  <a:prstDash val="solid"/>
                </a:ln>
                <a:solidFill>
                  <a:srgbClr val="FF0000"/>
                </a:solidFill>
                <a:effectLst>
                  <a:outerShdw blurRad="41275" dist="20320" dir="1800000" algn="tl" rotWithShape="0">
                    <a:srgbClr val="000000">
                      <a:alpha val="40000"/>
                    </a:srgbClr>
                  </a:outerShdw>
                </a:effectLst>
              </a:rPr>
              <a:t>Planar array: </a:t>
            </a:r>
            <a:br>
              <a:rPr lang="en-US" sz="3600" dirty="0">
                <a:ln w="12700">
                  <a:noFill/>
                  <a:prstDash val="solid"/>
                </a:ln>
                <a:solidFill>
                  <a:srgbClr val="FF0000"/>
                </a:solidFill>
                <a:effectLst>
                  <a:outerShdw blurRad="41275" dist="20320" dir="1800000" algn="tl" rotWithShape="0">
                    <a:srgbClr val="000000">
                      <a:alpha val="40000"/>
                    </a:srgbClr>
                  </a:outerShdw>
                </a:effectLst>
              </a:rPr>
            </a:br>
            <a:r>
              <a:rPr lang="en-US" sz="3600" dirty="0">
                <a:ln w="12700">
                  <a:noFill/>
                  <a:prstDash val="solid"/>
                </a:ln>
                <a:solidFill>
                  <a:srgbClr val="FF0000"/>
                </a:solidFill>
                <a:effectLst>
                  <a:outerShdw blurRad="41275" dist="20320" dir="1800000" algn="tl" rotWithShape="0">
                    <a:srgbClr val="000000">
                      <a:alpha val="40000"/>
                    </a:srgbClr>
                  </a:outerShdw>
                </a:effectLst>
              </a:rPr>
              <a:t>Shape and width of main lobe</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We see </a:t>
            </a:r>
            <a:r>
              <a:rPr lang="en-US" dirty="0"/>
              <a:t>that the </a:t>
            </a:r>
            <a:r>
              <a:rPr lang="en-US" dirty="0" err="1"/>
              <a:t>beamwidth</a:t>
            </a:r>
            <a:r>
              <a:rPr lang="en-US" dirty="0"/>
              <a:t> broaden as </a:t>
            </a:r>
            <a:endParaRPr lang="en-US" dirty="0" smtClean="0"/>
          </a:p>
          <a:p>
            <a:pPr marL="0" indent="0">
              <a:buNone/>
            </a:pPr>
            <a:r>
              <a:rPr lang="en-US" dirty="0" smtClean="0"/>
              <a:t>1/cos </a:t>
            </a:r>
            <a:r>
              <a:rPr lang="en-US" dirty="0" smtClean="0">
                <a:sym typeface="Symbol" panose="05050102010706020507" pitchFamily="18" charset="2"/>
              </a:rPr>
              <a:t></a:t>
            </a:r>
            <a:r>
              <a:rPr lang="en-US" baseline="-25000" dirty="0" smtClean="0"/>
              <a:t>0</a:t>
            </a:r>
            <a:r>
              <a:rPr lang="en-US" dirty="0" smtClean="0"/>
              <a:t> </a:t>
            </a:r>
            <a:r>
              <a:rPr lang="en-US" dirty="0"/>
              <a:t>in the plane of scan </a:t>
            </a:r>
            <a:r>
              <a:rPr lang="en-US" dirty="0" smtClean="0">
                <a:sym typeface="Symbol" panose="05050102010706020507" pitchFamily="18" charset="2"/>
              </a:rPr>
              <a:t></a:t>
            </a:r>
            <a:r>
              <a:rPr lang="en-US" baseline="-25000" dirty="0" smtClean="0"/>
              <a:t>0</a:t>
            </a:r>
            <a:r>
              <a:rPr lang="en-US" dirty="0" smtClean="0"/>
              <a:t> when </a:t>
            </a:r>
            <a:r>
              <a:rPr lang="en-US" dirty="0"/>
              <a:t>the scan angle </a:t>
            </a:r>
            <a:r>
              <a:rPr lang="en-US" dirty="0">
                <a:sym typeface="Symbol" panose="05050102010706020507" pitchFamily="18" charset="2"/>
              </a:rPr>
              <a:t></a:t>
            </a:r>
            <a:r>
              <a:rPr lang="en-US" baseline="-25000" dirty="0"/>
              <a:t>0</a:t>
            </a:r>
            <a:r>
              <a:rPr lang="en-US" dirty="0"/>
              <a:t> </a:t>
            </a:r>
            <a:r>
              <a:rPr lang="en-US" dirty="0" smtClean="0"/>
              <a:t>increases</a:t>
            </a:r>
            <a:r>
              <a:rPr lang="en-US" dirty="0"/>
              <a:t>. </a:t>
            </a:r>
            <a:endParaRPr lang="en-US" dirty="0" smtClean="0"/>
          </a:p>
          <a:p>
            <a:r>
              <a:rPr lang="en-US" dirty="0" smtClean="0"/>
              <a:t>There </a:t>
            </a:r>
            <a:r>
              <a:rPr lang="en-US" dirty="0"/>
              <a:t>is no beam broadening in the plane orthogonal to the scan plane.</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8687" y="2132856"/>
            <a:ext cx="6465649"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038369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260648"/>
            <a:ext cx="8229600" cy="1143000"/>
          </a:xfrm>
        </p:spPr>
        <p:txBody>
          <a:bodyPr/>
          <a:lstStyle/>
          <a:p>
            <a:r>
              <a:rPr lang="en-US" sz="3600" dirty="0" smtClean="0">
                <a:ln w="12700">
                  <a:noFill/>
                  <a:prstDash val="solid"/>
                </a:ln>
              </a:rPr>
              <a:t>Why is the beam width </a:t>
            </a:r>
            <a:r>
              <a:rPr lang="en-US" sz="3600" dirty="0">
                <a:sym typeface="Symbol"/>
              </a:rPr>
              <a:t>(</a:t>
            </a:r>
            <a:r>
              <a:rPr lang="el-GR" sz="3600" dirty="0">
                <a:cs typeface="Times New Roman" pitchFamily="18" charset="0"/>
              </a:rPr>
              <a:t>φ</a:t>
            </a:r>
            <a:r>
              <a:rPr lang="en-US" sz="3600" dirty="0">
                <a:sym typeface="Symbol"/>
              </a:rPr>
              <a:t>) </a:t>
            </a:r>
            <a:r>
              <a:rPr lang="en-US" sz="3600" dirty="0" smtClean="0">
                <a:ln w="12700">
                  <a:noFill/>
                  <a:prstDash val="solid"/>
                </a:ln>
              </a:rPr>
              <a:t>a factor 1/</a:t>
            </a:r>
            <a:r>
              <a:rPr lang="en-US" sz="3600" dirty="0" err="1" smtClean="0">
                <a:ln w="12700">
                  <a:noFill/>
                  <a:prstDash val="solid"/>
                </a:ln>
              </a:rPr>
              <a:t>cos</a:t>
            </a:r>
            <a:r>
              <a:rPr lang="en-US" sz="3600" dirty="0" smtClean="0">
                <a:ln w="12700">
                  <a:noFill/>
                  <a:prstDash val="solid"/>
                </a:ln>
              </a:rPr>
              <a:t>(</a:t>
            </a:r>
            <a:r>
              <a:rPr lang="el-GR" sz="3600" dirty="0" smtClean="0">
                <a:ln w="12700">
                  <a:noFill/>
                  <a:prstDash val="solid"/>
                </a:ln>
              </a:rPr>
              <a:t>θ</a:t>
            </a:r>
            <a:r>
              <a:rPr lang="en-US" sz="3600" baseline="-25000" dirty="0" smtClean="0">
                <a:ln w="12700">
                  <a:noFill/>
                  <a:prstDash val="solid"/>
                </a:ln>
              </a:rPr>
              <a:t>0</a:t>
            </a:r>
            <a:r>
              <a:rPr lang="en-US" sz="3600" dirty="0" smtClean="0">
                <a:ln w="12700">
                  <a:noFill/>
                  <a:prstDash val="solid"/>
                </a:ln>
              </a:rPr>
              <a:t>) larger in the scan plane</a:t>
            </a:r>
            <a:r>
              <a:rPr lang="sv-SE" sz="3600" dirty="0" smtClean="0">
                <a:ln w="12700">
                  <a:noFill/>
                  <a:prstDash val="solid"/>
                </a:ln>
              </a:rPr>
              <a:t>?</a:t>
            </a:r>
            <a:endParaRPr lang="en-US" sz="3600" dirty="0" smtClean="0">
              <a:ln w="12700">
                <a:noFill/>
                <a:prstDash val="solid"/>
              </a:ln>
            </a:endParaRPr>
          </a:p>
        </p:txBody>
      </p:sp>
      <p:sp>
        <p:nvSpPr>
          <p:cNvPr id="31747" name="Line 10"/>
          <p:cNvSpPr>
            <a:spLocks noChangeShapeType="1"/>
          </p:cNvSpPr>
          <p:nvPr/>
        </p:nvSpPr>
        <p:spPr bwMode="auto">
          <a:xfrm>
            <a:off x="1905000" y="5181600"/>
            <a:ext cx="5791200" cy="0"/>
          </a:xfrm>
          <a:prstGeom prst="line">
            <a:avLst/>
          </a:prstGeom>
          <a:noFill/>
          <a:ln w="9525">
            <a:solidFill>
              <a:schemeClr val="tx1"/>
            </a:solidFill>
            <a:round/>
            <a:headEnd/>
            <a:tailEnd/>
          </a:ln>
        </p:spPr>
        <p:txBody>
          <a:bodyPr/>
          <a:lstStyle/>
          <a:p>
            <a:endParaRPr lang="en-US"/>
          </a:p>
        </p:txBody>
      </p:sp>
      <p:sp>
        <p:nvSpPr>
          <p:cNvPr id="31748" name="Oval 11"/>
          <p:cNvSpPr>
            <a:spLocks noChangeArrowheads="1"/>
          </p:cNvSpPr>
          <p:nvPr/>
        </p:nvSpPr>
        <p:spPr bwMode="auto">
          <a:xfrm>
            <a:off x="2209800" y="5105400"/>
            <a:ext cx="152400" cy="1524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49" name="Oval 12"/>
          <p:cNvSpPr>
            <a:spLocks noChangeArrowheads="1"/>
          </p:cNvSpPr>
          <p:nvPr/>
        </p:nvSpPr>
        <p:spPr bwMode="auto">
          <a:xfrm>
            <a:off x="3276600" y="5105400"/>
            <a:ext cx="152400" cy="1524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50" name="Oval 13"/>
          <p:cNvSpPr>
            <a:spLocks noChangeArrowheads="1"/>
          </p:cNvSpPr>
          <p:nvPr/>
        </p:nvSpPr>
        <p:spPr bwMode="auto">
          <a:xfrm>
            <a:off x="4343400" y="5105400"/>
            <a:ext cx="152400" cy="1524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51" name="Oval 14"/>
          <p:cNvSpPr>
            <a:spLocks noChangeArrowheads="1"/>
          </p:cNvSpPr>
          <p:nvPr/>
        </p:nvSpPr>
        <p:spPr bwMode="auto">
          <a:xfrm>
            <a:off x="5410200" y="5105400"/>
            <a:ext cx="152400" cy="1524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52" name="Oval 15"/>
          <p:cNvSpPr>
            <a:spLocks noChangeArrowheads="1"/>
          </p:cNvSpPr>
          <p:nvPr/>
        </p:nvSpPr>
        <p:spPr bwMode="auto">
          <a:xfrm>
            <a:off x="6477000" y="5105400"/>
            <a:ext cx="152400" cy="1524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53" name="Line 16"/>
          <p:cNvSpPr>
            <a:spLocks noChangeShapeType="1"/>
          </p:cNvSpPr>
          <p:nvPr/>
        </p:nvSpPr>
        <p:spPr bwMode="auto">
          <a:xfrm flipV="1">
            <a:off x="2286000" y="1905000"/>
            <a:ext cx="3886200" cy="3200400"/>
          </a:xfrm>
          <a:prstGeom prst="line">
            <a:avLst/>
          </a:prstGeom>
          <a:noFill/>
          <a:ln w="9525">
            <a:solidFill>
              <a:schemeClr val="tx1"/>
            </a:solidFill>
            <a:round/>
            <a:headEnd/>
            <a:tailEnd type="triangle" w="med" len="med"/>
          </a:ln>
        </p:spPr>
        <p:txBody>
          <a:bodyPr/>
          <a:lstStyle/>
          <a:p>
            <a:endParaRPr lang="en-US"/>
          </a:p>
        </p:txBody>
      </p:sp>
      <p:sp>
        <p:nvSpPr>
          <p:cNvPr id="31754" name="Line 17"/>
          <p:cNvSpPr>
            <a:spLocks noChangeShapeType="1"/>
          </p:cNvSpPr>
          <p:nvPr/>
        </p:nvSpPr>
        <p:spPr bwMode="auto">
          <a:xfrm flipV="1">
            <a:off x="3352800" y="1981200"/>
            <a:ext cx="3733800" cy="3200400"/>
          </a:xfrm>
          <a:prstGeom prst="line">
            <a:avLst/>
          </a:prstGeom>
          <a:noFill/>
          <a:ln w="9525">
            <a:solidFill>
              <a:schemeClr val="tx1"/>
            </a:solidFill>
            <a:round/>
            <a:headEnd/>
            <a:tailEnd type="triangle" w="med" len="med"/>
          </a:ln>
        </p:spPr>
        <p:txBody>
          <a:bodyPr/>
          <a:lstStyle/>
          <a:p>
            <a:endParaRPr lang="en-US"/>
          </a:p>
        </p:txBody>
      </p:sp>
      <p:sp>
        <p:nvSpPr>
          <p:cNvPr id="31755" name="Line 18"/>
          <p:cNvSpPr>
            <a:spLocks noChangeShapeType="1"/>
          </p:cNvSpPr>
          <p:nvPr/>
        </p:nvSpPr>
        <p:spPr bwMode="auto">
          <a:xfrm flipV="1">
            <a:off x="4419600" y="2057400"/>
            <a:ext cx="3657600" cy="3124200"/>
          </a:xfrm>
          <a:prstGeom prst="line">
            <a:avLst/>
          </a:prstGeom>
          <a:noFill/>
          <a:ln w="9525">
            <a:solidFill>
              <a:schemeClr val="tx1"/>
            </a:solidFill>
            <a:round/>
            <a:headEnd/>
            <a:tailEnd type="triangle" w="med" len="med"/>
          </a:ln>
        </p:spPr>
        <p:txBody>
          <a:bodyPr/>
          <a:lstStyle/>
          <a:p>
            <a:endParaRPr lang="en-US"/>
          </a:p>
        </p:txBody>
      </p:sp>
      <p:sp>
        <p:nvSpPr>
          <p:cNvPr id="31756" name="Line 19"/>
          <p:cNvSpPr>
            <a:spLocks noChangeShapeType="1"/>
          </p:cNvSpPr>
          <p:nvPr/>
        </p:nvSpPr>
        <p:spPr bwMode="auto">
          <a:xfrm flipV="1">
            <a:off x="5486400" y="3048000"/>
            <a:ext cx="2590800" cy="2133600"/>
          </a:xfrm>
          <a:prstGeom prst="line">
            <a:avLst/>
          </a:prstGeom>
          <a:noFill/>
          <a:ln w="9525">
            <a:solidFill>
              <a:schemeClr val="tx1"/>
            </a:solidFill>
            <a:round/>
            <a:headEnd/>
            <a:tailEnd type="triangle" w="med" len="med"/>
          </a:ln>
        </p:spPr>
        <p:txBody>
          <a:bodyPr/>
          <a:lstStyle/>
          <a:p>
            <a:endParaRPr lang="en-US"/>
          </a:p>
        </p:txBody>
      </p:sp>
      <p:sp>
        <p:nvSpPr>
          <p:cNvPr id="31757" name="Line 20"/>
          <p:cNvSpPr>
            <a:spLocks noChangeShapeType="1"/>
          </p:cNvSpPr>
          <p:nvPr/>
        </p:nvSpPr>
        <p:spPr bwMode="auto">
          <a:xfrm flipV="1">
            <a:off x="6553200" y="3962400"/>
            <a:ext cx="1600200" cy="1219200"/>
          </a:xfrm>
          <a:prstGeom prst="line">
            <a:avLst/>
          </a:prstGeom>
          <a:noFill/>
          <a:ln w="9525">
            <a:solidFill>
              <a:schemeClr val="tx1"/>
            </a:solidFill>
            <a:round/>
            <a:headEnd/>
            <a:tailEnd type="triangle" w="med" len="med"/>
          </a:ln>
        </p:spPr>
        <p:txBody>
          <a:bodyPr/>
          <a:lstStyle/>
          <a:p>
            <a:endParaRPr lang="en-US"/>
          </a:p>
        </p:txBody>
      </p:sp>
      <p:sp>
        <p:nvSpPr>
          <p:cNvPr id="31758" name="Line 24"/>
          <p:cNvSpPr>
            <a:spLocks noChangeShapeType="1"/>
          </p:cNvSpPr>
          <p:nvPr/>
        </p:nvSpPr>
        <p:spPr bwMode="auto">
          <a:xfrm flipH="1" flipV="1">
            <a:off x="4572000" y="3200400"/>
            <a:ext cx="1981200" cy="1981200"/>
          </a:xfrm>
          <a:prstGeom prst="line">
            <a:avLst/>
          </a:prstGeom>
          <a:noFill/>
          <a:ln w="9525">
            <a:solidFill>
              <a:schemeClr val="tx1"/>
            </a:solidFill>
            <a:prstDash val="dashDot"/>
            <a:round/>
            <a:headEnd/>
            <a:tailEnd/>
          </a:ln>
        </p:spPr>
        <p:txBody>
          <a:bodyPr/>
          <a:lstStyle/>
          <a:p>
            <a:endParaRPr lang="en-US"/>
          </a:p>
        </p:txBody>
      </p:sp>
      <p:sp>
        <p:nvSpPr>
          <p:cNvPr id="31759" name="Text Box 25"/>
          <p:cNvSpPr txBox="1">
            <a:spLocks noChangeArrowheads="1"/>
          </p:cNvSpPr>
          <p:nvPr/>
        </p:nvSpPr>
        <p:spPr bwMode="auto">
          <a:xfrm>
            <a:off x="2117725" y="5224463"/>
            <a:ext cx="336550" cy="457200"/>
          </a:xfrm>
          <a:prstGeom prst="rect">
            <a:avLst/>
          </a:prstGeom>
          <a:noFill/>
          <a:ln w="9525">
            <a:noFill/>
            <a:miter lim="800000"/>
            <a:headEnd/>
            <a:tailEnd/>
          </a:ln>
        </p:spPr>
        <p:txBody>
          <a:bodyPr wrap="none">
            <a:spAutoFit/>
          </a:bodyPr>
          <a:lstStyle/>
          <a:p>
            <a:r>
              <a:rPr lang="sv-SE"/>
              <a:t>0</a:t>
            </a:r>
          </a:p>
        </p:txBody>
      </p:sp>
      <p:sp>
        <p:nvSpPr>
          <p:cNvPr id="31760" name="Text Box 26"/>
          <p:cNvSpPr txBox="1">
            <a:spLocks noChangeArrowheads="1"/>
          </p:cNvSpPr>
          <p:nvPr/>
        </p:nvSpPr>
        <p:spPr bwMode="auto">
          <a:xfrm>
            <a:off x="2971800" y="5181600"/>
            <a:ext cx="838200" cy="457200"/>
          </a:xfrm>
          <a:prstGeom prst="rect">
            <a:avLst/>
          </a:prstGeom>
          <a:noFill/>
          <a:ln w="9525">
            <a:noFill/>
            <a:miter lim="800000"/>
            <a:headEnd/>
            <a:tailEnd/>
          </a:ln>
        </p:spPr>
        <p:txBody>
          <a:bodyPr>
            <a:spAutoFit/>
          </a:bodyPr>
          <a:lstStyle/>
          <a:p>
            <a:pPr>
              <a:spcBef>
                <a:spcPct val="50000"/>
              </a:spcBef>
            </a:pPr>
            <a:r>
              <a:rPr lang="sv-SE"/>
              <a:t>-</a:t>
            </a:r>
            <a:r>
              <a:rPr lang="el-GR"/>
              <a:t>ΔΦ</a:t>
            </a:r>
          </a:p>
        </p:txBody>
      </p:sp>
      <p:sp>
        <p:nvSpPr>
          <p:cNvPr id="31761" name="Text Box 27"/>
          <p:cNvSpPr txBox="1">
            <a:spLocks noChangeArrowheads="1"/>
          </p:cNvSpPr>
          <p:nvPr/>
        </p:nvSpPr>
        <p:spPr bwMode="auto">
          <a:xfrm>
            <a:off x="4038600" y="5181600"/>
            <a:ext cx="914400" cy="457200"/>
          </a:xfrm>
          <a:prstGeom prst="rect">
            <a:avLst/>
          </a:prstGeom>
          <a:noFill/>
          <a:ln w="9525">
            <a:noFill/>
            <a:miter lim="800000"/>
            <a:headEnd/>
            <a:tailEnd/>
          </a:ln>
        </p:spPr>
        <p:txBody>
          <a:bodyPr>
            <a:spAutoFit/>
          </a:bodyPr>
          <a:lstStyle/>
          <a:p>
            <a:pPr>
              <a:spcBef>
                <a:spcPct val="50000"/>
              </a:spcBef>
            </a:pPr>
            <a:r>
              <a:rPr lang="sv-SE"/>
              <a:t>-2</a:t>
            </a:r>
            <a:r>
              <a:rPr lang="el-GR"/>
              <a:t>ΔΦ</a:t>
            </a:r>
          </a:p>
        </p:txBody>
      </p:sp>
      <p:sp>
        <p:nvSpPr>
          <p:cNvPr id="31762" name="Text Box 28"/>
          <p:cNvSpPr txBox="1">
            <a:spLocks noChangeArrowheads="1"/>
          </p:cNvSpPr>
          <p:nvPr/>
        </p:nvSpPr>
        <p:spPr bwMode="auto">
          <a:xfrm>
            <a:off x="5029200" y="5181600"/>
            <a:ext cx="914400" cy="457200"/>
          </a:xfrm>
          <a:prstGeom prst="rect">
            <a:avLst/>
          </a:prstGeom>
          <a:noFill/>
          <a:ln w="9525">
            <a:noFill/>
            <a:miter lim="800000"/>
            <a:headEnd/>
            <a:tailEnd/>
          </a:ln>
        </p:spPr>
        <p:txBody>
          <a:bodyPr>
            <a:spAutoFit/>
          </a:bodyPr>
          <a:lstStyle/>
          <a:p>
            <a:pPr>
              <a:spcBef>
                <a:spcPct val="50000"/>
              </a:spcBef>
            </a:pPr>
            <a:r>
              <a:rPr lang="sv-SE"/>
              <a:t>-3</a:t>
            </a:r>
            <a:r>
              <a:rPr lang="el-GR"/>
              <a:t>ΔΦ</a:t>
            </a:r>
          </a:p>
        </p:txBody>
      </p:sp>
      <p:sp>
        <p:nvSpPr>
          <p:cNvPr id="31763" name="Text Box 29"/>
          <p:cNvSpPr txBox="1">
            <a:spLocks noChangeArrowheads="1"/>
          </p:cNvSpPr>
          <p:nvPr/>
        </p:nvSpPr>
        <p:spPr bwMode="auto">
          <a:xfrm>
            <a:off x="6172200" y="5181600"/>
            <a:ext cx="914400" cy="457200"/>
          </a:xfrm>
          <a:prstGeom prst="rect">
            <a:avLst/>
          </a:prstGeom>
          <a:noFill/>
          <a:ln w="9525">
            <a:noFill/>
            <a:miter lim="800000"/>
            <a:headEnd/>
            <a:tailEnd/>
          </a:ln>
        </p:spPr>
        <p:txBody>
          <a:bodyPr>
            <a:spAutoFit/>
          </a:bodyPr>
          <a:lstStyle/>
          <a:p>
            <a:pPr>
              <a:spcBef>
                <a:spcPct val="50000"/>
              </a:spcBef>
            </a:pPr>
            <a:r>
              <a:rPr lang="sv-SE"/>
              <a:t>-4</a:t>
            </a:r>
            <a:r>
              <a:rPr lang="el-GR"/>
              <a:t>ΔΦ</a:t>
            </a:r>
          </a:p>
        </p:txBody>
      </p:sp>
      <p:sp>
        <p:nvSpPr>
          <p:cNvPr id="31764" name="Line 31"/>
          <p:cNvSpPr>
            <a:spLocks noChangeShapeType="1"/>
          </p:cNvSpPr>
          <p:nvPr/>
        </p:nvSpPr>
        <p:spPr bwMode="auto">
          <a:xfrm>
            <a:off x="2209800" y="5791200"/>
            <a:ext cx="4343400" cy="0"/>
          </a:xfrm>
          <a:prstGeom prst="line">
            <a:avLst/>
          </a:prstGeom>
          <a:noFill/>
          <a:ln w="9525">
            <a:solidFill>
              <a:schemeClr val="tx1"/>
            </a:solidFill>
            <a:round/>
            <a:headEnd type="triangle" w="med" len="med"/>
            <a:tailEnd type="triangle" w="med" len="med"/>
          </a:ln>
        </p:spPr>
        <p:txBody>
          <a:bodyPr/>
          <a:lstStyle/>
          <a:p>
            <a:endParaRPr lang="en-US"/>
          </a:p>
        </p:txBody>
      </p:sp>
      <p:sp>
        <p:nvSpPr>
          <p:cNvPr id="31765" name="Text Box 33"/>
          <p:cNvSpPr txBox="1">
            <a:spLocks noChangeArrowheads="1"/>
          </p:cNvSpPr>
          <p:nvPr/>
        </p:nvSpPr>
        <p:spPr bwMode="auto">
          <a:xfrm>
            <a:off x="3886200" y="5715000"/>
            <a:ext cx="369888" cy="457200"/>
          </a:xfrm>
          <a:prstGeom prst="rect">
            <a:avLst/>
          </a:prstGeom>
          <a:noFill/>
          <a:ln w="9525">
            <a:noFill/>
            <a:miter lim="800000"/>
            <a:headEnd/>
            <a:tailEnd/>
          </a:ln>
        </p:spPr>
        <p:txBody>
          <a:bodyPr wrap="none">
            <a:spAutoFit/>
          </a:bodyPr>
          <a:lstStyle/>
          <a:p>
            <a:r>
              <a:rPr lang="sv-SE"/>
              <a:t>L</a:t>
            </a:r>
          </a:p>
        </p:txBody>
      </p:sp>
      <p:sp>
        <p:nvSpPr>
          <p:cNvPr id="31766" name="Text Box 34"/>
          <p:cNvSpPr txBox="1">
            <a:spLocks noChangeArrowheads="1"/>
          </p:cNvSpPr>
          <p:nvPr/>
        </p:nvSpPr>
        <p:spPr bwMode="auto">
          <a:xfrm>
            <a:off x="2879725" y="4538663"/>
            <a:ext cx="344488" cy="457200"/>
          </a:xfrm>
          <a:prstGeom prst="rect">
            <a:avLst/>
          </a:prstGeom>
          <a:noFill/>
          <a:ln w="9525">
            <a:noFill/>
            <a:miter lim="800000"/>
            <a:headEnd/>
            <a:tailEnd/>
          </a:ln>
        </p:spPr>
        <p:txBody>
          <a:bodyPr wrap="none">
            <a:spAutoFit/>
          </a:bodyPr>
          <a:lstStyle/>
          <a:p>
            <a:r>
              <a:rPr lang="el-GR"/>
              <a:t>α</a:t>
            </a:r>
          </a:p>
        </p:txBody>
      </p:sp>
      <p:sp>
        <p:nvSpPr>
          <p:cNvPr id="31767" name="Text Box 35"/>
          <p:cNvSpPr txBox="1">
            <a:spLocks noChangeArrowheads="1"/>
          </p:cNvSpPr>
          <p:nvPr/>
        </p:nvSpPr>
        <p:spPr bwMode="auto">
          <a:xfrm>
            <a:off x="5394325" y="3548063"/>
            <a:ext cx="936625" cy="457200"/>
          </a:xfrm>
          <a:prstGeom prst="rect">
            <a:avLst/>
          </a:prstGeom>
          <a:noFill/>
          <a:ln w="9525">
            <a:noFill/>
            <a:miter lim="800000"/>
            <a:headEnd/>
            <a:tailEnd/>
          </a:ln>
        </p:spPr>
        <p:txBody>
          <a:bodyPr wrap="none">
            <a:spAutoFit/>
          </a:bodyPr>
          <a:lstStyle/>
          <a:p>
            <a:r>
              <a:rPr lang="sv-SE" dirty="0"/>
              <a:t>Lcos</a:t>
            </a:r>
            <a:r>
              <a:rPr lang="el-GR" dirty="0"/>
              <a:t>α</a:t>
            </a:r>
          </a:p>
        </p:txBody>
      </p:sp>
      <p:sp>
        <p:nvSpPr>
          <p:cNvPr id="24" name="Rectangle 23"/>
          <p:cNvSpPr/>
          <p:nvPr/>
        </p:nvSpPr>
        <p:spPr>
          <a:xfrm>
            <a:off x="2117725" y="6243240"/>
            <a:ext cx="5181611" cy="400110"/>
          </a:xfrm>
          <a:prstGeom prst="rect">
            <a:avLst/>
          </a:prstGeom>
        </p:spPr>
        <p:txBody>
          <a:bodyPr wrap="none">
            <a:spAutoFit/>
          </a:bodyPr>
          <a:lstStyle/>
          <a:p>
            <a:r>
              <a:rPr lang="en-GB" sz="2000" i="1" dirty="0" smtClean="0"/>
              <a:t>Projection of the aperture into the scan direction</a:t>
            </a:r>
            <a:endParaRPr lang="sv-SE" sz="2000" i="1" dirty="0"/>
          </a:p>
        </p:txBody>
      </p:sp>
    </p:spTree>
    <p:extLst>
      <p:ext uri="{BB962C8B-B14F-4D97-AF65-F5344CB8AC3E}">
        <p14:creationId xmlns:p14="http://schemas.microsoft.com/office/powerpoint/2010/main" val="24985158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3528" y="142860"/>
            <a:ext cx="8496944" cy="1413932"/>
          </a:xfrm>
        </p:spPr>
        <p:txBody>
          <a:bodyPr/>
          <a:lstStyle/>
          <a:p>
            <a:r>
              <a:rPr lang="en-US" altLang="sv-SE" sz="4800" dirty="0" smtClean="0"/>
              <a:t>Lecture 12 </a:t>
            </a:r>
            <a:br>
              <a:rPr lang="en-US" altLang="sv-SE" sz="4800" dirty="0" smtClean="0"/>
            </a:br>
            <a:r>
              <a:rPr lang="en-US" altLang="sv-SE" sz="4800" dirty="0" smtClean="0"/>
              <a:t>Array Antennas – Planar Array</a:t>
            </a:r>
            <a:endParaRPr lang="en-US" dirty="0"/>
          </a:p>
        </p:txBody>
      </p:sp>
      <p:sp>
        <p:nvSpPr>
          <p:cNvPr id="2053" name="Rectangle 5"/>
          <p:cNvSpPr>
            <a:spLocks noGrp="1" noChangeArrowheads="1"/>
          </p:cNvSpPr>
          <p:nvPr>
            <p:ph type="body" idx="1"/>
          </p:nvPr>
        </p:nvSpPr>
        <p:spPr>
          <a:xfrm>
            <a:off x="251520" y="1700808"/>
            <a:ext cx="8568952" cy="4402832"/>
          </a:xfrm>
        </p:spPr>
        <p:txBody>
          <a:bodyPr/>
          <a:lstStyle/>
          <a:p>
            <a:r>
              <a:rPr lang="en-US" sz="2800" dirty="0" smtClean="0">
                <a:ln w="12700">
                  <a:noFill/>
                  <a:prstDash val="solid"/>
                </a:ln>
              </a:rPr>
              <a:t>Planar array</a:t>
            </a:r>
          </a:p>
          <a:p>
            <a:pPr lvl="1"/>
            <a:r>
              <a:rPr lang="en-US" sz="2400" dirty="0" smtClean="0">
                <a:ln w="12700">
                  <a:noFill/>
                  <a:prstDash val="solid"/>
                </a:ln>
              </a:rPr>
              <a:t>Array factor as element-by-element sum</a:t>
            </a:r>
          </a:p>
          <a:p>
            <a:pPr lvl="1"/>
            <a:r>
              <a:rPr lang="en-US" sz="2400" dirty="0" smtClean="0">
                <a:ln w="12700">
                  <a:noFill/>
                  <a:prstDash val="solid"/>
                </a:ln>
              </a:rPr>
              <a:t>Array factor as infinite grating lobe sum</a:t>
            </a:r>
          </a:p>
          <a:p>
            <a:r>
              <a:rPr lang="en-US" sz="2800" dirty="0" smtClean="0">
                <a:ln w="12700">
                  <a:noFill/>
                  <a:prstDash val="solid"/>
                </a:ln>
              </a:rPr>
              <a:t>Shape and width of main lobe for planar array</a:t>
            </a:r>
          </a:p>
          <a:p>
            <a:r>
              <a:rPr lang="en-US" sz="2800" dirty="0" smtClean="0">
                <a:ln w="12700">
                  <a:noFill/>
                  <a:prstDash val="solid"/>
                </a:ln>
                <a:solidFill>
                  <a:schemeClr val="tx2"/>
                </a:solidFill>
              </a:rPr>
              <a:t>Condition for non-radiating grating lobes </a:t>
            </a:r>
          </a:p>
          <a:p>
            <a:r>
              <a:rPr lang="en-US" sz="2800" dirty="0" smtClean="0">
                <a:ln w="12700">
                  <a:noFill/>
                  <a:prstDash val="solid"/>
                </a:ln>
              </a:rPr>
              <a:t>Directivity and Sub-efficiencies</a:t>
            </a:r>
            <a:r>
              <a:rPr lang="en-US" sz="2400" dirty="0" smtClean="0">
                <a:ln w="12700">
                  <a:noFill/>
                  <a:prstDash val="solid"/>
                </a:ln>
              </a:rPr>
              <a:t> </a:t>
            </a:r>
          </a:p>
          <a:p>
            <a:pPr lvl="1"/>
            <a:r>
              <a:rPr lang="en-US" sz="2000" dirty="0" smtClean="0"/>
              <a:t>Grating lobe efficiency</a:t>
            </a:r>
          </a:p>
          <a:p>
            <a:pPr lvl="1"/>
            <a:r>
              <a:rPr lang="en-US" sz="2000" dirty="0" smtClean="0">
                <a:ln w="12700">
                  <a:noFill/>
                  <a:prstDash val="solid"/>
                </a:ln>
              </a:rPr>
              <a:t>Illumination efficiency</a:t>
            </a:r>
          </a:p>
          <a:p>
            <a:pPr lvl="1"/>
            <a:r>
              <a:rPr lang="en-US" sz="2000" dirty="0" smtClean="0">
                <a:ln w="12700">
                  <a:noFill/>
                  <a:prstDash val="solid"/>
                </a:ln>
              </a:rPr>
              <a:t>Polarization efficiency</a:t>
            </a:r>
          </a:p>
        </p:txBody>
      </p:sp>
    </p:spTree>
    <p:extLst>
      <p:ext uri="{BB962C8B-B14F-4D97-AF65-F5344CB8AC3E}">
        <p14:creationId xmlns:p14="http://schemas.microsoft.com/office/powerpoint/2010/main" val="16506316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Content Placeholder 116"/>
          <p:cNvSpPr>
            <a:spLocks noGrp="1"/>
          </p:cNvSpPr>
          <p:nvPr>
            <p:ph idx="1"/>
          </p:nvPr>
        </p:nvSpPr>
        <p:spPr>
          <a:xfrm>
            <a:off x="611560" y="980728"/>
            <a:ext cx="7772400" cy="4899248"/>
          </a:xfrm>
        </p:spPr>
        <p:txBody>
          <a:bodyPr/>
          <a:lstStyle/>
          <a:p>
            <a:r>
              <a:rPr lang="en-GB" dirty="0" smtClean="0"/>
              <a:t>Grating lobe maxima when</a:t>
            </a:r>
          </a:p>
          <a:p>
            <a:endParaRPr lang="en-US" dirty="0" smtClean="0"/>
          </a:p>
          <a:p>
            <a:r>
              <a:rPr lang="en-GB" dirty="0" smtClean="0"/>
              <a:t>Corresponding to</a:t>
            </a:r>
          </a:p>
          <a:p>
            <a:pPr lvl="1"/>
            <a:endParaRPr lang="en-US" dirty="0" smtClean="0"/>
          </a:p>
          <a:p>
            <a:endParaRPr lang="en-US" dirty="0" smtClean="0"/>
          </a:p>
          <a:p>
            <a:endParaRPr lang="en-US" dirty="0" smtClean="0"/>
          </a:p>
          <a:p>
            <a:r>
              <a:rPr lang="en-GB" dirty="0" smtClean="0"/>
              <a:t>Rectangular grid of grating lobes in spectral domain. Shape determined by </a:t>
            </a:r>
          </a:p>
          <a:p>
            <a:endParaRPr lang="en-GB" dirty="0"/>
          </a:p>
        </p:txBody>
      </p:sp>
      <p:sp>
        <p:nvSpPr>
          <p:cNvPr id="32882" name="Rectangle 11"/>
          <p:cNvSpPr>
            <a:spLocks noGrp="1" noChangeArrowheads="1"/>
          </p:cNvSpPr>
          <p:nvPr>
            <p:ph type="title"/>
          </p:nvPr>
        </p:nvSpPr>
        <p:spPr>
          <a:xfrm>
            <a:off x="683568" y="116632"/>
            <a:ext cx="7772400" cy="1143000"/>
          </a:xfrm>
        </p:spPr>
        <p:txBody>
          <a:bodyPr/>
          <a:lstStyle/>
          <a:p>
            <a:r>
              <a:rPr lang="en-GB" sz="3200" dirty="0" smtClean="0">
                <a:ln w="12700">
                  <a:noFill/>
                  <a:prstDash val="solid"/>
                </a:ln>
              </a:rPr>
              <a:t>Planar arrays: Direction of grating lobes</a:t>
            </a:r>
            <a:endParaRPr lang="en-US" sz="3200" dirty="0" smtClean="0">
              <a:ln w="12700">
                <a:noFill/>
                <a:prstDash val="solid"/>
              </a:ln>
            </a:endParaRPr>
          </a:p>
        </p:txBody>
      </p:sp>
      <p:graphicFrame>
        <p:nvGraphicFramePr>
          <p:cNvPr id="116" name="Object 5"/>
          <p:cNvGraphicFramePr>
            <a:graphicFrameLocks noChangeAspect="1"/>
          </p:cNvGraphicFramePr>
          <p:nvPr/>
        </p:nvGraphicFramePr>
        <p:xfrm>
          <a:off x="1547664" y="4005064"/>
          <a:ext cx="5300981" cy="467360"/>
        </p:xfrm>
        <a:graphic>
          <a:graphicData uri="http://schemas.openxmlformats.org/presentationml/2006/ole">
            <mc:AlternateContent xmlns:mc="http://schemas.openxmlformats.org/markup-compatibility/2006">
              <mc:Choice xmlns:v="urn:schemas-microsoft-com:vml" Requires="v">
                <p:oleObj spid="_x0000_s480472" name="Equation" r:id="rId4" imgW="2476440" imgH="190440" progId="Equation.DSMT4">
                  <p:embed/>
                </p:oleObj>
              </mc:Choice>
              <mc:Fallback>
                <p:oleObj name="Equation" r:id="rId4" imgW="2476440" imgH="1904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7664" y="4005064"/>
                        <a:ext cx="5300981" cy="46736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8" name="Rectangle 117"/>
          <p:cNvSpPr/>
          <p:nvPr/>
        </p:nvSpPr>
        <p:spPr bwMode="auto">
          <a:xfrm>
            <a:off x="251520" y="116632"/>
            <a:ext cx="8640960" cy="640871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graphicFrame>
        <p:nvGraphicFramePr>
          <p:cNvPr id="124" name="Object 123"/>
          <p:cNvGraphicFramePr>
            <a:graphicFrameLocks noChangeAspect="1"/>
          </p:cNvGraphicFramePr>
          <p:nvPr>
            <p:extLst>
              <p:ext uri="{D42A27DB-BD31-4B8C-83A1-F6EECF244321}">
                <p14:modId xmlns:p14="http://schemas.microsoft.com/office/powerpoint/2010/main" val="293870608"/>
              </p:ext>
            </p:extLst>
          </p:nvPr>
        </p:nvGraphicFramePr>
        <p:xfrm>
          <a:off x="1428850" y="1443542"/>
          <a:ext cx="2190750" cy="908274"/>
        </p:xfrm>
        <a:graphic>
          <a:graphicData uri="http://schemas.openxmlformats.org/presentationml/2006/ole">
            <mc:AlternateContent xmlns:mc="http://schemas.openxmlformats.org/markup-compatibility/2006">
              <mc:Choice xmlns:v="urn:schemas-microsoft-com:vml" Requires="v">
                <p:oleObj spid="_x0000_s480473" name="Equation" r:id="rId6" imgW="1041120" imgH="431640" progId="Equation.DSMT4">
                  <p:embed/>
                </p:oleObj>
              </mc:Choice>
              <mc:Fallback>
                <p:oleObj name="Equation" r:id="rId6" imgW="1041120" imgH="431640" progId="Equation.DSMT4">
                  <p:embed/>
                  <p:pic>
                    <p:nvPicPr>
                      <p:cNvPr id="0" name=""/>
                      <p:cNvPicPr/>
                      <p:nvPr/>
                    </p:nvPicPr>
                    <p:blipFill>
                      <a:blip r:embed="rId7"/>
                      <a:stretch>
                        <a:fillRect/>
                      </a:stretch>
                    </p:blipFill>
                    <p:spPr>
                      <a:xfrm>
                        <a:off x="1428850" y="1443542"/>
                        <a:ext cx="2190750" cy="908274"/>
                      </a:xfrm>
                      <a:prstGeom prst="rect">
                        <a:avLst/>
                      </a:prstGeom>
                    </p:spPr>
                  </p:pic>
                </p:oleObj>
              </mc:Fallback>
            </mc:AlternateContent>
          </a:graphicData>
        </a:graphic>
      </p:graphicFrame>
      <p:graphicFrame>
        <p:nvGraphicFramePr>
          <p:cNvPr id="125" name="Object 124"/>
          <p:cNvGraphicFramePr>
            <a:graphicFrameLocks noChangeAspect="1"/>
          </p:cNvGraphicFramePr>
          <p:nvPr>
            <p:extLst>
              <p:ext uri="{D42A27DB-BD31-4B8C-83A1-F6EECF244321}">
                <p14:modId xmlns:p14="http://schemas.microsoft.com/office/powerpoint/2010/main" val="1437080312"/>
              </p:ext>
            </p:extLst>
          </p:nvPr>
        </p:nvGraphicFramePr>
        <p:xfrm>
          <a:off x="4607121" y="1471198"/>
          <a:ext cx="2111021" cy="923571"/>
        </p:xfrm>
        <a:graphic>
          <a:graphicData uri="http://schemas.openxmlformats.org/presentationml/2006/ole">
            <mc:AlternateContent xmlns:mc="http://schemas.openxmlformats.org/markup-compatibility/2006">
              <mc:Choice xmlns:v="urn:schemas-microsoft-com:vml" Requires="v">
                <p:oleObj spid="_x0000_s480474" name="Equation" r:id="rId8" imgW="1015920" imgH="444240" progId="Equation.DSMT4">
                  <p:embed/>
                </p:oleObj>
              </mc:Choice>
              <mc:Fallback>
                <p:oleObj name="Equation" r:id="rId8" imgW="1015920" imgH="444240" progId="Equation.DSMT4">
                  <p:embed/>
                  <p:pic>
                    <p:nvPicPr>
                      <p:cNvPr id="0" name=""/>
                      <p:cNvPicPr/>
                      <p:nvPr/>
                    </p:nvPicPr>
                    <p:blipFill>
                      <a:blip r:embed="rId9"/>
                      <a:stretch>
                        <a:fillRect/>
                      </a:stretch>
                    </p:blipFill>
                    <p:spPr>
                      <a:xfrm>
                        <a:off x="4607121" y="1471198"/>
                        <a:ext cx="2111021" cy="923571"/>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1985697641"/>
              </p:ext>
            </p:extLst>
          </p:nvPr>
        </p:nvGraphicFramePr>
        <p:xfrm>
          <a:off x="3915110" y="2489056"/>
          <a:ext cx="3569225" cy="1473343"/>
        </p:xfrm>
        <a:graphic>
          <a:graphicData uri="http://schemas.openxmlformats.org/presentationml/2006/ole">
            <mc:AlternateContent xmlns:mc="http://schemas.openxmlformats.org/markup-compatibility/2006">
              <mc:Choice xmlns:v="urn:schemas-microsoft-com:vml" Requires="v">
                <p:oleObj spid="_x0000_s480475" name="Equation" r:id="rId10" imgW="2184120" imgH="901440" progId="Equation.DSMT4">
                  <p:embed/>
                </p:oleObj>
              </mc:Choice>
              <mc:Fallback>
                <p:oleObj name="Equation" r:id="rId10" imgW="2184120" imgH="901440" progId="Equation.DSMT4">
                  <p:embed/>
                  <p:pic>
                    <p:nvPicPr>
                      <p:cNvPr id="0" name=""/>
                      <p:cNvPicPr/>
                      <p:nvPr/>
                    </p:nvPicPr>
                    <p:blipFill>
                      <a:blip r:embed="rId11"/>
                      <a:stretch>
                        <a:fillRect/>
                      </a:stretch>
                    </p:blipFill>
                    <p:spPr>
                      <a:xfrm>
                        <a:off x="3915110" y="2489056"/>
                        <a:ext cx="3569225" cy="1473343"/>
                      </a:xfrm>
                      <a:prstGeom prst="rect">
                        <a:avLst/>
                      </a:prstGeom>
                    </p:spPr>
                  </p:pic>
                </p:oleObj>
              </mc:Fallback>
            </mc:AlternateContent>
          </a:graphicData>
        </a:graphic>
      </p:graphicFrame>
      <p:graphicFrame>
        <p:nvGraphicFramePr>
          <p:cNvPr id="126" name="Object 125"/>
          <p:cNvGraphicFramePr>
            <a:graphicFrameLocks noChangeAspect="1"/>
          </p:cNvGraphicFramePr>
          <p:nvPr>
            <p:extLst>
              <p:ext uri="{D42A27DB-BD31-4B8C-83A1-F6EECF244321}">
                <p14:modId xmlns:p14="http://schemas.microsoft.com/office/powerpoint/2010/main" val="673025128"/>
              </p:ext>
            </p:extLst>
          </p:nvPr>
        </p:nvGraphicFramePr>
        <p:xfrm>
          <a:off x="3204741" y="5621634"/>
          <a:ext cx="2586038" cy="581025"/>
        </p:xfrm>
        <a:graphic>
          <a:graphicData uri="http://schemas.openxmlformats.org/presentationml/2006/ole">
            <mc:AlternateContent xmlns:mc="http://schemas.openxmlformats.org/markup-compatibility/2006">
              <mc:Choice xmlns:v="urn:schemas-microsoft-com:vml" Requires="v">
                <p:oleObj spid="_x0000_s480476" name="Equation" r:id="rId12" imgW="1244520" imgH="279360" progId="Equation.DSMT4">
                  <p:embed/>
                </p:oleObj>
              </mc:Choice>
              <mc:Fallback>
                <p:oleObj name="Equation" r:id="rId12" imgW="1244520" imgH="279360" progId="Equation.DSMT4">
                  <p:embed/>
                  <p:pic>
                    <p:nvPicPr>
                      <p:cNvPr id="0" name=""/>
                      <p:cNvPicPr/>
                      <p:nvPr/>
                    </p:nvPicPr>
                    <p:blipFill>
                      <a:blip r:embed="rId13"/>
                      <a:stretch>
                        <a:fillRect/>
                      </a:stretch>
                    </p:blipFill>
                    <p:spPr>
                      <a:xfrm>
                        <a:off x="3204741" y="5621634"/>
                        <a:ext cx="2586038" cy="581025"/>
                      </a:xfrm>
                      <a:prstGeom prst="rect">
                        <a:avLst/>
                      </a:prstGeom>
                    </p:spPr>
                  </p:pic>
                </p:oleObj>
              </mc:Fallback>
            </mc:AlternateContent>
          </a:graphicData>
        </a:graphic>
      </p:graphicFrame>
    </p:spTree>
    <p:extLst>
      <p:ext uri="{BB962C8B-B14F-4D97-AF65-F5344CB8AC3E}">
        <p14:creationId xmlns:p14="http://schemas.microsoft.com/office/powerpoint/2010/main" val="32210873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457200" y="2209800"/>
            <a:ext cx="3914775" cy="457200"/>
          </a:xfrm>
          <a:prstGeom prst="rect">
            <a:avLst/>
          </a:prstGeom>
          <a:noFill/>
          <a:ln w="9525">
            <a:noFill/>
            <a:miter lim="800000"/>
            <a:headEnd/>
            <a:tailEnd/>
          </a:ln>
        </p:spPr>
        <p:txBody>
          <a:bodyPr wrap="none">
            <a:spAutoFit/>
          </a:bodyPr>
          <a:lstStyle/>
          <a:p>
            <a:r>
              <a:rPr lang="en-GB" dirty="0"/>
              <a:t>No visible grating lobes when </a:t>
            </a:r>
          </a:p>
        </p:txBody>
      </p:sp>
      <p:sp>
        <p:nvSpPr>
          <p:cNvPr id="33795" name="Text Box 3"/>
          <p:cNvSpPr txBox="1">
            <a:spLocks noChangeArrowheads="1"/>
          </p:cNvSpPr>
          <p:nvPr/>
        </p:nvSpPr>
        <p:spPr bwMode="auto">
          <a:xfrm>
            <a:off x="381000" y="4572000"/>
            <a:ext cx="8021638" cy="457200"/>
          </a:xfrm>
          <a:prstGeom prst="rect">
            <a:avLst/>
          </a:prstGeom>
          <a:noFill/>
          <a:ln w="9525">
            <a:noFill/>
            <a:miter lim="800000"/>
            <a:headEnd/>
            <a:tailEnd/>
          </a:ln>
        </p:spPr>
        <p:txBody>
          <a:bodyPr wrap="none">
            <a:spAutoFit/>
          </a:bodyPr>
          <a:lstStyle/>
          <a:p>
            <a:r>
              <a:rPr lang="en-GB"/>
              <a:t>The grating lobes can also be suppressed by the element pattern.</a:t>
            </a:r>
          </a:p>
        </p:txBody>
      </p:sp>
      <p:pic>
        <p:nvPicPr>
          <p:cNvPr id="33797" name="Picture 5"/>
          <p:cNvPicPr>
            <a:picLocks noChangeAspect="1" noChangeArrowheads="1"/>
          </p:cNvPicPr>
          <p:nvPr/>
        </p:nvPicPr>
        <p:blipFill>
          <a:blip r:embed="rId4" cstate="print"/>
          <a:srcRect/>
          <a:stretch>
            <a:fillRect/>
          </a:stretch>
        </p:blipFill>
        <p:spPr bwMode="auto">
          <a:xfrm>
            <a:off x="1139825" y="3207841"/>
            <a:ext cx="6705600" cy="890588"/>
          </a:xfrm>
          <a:prstGeom prst="rect">
            <a:avLst/>
          </a:prstGeom>
          <a:noFill/>
          <a:ln w="9525">
            <a:noFill/>
            <a:miter lim="800000"/>
            <a:headEnd/>
            <a:tailEnd/>
          </a:ln>
        </p:spPr>
      </p:pic>
      <p:sp>
        <p:nvSpPr>
          <p:cNvPr id="33799" name="Rectangle 7"/>
          <p:cNvSpPr>
            <a:spLocks noGrp="1" noChangeArrowheads="1"/>
          </p:cNvSpPr>
          <p:nvPr>
            <p:ph type="title"/>
          </p:nvPr>
        </p:nvSpPr>
        <p:spPr>
          <a:xfrm>
            <a:off x="152400" y="609600"/>
            <a:ext cx="8763000" cy="1143000"/>
          </a:xfrm>
        </p:spPr>
        <p:txBody>
          <a:bodyPr/>
          <a:lstStyle/>
          <a:p>
            <a:r>
              <a:rPr lang="en-US" sz="3600" dirty="0" smtClean="0">
                <a:ln w="12700">
                  <a:noFill/>
                  <a:prstDash val="solid"/>
                </a:ln>
              </a:rPr>
              <a:t>Planar array: </a:t>
            </a:r>
            <a:br>
              <a:rPr lang="en-US" sz="3600" dirty="0" smtClean="0">
                <a:ln w="12700">
                  <a:noFill/>
                  <a:prstDash val="solid"/>
                </a:ln>
              </a:rPr>
            </a:br>
            <a:r>
              <a:rPr lang="en-US" sz="3600" dirty="0" smtClean="0">
                <a:ln w="12700">
                  <a:noFill/>
                  <a:prstDash val="solid"/>
                </a:ln>
              </a:rPr>
              <a:t>Condition for non-radiating grating lobes</a:t>
            </a:r>
            <a:endParaRPr lang="en-US" dirty="0" smtClean="0">
              <a:ln w="12700">
                <a:noFill/>
                <a:prstDash val="solid"/>
              </a:ln>
            </a:endParaRPr>
          </a:p>
        </p:txBody>
      </p:sp>
      <p:graphicFrame>
        <p:nvGraphicFramePr>
          <p:cNvPr id="390145" name="Object 5"/>
          <p:cNvGraphicFramePr>
            <a:graphicFrameLocks noChangeAspect="1"/>
          </p:cNvGraphicFramePr>
          <p:nvPr/>
        </p:nvGraphicFramePr>
        <p:xfrm>
          <a:off x="1219200" y="5334000"/>
          <a:ext cx="6626225" cy="584200"/>
        </p:xfrm>
        <a:graphic>
          <a:graphicData uri="http://schemas.openxmlformats.org/presentationml/2006/ole">
            <mc:AlternateContent xmlns:mc="http://schemas.openxmlformats.org/markup-compatibility/2006">
              <mc:Choice xmlns:v="urn:schemas-microsoft-com:vml" Requires="v">
                <p:oleObj spid="_x0000_s481368" name="Equation" r:id="rId5" imgW="2476440" imgH="190440" progId="Equation.DSMT4">
                  <p:embed/>
                </p:oleObj>
              </mc:Choice>
              <mc:Fallback>
                <p:oleObj name="Equation" r:id="rId5" imgW="2476440" imgH="1904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5334000"/>
                        <a:ext cx="6626225" cy="58420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8"/>
          <p:cNvSpPr/>
          <p:nvPr/>
        </p:nvSpPr>
        <p:spPr bwMode="auto">
          <a:xfrm>
            <a:off x="251520" y="116632"/>
            <a:ext cx="8640960" cy="640871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5275225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000" dirty="0"/>
              <a:t>Illustration of the main lobe </a:t>
            </a:r>
            <a:r>
              <a:rPr lang="en-US" sz="2000" dirty="0" smtClean="0"/>
              <a:t>and </a:t>
            </a:r>
            <a:r>
              <a:rPr lang="en-US" sz="2000" dirty="0"/>
              <a:t>its width </a:t>
            </a:r>
            <a:r>
              <a:rPr lang="en-US" sz="2000" dirty="0" smtClean="0"/>
              <a:t>in different planes for the case in slides 32-35</a:t>
            </a:r>
            <a:endParaRPr lang="en-US" sz="2000"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295400" y="2743200"/>
            <a:ext cx="7002239" cy="2914770"/>
          </a:xfrm>
          <a:prstGeom prst="rect">
            <a:avLst/>
          </a:prstGeom>
        </p:spPr>
      </p:pic>
    </p:spTree>
    <p:extLst>
      <p:ext uri="{BB962C8B-B14F-4D97-AF65-F5344CB8AC3E}">
        <p14:creationId xmlns:p14="http://schemas.microsoft.com/office/powerpoint/2010/main" val="23488028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Grp="1" noChangeAspect="1" noChangeArrowheads="1"/>
          </p:cNvPicPr>
          <p:nvPr>
            <p:ph idx="1"/>
          </p:nvPr>
        </p:nvPicPr>
        <p:blipFill>
          <a:blip r:embed="rId3" cstate="print"/>
          <a:srcRect/>
          <a:stretch>
            <a:fillRect/>
          </a:stretch>
        </p:blipFill>
        <p:spPr>
          <a:xfrm>
            <a:off x="1835696" y="2132856"/>
            <a:ext cx="5846724" cy="3388146"/>
          </a:xfrm>
        </p:spPr>
      </p:pic>
      <p:sp>
        <p:nvSpPr>
          <p:cNvPr id="5" name="Rectangle 7"/>
          <p:cNvSpPr>
            <a:spLocks noGrp="1" noChangeArrowheads="1"/>
          </p:cNvSpPr>
          <p:nvPr>
            <p:ph type="title"/>
          </p:nvPr>
        </p:nvSpPr>
        <p:spPr>
          <a:xfrm>
            <a:off x="395288" y="404813"/>
            <a:ext cx="8353425" cy="1347787"/>
          </a:xfrm>
        </p:spPr>
        <p:txBody>
          <a:bodyPr/>
          <a:lstStyle/>
          <a:p>
            <a:r>
              <a:rPr lang="en-US" sz="3200" dirty="0" smtClean="0">
                <a:ln w="12700">
                  <a:noFill/>
                  <a:prstDash val="solid"/>
                </a:ln>
              </a:rPr>
              <a:t>The Sufficient</a:t>
            </a:r>
            <a:r>
              <a:rPr lang="en-US" sz="3600" dirty="0" smtClean="0">
                <a:ln w="12700">
                  <a:noFill/>
                  <a:prstDash val="solid"/>
                </a:ln>
              </a:rPr>
              <a:t> and Necessary </a:t>
            </a:r>
            <a:r>
              <a:rPr lang="en-US" sz="3200" dirty="0" smtClean="0">
                <a:ln w="12700">
                  <a:noFill/>
                  <a:prstDash val="solid"/>
                </a:ln>
              </a:rPr>
              <a:t>Condition </a:t>
            </a:r>
            <a:br>
              <a:rPr lang="en-US" sz="3200" dirty="0" smtClean="0">
                <a:ln w="12700">
                  <a:noFill/>
                  <a:prstDash val="solid"/>
                </a:ln>
              </a:rPr>
            </a:br>
            <a:r>
              <a:rPr lang="en-US" sz="3200" dirty="0" smtClean="0">
                <a:ln w="12700">
                  <a:noFill/>
                  <a:prstDash val="solid"/>
                </a:ln>
              </a:rPr>
              <a:t>for non-radiating grating lobes</a:t>
            </a:r>
          </a:p>
        </p:txBody>
      </p:sp>
      <p:sp>
        <p:nvSpPr>
          <p:cNvPr id="6" name="Oval 5"/>
          <p:cNvSpPr>
            <a:spLocks noChangeAspect="1"/>
          </p:cNvSpPr>
          <p:nvPr/>
        </p:nvSpPr>
        <p:spPr bwMode="auto">
          <a:xfrm>
            <a:off x="3888002" y="2430000"/>
            <a:ext cx="478853" cy="478853"/>
          </a:xfrm>
          <a:prstGeom prst="ellipse">
            <a:avLst/>
          </a:prstGeom>
          <a:solidFill>
            <a:schemeClr val="tx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2"/>
              </a:solidFill>
              <a:effectLst/>
              <a:latin typeface="Times New Roman" pitchFamily="18" charset="0"/>
            </a:endParaRPr>
          </a:p>
        </p:txBody>
      </p:sp>
      <p:sp>
        <p:nvSpPr>
          <p:cNvPr id="7" name="Oval 6"/>
          <p:cNvSpPr>
            <a:spLocks noChangeAspect="1"/>
          </p:cNvSpPr>
          <p:nvPr/>
        </p:nvSpPr>
        <p:spPr bwMode="auto">
          <a:xfrm>
            <a:off x="3888000" y="5004000"/>
            <a:ext cx="478853" cy="478853"/>
          </a:xfrm>
          <a:prstGeom prst="ellipse">
            <a:avLst/>
          </a:prstGeom>
          <a:solidFill>
            <a:schemeClr val="tx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2"/>
              </a:solidFill>
              <a:effectLst/>
              <a:latin typeface="Times New Roman" pitchFamily="18" charset="0"/>
            </a:endParaRPr>
          </a:p>
        </p:txBody>
      </p:sp>
      <p:sp>
        <p:nvSpPr>
          <p:cNvPr id="8" name="Oval 7"/>
          <p:cNvSpPr>
            <a:spLocks noChangeAspect="1"/>
          </p:cNvSpPr>
          <p:nvPr/>
        </p:nvSpPr>
        <p:spPr bwMode="auto">
          <a:xfrm>
            <a:off x="5688000" y="3717032"/>
            <a:ext cx="478853" cy="478853"/>
          </a:xfrm>
          <a:prstGeom prst="ellipse">
            <a:avLst/>
          </a:prstGeom>
          <a:solidFill>
            <a:schemeClr val="tx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2"/>
              </a:solidFill>
              <a:effectLst/>
              <a:latin typeface="Times New Roman" pitchFamily="18" charset="0"/>
            </a:endParaRPr>
          </a:p>
        </p:txBody>
      </p:sp>
      <p:sp>
        <p:nvSpPr>
          <p:cNvPr id="9" name="Oval 8"/>
          <p:cNvSpPr>
            <a:spLocks noChangeAspect="1"/>
          </p:cNvSpPr>
          <p:nvPr/>
        </p:nvSpPr>
        <p:spPr bwMode="auto">
          <a:xfrm>
            <a:off x="2124000" y="3717032"/>
            <a:ext cx="478853" cy="478853"/>
          </a:xfrm>
          <a:prstGeom prst="ellipse">
            <a:avLst/>
          </a:prstGeom>
          <a:solidFill>
            <a:schemeClr val="tx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2"/>
              </a:solidFill>
              <a:effectLst/>
              <a:latin typeface="Times New Roman" pitchFamily="18" charset="0"/>
            </a:endParaRPr>
          </a:p>
        </p:txBody>
      </p:sp>
      <p:sp>
        <p:nvSpPr>
          <p:cNvPr id="10" name="TextBox 9"/>
          <p:cNvSpPr txBox="1"/>
          <p:nvPr/>
        </p:nvSpPr>
        <p:spPr>
          <a:xfrm>
            <a:off x="323528" y="5661248"/>
            <a:ext cx="7848872" cy="830997"/>
          </a:xfrm>
          <a:prstGeom prst="rect">
            <a:avLst/>
          </a:prstGeom>
          <a:noFill/>
        </p:spPr>
        <p:txBody>
          <a:bodyPr wrap="square" rtlCol="0">
            <a:spAutoFit/>
          </a:bodyPr>
          <a:lstStyle/>
          <a:p>
            <a:pPr algn="ctr"/>
            <a:r>
              <a:rPr lang="en-US" b="1" dirty="0" smtClean="0">
                <a:solidFill>
                  <a:schemeClr val="tx2"/>
                </a:solidFill>
              </a:rPr>
              <a:t>The four red grating lobes are out of the visible region at the SAME time</a:t>
            </a:r>
            <a:endParaRPr lang="en-US" b="1" dirty="0">
              <a:solidFill>
                <a:schemeClr val="tx2"/>
              </a:solidFill>
            </a:endParaRPr>
          </a:p>
        </p:txBody>
      </p:sp>
      <p:sp>
        <p:nvSpPr>
          <p:cNvPr id="11" name="Rectangle 10"/>
          <p:cNvSpPr/>
          <p:nvPr/>
        </p:nvSpPr>
        <p:spPr bwMode="auto">
          <a:xfrm>
            <a:off x="251520" y="116632"/>
            <a:ext cx="8640960" cy="640871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8958137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3528" y="142860"/>
            <a:ext cx="8496944" cy="1413932"/>
          </a:xfrm>
        </p:spPr>
        <p:txBody>
          <a:bodyPr/>
          <a:lstStyle/>
          <a:p>
            <a:r>
              <a:rPr lang="en-US" altLang="sv-SE" sz="4000" smtClean="0"/>
              <a:t>Lecture 11: </a:t>
            </a:r>
            <a:r>
              <a:rPr lang="en-US" altLang="sv-SE" sz="4000" dirty="0" smtClean="0"/>
              <a:t>Linear Array Antennas</a:t>
            </a:r>
            <a:endParaRPr lang="en-US" sz="4000" dirty="0"/>
          </a:p>
        </p:txBody>
      </p:sp>
      <p:sp>
        <p:nvSpPr>
          <p:cNvPr id="2053" name="Rectangle 5"/>
          <p:cNvSpPr>
            <a:spLocks noGrp="1" noChangeArrowheads="1"/>
          </p:cNvSpPr>
          <p:nvPr>
            <p:ph type="body" idx="1"/>
          </p:nvPr>
        </p:nvSpPr>
        <p:spPr>
          <a:xfrm>
            <a:off x="251520" y="1700808"/>
            <a:ext cx="8568952" cy="4402832"/>
          </a:xfrm>
        </p:spPr>
        <p:txBody>
          <a:bodyPr/>
          <a:lstStyle/>
          <a:p>
            <a:r>
              <a:rPr lang="en-US" sz="2800" dirty="0" smtClean="0">
                <a:ln w="12700">
                  <a:noFill/>
                  <a:prstDash val="solid"/>
                </a:ln>
                <a:solidFill>
                  <a:schemeClr val="tx2"/>
                </a:solidFill>
              </a:rPr>
              <a:t>Impedance of one element in an array</a:t>
            </a:r>
          </a:p>
          <a:p>
            <a:pPr lvl="1"/>
            <a:r>
              <a:rPr lang="en-US" sz="2400" dirty="0" smtClean="0">
                <a:ln w="12700">
                  <a:noFill/>
                  <a:prstDash val="solid"/>
                </a:ln>
                <a:solidFill>
                  <a:schemeClr val="tx2"/>
                </a:solidFill>
              </a:rPr>
              <a:t>Scan impedance </a:t>
            </a:r>
          </a:p>
          <a:p>
            <a:pPr lvl="1"/>
            <a:r>
              <a:rPr lang="en-US" sz="2400" dirty="0" smtClean="0">
                <a:solidFill>
                  <a:schemeClr val="tx2"/>
                </a:solidFill>
              </a:rPr>
              <a:t>Scan blindness</a:t>
            </a:r>
            <a:endParaRPr lang="en-US" sz="2400" dirty="0" smtClean="0">
              <a:ln w="12700">
                <a:noFill/>
                <a:prstDash val="solid"/>
              </a:ln>
              <a:solidFill>
                <a:schemeClr val="tx2"/>
              </a:solidFill>
            </a:endParaRPr>
          </a:p>
        </p:txBody>
      </p:sp>
    </p:spTree>
    <p:extLst>
      <p:ext uri="{BB962C8B-B14F-4D97-AF65-F5344CB8AC3E}">
        <p14:creationId xmlns:p14="http://schemas.microsoft.com/office/powerpoint/2010/main" val="41599678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9" name="Rectangle 7"/>
          <p:cNvSpPr>
            <a:spLocks noGrp="1" noChangeArrowheads="1"/>
          </p:cNvSpPr>
          <p:nvPr>
            <p:ph type="title"/>
          </p:nvPr>
        </p:nvSpPr>
        <p:spPr/>
        <p:txBody>
          <a:bodyPr/>
          <a:lstStyle/>
          <a:p>
            <a:r>
              <a:rPr lang="en-US" sz="3600" dirty="0" smtClean="0">
                <a:ln w="12700">
                  <a:noFill/>
                  <a:prstDash val="solid"/>
                </a:ln>
              </a:rPr>
              <a:t>Sufficient </a:t>
            </a:r>
            <a:r>
              <a:rPr lang="en-US" sz="3200" dirty="0" smtClean="0">
                <a:ln w="12700">
                  <a:noFill/>
                  <a:prstDash val="solid"/>
                </a:ln>
              </a:rPr>
              <a:t>Condition for non-radiating grating lobes</a:t>
            </a:r>
          </a:p>
        </p:txBody>
      </p:sp>
      <p:sp>
        <p:nvSpPr>
          <p:cNvPr id="9" name="Content Placeholder 8"/>
          <p:cNvSpPr>
            <a:spLocks noGrp="1"/>
          </p:cNvSpPr>
          <p:nvPr>
            <p:ph idx="1"/>
          </p:nvPr>
        </p:nvSpPr>
        <p:spPr>
          <a:xfrm>
            <a:off x="685800" y="1981200"/>
            <a:ext cx="7772400" cy="1219200"/>
          </a:xfrm>
        </p:spPr>
        <p:txBody>
          <a:bodyPr/>
          <a:lstStyle/>
          <a:p>
            <a:r>
              <a:rPr lang="en-US" dirty="0" smtClean="0">
                <a:latin typeface="Times New Roman" pitchFamily="18" charset="0"/>
                <a:cs typeface="Times New Roman" pitchFamily="18" charset="0"/>
              </a:rPr>
              <a:t>The sufficient condition is in a simple form as</a:t>
            </a:r>
            <a:endParaRPr lang="en-US" dirty="0">
              <a:latin typeface="Times New Roman" pitchFamily="18" charset="0"/>
              <a:cs typeface="Times New Roman" pitchFamily="18" charset="0"/>
            </a:endParaRPr>
          </a:p>
        </p:txBody>
      </p:sp>
      <p:graphicFrame>
        <p:nvGraphicFramePr>
          <p:cNvPr id="408579" name="Object 5"/>
          <p:cNvGraphicFramePr>
            <a:graphicFrameLocks noChangeAspect="1"/>
          </p:cNvGraphicFramePr>
          <p:nvPr/>
        </p:nvGraphicFramePr>
        <p:xfrm>
          <a:off x="2395538" y="2895600"/>
          <a:ext cx="4178300" cy="2451100"/>
        </p:xfrm>
        <a:graphic>
          <a:graphicData uri="http://schemas.openxmlformats.org/presentationml/2006/ole">
            <mc:AlternateContent xmlns:mc="http://schemas.openxmlformats.org/markup-compatibility/2006">
              <mc:Choice xmlns:v="urn:schemas-microsoft-com:vml" Requires="v">
                <p:oleObj spid="_x0000_s486488" name="Equation" r:id="rId4" imgW="1562040" imgH="799920" progId="Equation.DSMT4">
                  <p:embed/>
                </p:oleObj>
              </mc:Choice>
              <mc:Fallback>
                <p:oleObj name="Equation" r:id="rId4" imgW="1562040" imgH="79992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5538" y="2895600"/>
                        <a:ext cx="4178300" cy="245110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1"/>
          <p:cNvSpPr/>
          <p:nvPr/>
        </p:nvSpPr>
        <p:spPr bwMode="auto">
          <a:xfrm>
            <a:off x="251520" y="116632"/>
            <a:ext cx="8640960" cy="640871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16540061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9" name="Rectangle 7"/>
          <p:cNvSpPr>
            <a:spLocks noGrp="1" noChangeArrowheads="1"/>
          </p:cNvSpPr>
          <p:nvPr>
            <p:ph type="title"/>
          </p:nvPr>
        </p:nvSpPr>
        <p:spPr>
          <a:xfrm>
            <a:off x="539552" y="609600"/>
            <a:ext cx="7918648" cy="1143000"/>
          </a:xfrm>
        </p:spPr>
        <p:txBody>
          <a:bodyPr/>
          <a:lstStyle/>
          <a:p>
            <a:r>
              <a:rPr lang="en-US" sz="3600" dirty="0" smtClean="0">
                <a:ln w="12700">
                  <a:noFill/>
                  <a:prstDash val="solid"/>
                </a:ln>
              </a:rPr>
              <a:t> Sufficient </a:t>
            </a:r>
            <a:r>
              <a:rPr lang="en-US" sz="3200" dirty="0" smtClean="0">
                <a:ln w="12700">
                  <a:noFill/>
                  <a:prstDash val="solid"/>
                </a:ln>
              </a:rPr>
              <a:t>Condition for non-radiating grating lobes</a:t>
            </a:r>
          </a:p>
        </p:txBody>
      </p:sp>
      <p:sp>
        <p:nvSpPr>
          <p:cNvPr id="9" name="Content Placeholder 8"/>
          <p:cNvSpPr>
            <a:spLocks noGrp="1"/>
          </p:cNvSpPr>
          <p:nvPr>
            <p:ph idx="1"/>
          </p:nvPr>
        </p:nvSpPr>
        <p:spPr>
          <a:xfrm>
            <a:off x="685800" y="1981200"/>
            <a:ext cx="7772400" cy="1219200"/>
          </a:xfrm>
        </p:spPr>
        <p:txBody>
          <a:bodyPr/>
          <a:lstStyle/>
          <a:p>
            <a:r>
              <a:rPr lang="en-US" dirty="0" smtClean="0">
                <a:latin typeface="Times New Roman" pitchFamily="18" charset="0"/>
                <a:cs typeface="Times New Roman" pitchFamily="18" charset="0"/>
              </a:rPr>
              <a:t>If we steer the beam from –</a:t>
            </a:r>
            <a:r>
              <a:rPr lang="el-GR" dirty="0" smtClean="0">
                <a:latin typeface="Times New Roman" pitchFamily="18" charset="0"/>
                <a:cs typeface="Times New Roman" pitchFamily="18" charset="0"/>
              </a:rPr>
              <a:t>π</a:t>
            </a:r>
            <a:r>
              <a:rPr lang="sv-SE" dirty="0" smtClean="0">
                <a:latin typeface="Times New Roman" pitchFamily="18" charset="0"/>
                <a:cs typeface="Times New Roman" pitchFamily="18" charset="0"/>
              </a:rPr>
              <a:t> to </a:t>
            </a:r>
            <a:r>
              <a:rPr lang="el-GR" dirty="0" smtClean="0">
                <a:latin typeface="Times New Roman" pitchFamily="18" charset="0"/>
                <a:cs typeface="Times New Roman" pitchFamily="18" charset="0"/>
              </a:rPr>
              <a:t>π</a:t>
            </a:r>
            <a:r>
              <a:rPr lang="sv-SE" dirty="0" smtClean="0">
                <a:latin typeface="Times New Roman" pitchFamily="18" charset="0"/>
                <a:cs typeface="Times New Roman" pitchFamily="18" charset="0"/>
              </a:rPr>
              <a:t> for </a:t>
            </a:r>
            <a:r>
              <a:rPr lang="el-GR" dirty="0" smtClean="0">
                <a:latin typeface="Times New Roman" pitchFamily="18" charset="0"/>
                <a:cs typeface="Times New Roman" pitchFamily="18" charset="0"/>
              </a:rPr>
              <a:t>φ</a:t>
            </a:r>
            <a:r>
              <a:rPr lang="sv-SE" baseline="-25000" dirty="0" smtClean="0">
                <a:latin typeface="Times New Roman" pitchFamily="18" charset="0"/>
                <a:cs typeface="Times New Roman" pitchFamily="18" charset="0"/>
              </a:rPr>
              <a:t>0, </a:t>
            </a:r>
            <a:r>
              <a:rPr lang="sv-SE" dirty="0" smtClean="0">
                <a:latin typeface="Times New Roman" pitchFamily="18" charset="0"/>
                <a:cs typeface="Times New Roman" pitchFamily="18" charset="0"/>
              </a:rPr>
              <a:t>we have </a:t>
            </a:r>
            <a:r>
              <a:rPr lang="sv-SE" b="1" dirty="0" smtClean="0">
                <a:latin typeface="Times New Roman" pitchFamily="18" charset="0"/>
                <a:cs typeface="Times New Roman" pitchFamily="18" charset="0"/>
              </a:rPr>
              <a:t>sufficient</a:t>
            </a:r>
            <a:r>
              <a:rPr lang="sv-SE" dirty="0" smtClean="0">
                <a:latin typeface="Times New Roman" pitchFamily="18" charset="0"/>
                <a:cs typeface="Times New Roman" pitchFamily="18" charset="0"/>
              </a:rPr>
              <a:t> condition for non grating lobes as</a:t>
            </a:r>
            <a:endParaRPr lang="en-US" baseline="-25000" dirty="0">
              <a:latin typeface="Times New Roman" pitchFamily="18" charset="0"/>
              <a:cs typeface="Times New Roman" pitchFamily="18" charset="0"/>
            </a:endParaRPr>
          </a:p>
        </p:txBody>
      </p:sp>
      <p:graphicFrame>
        <p:nvGraphicFramePr>
          <p:cNvPr id="408579" name="Object 5"/>
          <p:cNvGraphicFramePr>
            <a:graphicFrameLocks noChangeAspect="1"/>
          </p:cNvGraphicFramePr>
          <p:nvPr/>
        </p:nvGraphicFramePr>
        <p:xfrm>
          <a:off x="2879725" y="3581400"/>
          <a:ext cx="3295650" cy="2451100"/>
        </p:xfrm>
        <a:graphic>
          <a:graphicData uri="http://schemas.openxmlformats.org/presentationml/2006/ole">
            <mc:AlternateContent xmlns:mc="http://schemas.openxmlformats.org/markup-compatibility/2006">
              <mc:Choice xmlns:v="urn:schemas-microsoft-com:vml" Requires="v">
                <p:oleObj spid="_x0000_s487512" name="Equation" r:id="rId4" imgW="1231560" imgH="799920" progId="Equation.DSMT4">
                  <p:embed/>
                </p:oleObj>
              </mc:Choice>
              <mc:Fallback>
                <p:oleObj name="Equation" r:id="rId4" imgW="1231560" imgH="79992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9725" y="3581400"/>
                        <a:ext cx="3295650" cy="245110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p:cNvSpPr/>
          <p:nvPr/>
        </p:nvSpPr>
        <p:spPr bwMode="auto">
          <a:xfrm>
            <a:off x="251520" y="116632"/>
            <a:ext cx="8640960" cy="640871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7926206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772400" cy="1143000"/>
          </a:xfrm>
        </p:spPr>
        <p:txBody>
          <a:bodyPr/>
          <a:lstStyle/>
          <a:p>
            <a:r>
              <a:rPr lang="en-US" dirty="0" smtClean="0"/>
              <a:t>Grating lobe </a:t>
            </a:r>
            <a:r>
              <a:rPr lang="en-US" dirty="0" err="1" smtClean="0"/>
              <a:t>mittigation</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1295400"/>
            <a:ext cx="3185182" cy="2722758"/>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8800" y="1219200"/>
            <a:ext cx="3244143" cy="277315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5877" y="3992360"/>
            <a:ext cx="3126323" cy="2672444"/>
          </a:xfrm>
          <a:prstGeom prst="rect">
            <a:avLst/>
          </a:prstGeom>
        </p:spPr>
      </p:pic>
    </p:spTree>
    <p:extLst>
      <p:ext uri="{BB962C8B-B14F-4D97-AF65-F5344CB8AC3E}">
        <p14:creationId xmlns:p14="http://schemas.microsoft.com/office/powerpoint/2010/main" val="28402898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3528" y="142860"/>
            <a:ext cx="8496944" cy="1413932"/>
          </a:xfrm>
        </p:spPr>
        <p:txBody>
          <a:bodyPr/>
          <a:lstStyle/>
          <a:p>
            <a:r>
              <a:rPr lang="en-US" altLang="sv-SE" sz="4800" dirty="0" smtClean="0"/>
              <a:t>Lecture 12 </a:t>
            </a:r>
            <a:br>
              <a:rPr lang="en-US" altLang="sv-SE" sz="4800" dirty="0" smtClean="0"/>
            </a:br>
            <a:r>
              <a:rPr lang="en-US" altLang="sv-SE" sz="4800" dirty="0" smtClean="0"/>
              <a:t>Array Antennas – Planar Array</a:t>
            </a:r>
            <a:endParaRPr lang="en-US" dirty="0"/>
          </a:p>
        </p:txBody>
      </p:sp>
      <p:sp>
        <p:nvSpPr>
          <p:cNvPr id="2053" name="Rectangle 5"/>
          <p:cNvSpPr>
            <a:spLocks noGrp="1" noChangeArrowheads="1"/>
          </p:cNvSpPr>
          <p:nvPr>
            <p:ph type="body" idx="1"/>
          </p:nvPr>
        </p:nvSpPr>
        <p:spPr>
          <a:xfrm>
            <a:off x="251520" y="1700808"/>
            <a:ext cx="8568952" cy="4402832"/>
          </a:xfrm>
        </p:spPr>
        <p:txBody>
          <a:bodyPr/>
          <a:lstStyle/>
          <a:p>
            <a:r>
              <a:rPr lang="en-US" sz="2800" dirty="0" smtClean="0">
                <a:ln w="12700">
                  <a:noFill/>
                  <a:prstDash val="solid"/>
                </a:ln>
              </a:rPr>
              <a:t>Planar array</a:t>
            </a:r>
          </a:p>
          <a:p>
            <a:pPr lvl="1"/>
            <a:r>
              <a:rPr lang="en-US" sz="2400" dirty="0" smtClean="0">
                <a:ln w="12700">
                  <a:noFill/>
                  <a:prstDash val="solid"/>
                </a:ln>
              </a:rPr>
              <a:t>Array factor as element-by-element sum</a:t>
            </a:r>
          </a:p>
          <a:p>
            <a:pPr lvl="1"/>
            <a:r>
              <a:rPr lang="en-US" sz="2400" dirty="0" smtClean="0">
                <a:ln w="12700">
                  <a:noFill/>
                  <a:prstDash val="solid"/>
                </a:ln>
              </a:rPr>
              <a:t>Array factor as infinite grating lobe sum</a:t>
            </a:r>
          </a:p>
          <a:p>
            <a:r>
              <a:rPr lang="en-US" sz="2800" dirty="0" smtClean="0">
                <a:ln w="12700">
                  <a:noFill/>
                  <a:prstDash val="solid"/>
                </a:ln>
              </a:rPr>
              <a:t>Shape and width of main lobe for planar array</a:t>
            </a:r>
          </a:p>
          <a:p>
            <a:r>
              <a:rPr lang="en-US" sz="2800" dirty="0" smtClean="0">
                <a:ln w="12700">
                  <a:noFill/>
                  <a:prstDash val="solid"/>
                </a:ln>
              </a:rPr>
              <a:t>Condition for non-radiating grating lobes </a:t>
            </a:r>
          </a:p>
          <a:p>
            <a:r>
              <a:rPr lang="en-US" sz="2800" dirty="0" smtClean="0">
                <a:ln w="12700">
                  <a:noFill/>
                  <a:prstDash val="solid"/>
                </a:ln>
                <a:solidFill>
                  <a:schemeClr val="tx2"/>
                </a:solidFill>
              </a:rPr>
              <a:t>Directivity and Sub-efficiencies</a:t>
            </a:r>
            <a:r>
              <a:rPr lang="en-US" sz="2400" dirty="0" smtClean="0">
                <a:ln w="12700">
                  <a:noFill/>
                  <a:prstDash val="solid"/>
                </a:ln>
                <a:solidFill>
                  <a:schemeClr val="tx2"/>
                </a:solidFill>
              </a:rPr>
              <a:t> </a:t>
            </a:r>
          </a:p>
          <a:p>
            <a:pPr lvl="1"/>
            <a:r>
              <a:rPr lang="en-US" sz="2000" dirty="0" smtClean="0">
                <a:solidFill>
                  <a:schemeClr val="tx2"/>
                </a:solidFill>
              </a:rPr>
              <a:t>Grating lobe efficiency</a:t>
            </a:r>
          </a:p>
          <a:p>
            <a:pPr lvl="1"/>
            <a:r>
              <a:rPr lang="en-US" sz="2000" dirty="0" smtClean="0">
                <a:ln w="12700">
                  <a:noFill/>
                  <a:prstDash val="solid"/>
                </a:ln>
                <a:solidFill>
                  <a:schemeClr val="tx2"/>
                </a:solidFill>
              </a:rPr>
              <a:t>Illumination efficiency</a:t>
            </a:r>
          </a:p>
          <a:p>
            <a:pPr lvl="1"/>
            <a:r>
              <a:rPr lang="en-US" sz="2000" dirty="0" smtClean="0">
                <a:ln w="12700">
                  <a:noFill/>
                  <a:prstDash val="solid"/>
                </a:ln>
                <a:solidFill>
                  <a:schemeClr val="tx2"/>
                </a:solidFill>
              </a:rPr>
              <a:t>Polarization efficiency</a:t>
            </a:r>
          </a:p>
        </p:txBody>
      </p:sp>
    </p:spTree>
    <p:extLst>
      <p:ext uri="{BB962C8B-B14F-4D97-AF65-F5344CB8AC3E}">
        <p14:creationId xmlns:p14="http://schemas.microsoft.com/office/powerpoint/2010/main" val="295316458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1027"/>
          <p:cNvSpPr txBox="1">
            <a:spLocks noChangeArrowheads="1"/>
          </p:cNvSpPr>
          <p:nvPr/>
        </p:nvSpPr>
        <p:spPr bwMode="auto">
          <a:xfrm>
            <a:off x="838200" y="5105400"/>
            <a:ext cx="3951288" cy="457200"/>
          </a:xfrm>
          <a:prstGeom prst="rect">
            <a:avLst/>
          </a:prstGeom>
          <a:noFill/>
          <a:ln w="9525">
            <a:noFill/>
            <a:miter lim="800000"/>
            <a:headEnd/>
            <a:tailEnd/>
          </a:ln>
        </p:spPr>
        <p:txBody>
          <a:bodyPr wrap="none">
            <a:spAutoFit/>
          </a:bodyPr>
          <a:lstStyle/>
          <a:p>
            <a:r>
              <a:rPr lang="en-GB"/>
              <a:t>Maximum available directivity</a:t>
            </a:r>
          </a:p>
        </p:txBody>
      </p:sp>
      <p:pic>
        <p:nvPicPr>
          <p:cNvPr id="35013" name="Picture 1031"/>
          <p:cNvPicPr>
            <a:picLocks noChangeAspect="1" noChangeArrowheads="1"/>
          </p:cNvPicPr>
          <p:nvPr/>
        </p:nvPicPr>
        <p:blipFill>
          <a:blip r:embed="rId4" cstate="print"/>
          <a:srcRect/>
          <a:stretch>
            <a:fillRect/>
          </a:stretch>
        </p:blipFill>
        <p:spPr bwMode="auto">
          <a:xfrm>
            <a:off x="4953000" y="4953000"/>
            <a:ext cx="1828800" cy="850900"/>
          </a:xfrm>
          <a:prstGeom prst="rect">
            <a:avLst/>
          </a:prstGeom>
          <a:noFill/>
          <a:ln w="9525">
            <a:noFill/>
            <a:miter lim="800000"/>
            <a:headEnd/>
            <a:tailEnd/>
          </a:ln>
        </p:spPr>
      </p:pic>
      <p:sp>
        <p:nvSpPr>
          <p:cNvPr id="35014" name="Rectangle 1034"/>
          <p:cNvSpPr>
            <a:spLocks noGrp="1" noChangeArrowheads="1"/>
          </p:cNvSpPr>
          <p:nvPr>
            <p:ph type="title"/>
          </p:nvPr>
        </p:nvSpPr>
        <p:spPr>
          <a:xfrm>
            <a:off x="685800" y="609600"/>
            <a:ext cx="7772400" cy="1143000"/>
          </a:xfrm>
        </p:spPr>
        <p:txBody>
          <a:bodyPr/>
          <a:lstStyle/>
          <a:p>
            <a:r>
              <a:rPr lang="en-US" dirty="0" smtClean="0">
                <a:ln w="12700">
                  <a:noFill/>
                  <a:prstDash val="solid"/>
                </a:ln>
              </a:rPr>
              <a:t>Planar array: Directivity</a:t>
            </a:r>
          </a:p>
        </p:txBody>
      </p:sp>
      <p:sp>
        <p:nvSpPr>
          <p:cNvPr id="35016" name="Text Box 1230"/>
          <p:cNvSpPr txBox="1">
            <a:spLocks noChangeArrowheads="1"/>
          </p:cNvSpPr>
          <p:nvPr/>
        </p:nvSpPr>
        <p:spPr bwMode="auto">
          <a:xfrm>
            <a:off x="746125" y="3622675"/>
            <a:ext cx="7475538" cy="457200"/>
          </a:xfrm>
          <a:prstGeom prst="rect">
            <a:avLst/>
          </a:prstGeom>
          <a:noFill/>
          <a:ln w="9525">
            <a:noFill/>
            <a:miter lim="800000"/>
            <a:headEnd/>
            <a:tailEnd/>
          </a:ln>
        </p:spPr>
        <p:txBody>
          <a:bodyPr wrap="none">
            <a:spAutoFit/>
          </a:bodyPr>
          <a:lstStyle/>
          <a:p>
            <a:r>
              <a:rPr lang="en-US">
                <a:latin typeface="Times New Roman" pitchFamily="18" charset="0"/>
              </a:rPr>
              <a:t>Grating lobe,   polarization, aperture illumination efficiency</a:t>
            </a:r>
          </a:p>
        </p:txBody>
      </p:sp>
      <p:sp>
        <p:nvSpPr>
          <p:cNvPr id="35017" name="Line 1231"/>
          <p:cNvSpPr>
            <a:spLocks noChangeShapeType="1"/>
          </p:cNvSpPr>
          <p:nvPr/>
        </p:nvSpPr>
        <p:spPr bwMode="auto">
          <a:xfrm flipV="1">
            <a:off x="1905000" y="2667000"/>
            <a:ext cx="838200" cy="990600"/>
          </a:xfrm>
          <a:prstGeom prst="line">
            <a:avLst/>
          </a:prstGeom>
          <a:noFill/>
          <a:ln w="9525">
            <a:solidFill>
              <a:schemeClr val="tx1"/>
            </a:solidFill>
            <a:round/>
            <a:headEnd/>
            <a:tailEnd type="triangle" w="med" len="med"/>
          </a:ln>
        </p:spPr>
        <p:txBody>
          <a:bodyPr wrap="none" anchor="ctr"/>
          <a:lstStyle/>
          <a:p>
            <a:endParaRPr lang="en-US"/>
          </a:p>
        </p:txBody>
      </p:sp>
      <p:sp>
        <p:nvSpPr>
          <p:cNvPr id="35018" name="Line 1232"/>
          <p:cNvSpPr>
            <a:spLocks noChangeShapeType="1"/>
          </p:cNvSpPr>
          <p:nvPr/>
        </p:nvSpPr>
        <p:spPr bwMode="auto">
          <a:xfrm flipV="1">
            <a:off x="3581400" y="2971800"/>
            <a:ext cx="609600" cy="762000"/>
          </a:xfrm>
          <a:prstGeom prst="line">
            <a:avLst/>
          </a:prstGeom>
          <a:noFill/>
          <a:ln w="9525">
            <a:solidFill>
              <a:schemeClr val="tx1"/>
            </a:solidFill>
            <a:round/>
            <a:headEnd/>
            <a:tailEnd type="triangle" w="med" len="med"/>
          </a:ln>
        </p:spPr>
        <p:txBody>
          <a:bodyPr wrap="none" anchor="ctr"/>
          <a:lstStyle/>
          <a:p>
            <a:endParaRPr lang="en-US"/>
          </a:p>
        </p:txBody>
      </p:sp>
      <p:sp>
        <p:nvSpPr>
          <p:cNvPr id="35019" name="Line 1233"/>
          <p:cNvSpPr>
            <a:spLocks noChangeShapeType="1"/>
          </p:cNvSpPr>
          <p:nvPr/>
        </p:nvSpPr>
        <p:spPr bwMode="auto">
          <a:xfrm flipH="1" flipV="1">
            <a:off x="4876800" y="2971800"/>
            <a:ext cx="990600" cy="762000"/>
          </a:xfrm>
          <a:prstGeom prst="line">
            <a:avLst/>
          </a:prstGeom>
          <a:noFill/>
          <a:ln w="9525">
            <a:solidFill>
              <a:schemeClr val="tx1"/>
            </a:solidFill>
            <a:round/>
            <a:headEnd/>
            <a:tailEnd type="triangle" w="med" len="med"/>
          </a:ln>
        </p:spPr>
        <p:txBody>
          <a:bodyPr wrap="none" anchor="ctr"/>
          <a:lstStyle/>
          <a:p>
            <a:endParaRPr lang="en-US"/>
          </a:p>
        </p:txBody>
      </p:sp>
      <p:sp>
        <p:nvSpPr>
          <p:cNvPr id="35020" name="Text Box 1234"/>
          <p:cNvSpPr txBox="1">
            <a:spLocks noChangeArrowheads="1"/>
          </p:cNvSpPr>
          <p:nvPr/>
        </p:nvSpPr>
        <p:spPr bwMode="auto">
          <a:xfrm>
            <a:off x="822325" y="4308475"/>
            <a:ext cx="3362325" cy="457200"/>
          </a:xfrm>
          <a:prstGeom prst="rect">
            <a:avLst/>
          </a:prstGeom>
          <a:noFill/>
          <a:ln w="9525">
            <a:noFill/>
            <a:miter lim="800000"/>
            <a:headEnd/>
            <a:tailEnd/>
          </a:ln>
        </p:spPr>
        <p:txBody>
          <a:bodyPr wrap="none">
            <a:spAutoFit/>
          </a:bodyPr>
          <a:lstStyle/>
          <a:p>
            <a:r>
              <a:rPr lang="en-US">
                <a:latin typeface="Times New Roman" pitchFamily="18" charset="0"/>
              </a:rPr>
              <a:t>Aperture projection factor</a:t>
            </a:r>
          </a:p>
        </p:txBody>
      </p:sp>
      <p:sp>
        <p:nvSpPr>
          <p:cNvPr id="35021" name="Line 1235"/>
          <p:cNvSpPr>
            <a:spLocks noChangeShapeType="1"/>
          </p:cNvSpPr>
          <p:nvPr/>
        </p:nvSpPr>
        <p:spPr bwMode="auto">
          <a:xfrm flipV="1">
            <a:off x="2362200" y="2743200"/>
            <a:ext cx="3352800" cy="1752600"/>
          </a:xfrm>
          <a:prstGeom prst="line">
            <a:avLst/>
          </a:prstGeom>
          <a:noFill/>
          <a:ln w="9525">
            <a:solidFill>
              <a:schemeClr val="accent2"/>
            </a:solidFill>
            <a:round/>
            <a:headEnd/>
            <a:tailEnd type="triangle" w="med" len="med"/>
          </a:ln>
        </p:spPr>
        <p:txBody>
          <a:bodyPr wrap="none" anchor="ctr"/>
          <a:lstStyle/>
          <a:p>
            <a:endParaRPr lang="en-US"/>
          </a:p>
        </p:txBody>
      </p:sp>
      <p:graphicFrame>
        <p:nvGraphicFramePr>
          <p:cNvPr id="359425" name="Object 3105"/>
          <p:cNvGraphicFramePr>
            <a:graphicFrameLocks noChangeAspect="1"/>
          </p:cNvGraphicFramePr>
          <p:nvPr/>
        </p:nvGraphicFramePr>
        <p:xfrm>
          <a:off x="1676400" y="2057400"/>
          <a:ext cx="5759507" cy="838200"/>
        </p:xfrm>
        <a:graphic>
          <a:graphicData uri="http://schemas.openxmlformats.org/presentationml/2006/ole">
            <mc:AlternateContent xmlns:mc="http://schemas.openxmlformats.org/markup-compatibility/2006">
              <mc:Choice xmlns:v="urn:schemas-microsoft-com:vml" Requires="v">
                <p:oleObj spid="_x0000_s488536" name="Equation" r:id="rId5" imgW="1396800" imgH="203040" progId="Equation.DSMT4">
                  <p:embed/>
                </p:oleObj>
              </mc:Choice>
              <mc:Fallback>
                <p:oleObj name="Equation" r:id="rId5" imgW="1396800" imgH="2030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2057400"/>
                        <a:ext cx="5759507"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219030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Text Box 1029"/>
          <p:cNvSpPr txBox="1">
            <a:spLocks noChangeArrowheads="1"/>
          </p:cNvSpPr>
          <p:nvPr/>
        </p:nvSpPr>
        <p:spPr bwMode="auto">
          <a:xfrm>
            <a:off x="467544" y="1916832"/>
            <a:ext cx="4205288" cy="457200"/>
          </a:xfrm>
          <a:prstGeom prst="rect">
            <a:avLst/>
          </a:prstGeom>
          <a:noFill/>
          <a:ln w="9525">
            <a:noFill/>
            <a:miter lim="800000"/>
            <a:headEnd/>
            <a:tailEnd/>
          </a:ln>
        </p:spPr>
        <p:txBody>
          <a:bodyPr wrap="none">
            <a:spAutoFit/>
          </a:bodyPr>
          <a:lstStyle/>
          <a:p>
            <a:r>
              <a:rPr lang="en-GB" dirty="0"/>
              <a:t>Aperture illumination efficiency:</a:t>
            </a:r>
          </a:p>
        </p:txBody>
      </p:sp>
      <p:sp>
        <p:nvSpPr>
          <p:cNvPr id="35849" name="Rectangle 1033"/>
          <p:cNvSpPr>
            <a:spLocks noGrp="1" noChangeArrowheads="1"/>
          </p:cNvSpPr>
          <p:nvPr>
            <p:ph type="title"/>
          </p:nvPr>
        </p:nvSpPr>
        <p:spPr>
          <a:xfrm>
            <a:off x="457200" y="260648"/>
            <a:ext cx="7772400" cy="1034752"/>
          </a:xfrm>
          <a:noFill/>
          <a:ln>
            <a:solidFill>
              <a:srgbClr val="FFC000"/>
            </a:solidFill>
          </a:ln>
        </p:spPr>
        <p:txBody>
          <a:bodyPr/>
          <a:lstStyle/>
          <a:p>
            <a:r>
              <a:rPr lang="en-US" sz="3200" dirty="0" smtClean="0">
                <a:ln w="12700">
                  <a:noFill/>
                  <a:prstDash val="solid"/>
                </a:ln>
              </a:rPr>
              <a:t>Subefficiencies:</a:t>
            </a:r>
            <a:br>
              <a:rPr lang="en-US" sz="3200" dirty="0" smtClean="0">
                <a:ln w="12700">
                  <a:noFill/>
                  <a:prstDash val="solid"/>
                </a:ln>
              </a:rPr>
            </a:br>
            <a:r>
              <a:rPr lang="en-US" sz="3200" dirty="0" smtClean="0">
                <a:ln w="12700">
                  <a:noFill/>
                  <a:prstDash val="solid"/>
                </a:ln>
              </a:rPr>
              <a:t>illumination efficiency</a:t>
            </a:r>
            <a:endParaRPr lang="en-US" dirty="0" smtClean="0">
              <a:ln w="12700">
                <a:noFill/>
                <a:prstDash val="solid"/>
              </a:ln>
            </a:endParaRPr>
          </a:p>
        </p:txBody>
      </p:sp>
      <p:graphicFrame>
        <p:nvGraphicFramePr>
          <p:cNvPr id="887810" name="Object 5"/>
          <p:cNvGraphicFramePr>
            <a:graphicFrameLocks noChangeAspect="1"/>
          </p:cNvGraphicFramePr>
          <p:nvPr/>
        </p:nvGraphicFramePr>
        <p:xfrm>
          <a:off x="2483768" y="2564904"/>
          <a:ext cx="3533775" cy="2335213"/>
        </p:xfrm>
        <a:graphic>
          <a:graphicData uri="http://schemas.openxmlformats.org/presentationml/2006/ole">
            <mc:AlternateContent xmlns:mc="http://schemas.openxmlformats.org/markup-compatibility/2006">
              <mc:Choice xmlns:v="urn:schemas-microsoft-com:vml" Requires="v">
                <p:oleObj spid="_x0000_s489560" name="Equation" r:id="rId4" imgW="1320480" imgH="761760" progId="Equation.DSMT4">
                  <p:embed/>
                </p:oleObj>
              </mc:Choice>
              <mc:Fallback>
                <p:oleObj name="Equation" r:id="rId4" imgW="1320480" imgH="76176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3768" y="2564904"/>
                        <a:ext cx="3533775" cy="2335213"/>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1577357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6" name="Text Box 1030"/>
          <p:cNvSpPr txBox="1">
            <a:spLocks noChangeArrowheads="1"/>
          </p:cNvSpPr>
          <p:nvPr/>
        </p:nvSpPr>
        <p:spPr bwMode="auto">
          <a:xfrm>
            <a:off x="323528" y="1628800"/>
            <a:ext cx="3030538" cy="457200"/>
          </a:xfrm>
          <a:prstGeom prst="rect">
            <a:avLst/>
          </a:prstGeom>
          <a:noFill/>
          <a:ln w="9525">
            <a:noFill/>
            <a:miter lim="800000"/>
            <a:headEnd/>
            <a:tailEnd/>
          </a:ln>
        </p:spPr>
        <p:txBody>
          <a:bodyPr wrap="none">
            <a:spAutoFit/>
          </a:bodyPr>
          <a:lstStyle/>
          <a:p>
            <a:r>
              <a:rPr lang="en-GB" dirty="0"/>
              <a:t>Polarization efficiency:</a:t>
            </a:r>
          </a:p>
        </p:txBody>
      </p:sp>
      <p:sp>
        <p:nvSpPr>
          <p:cNvPr id="35849" name="Rectangle 1033"/>
          <p:cNvSpPr>
            <a:spLocks noGrp="1" noChangeArrowheads="1"/>
          </p:cNvSpPr>
          <p:nvPr>
            <p:ph type="title"/>
          </p:nvPr>
        </p:nvSpPr>
        <p:spPr>
          <a:xfrm>
            <a:off x="457200" y="381000"/>
            <a:ext cx="7772400" cy="914400"/>
          </a:xfrm>
          <a:noFill/>
          <a:ln>
            <a:solidFill>
              <a:srgbClr val="FFC000"/>
            </a:solidFill>
          </a:ln>
        </p:spPr>
        <p:txBody>
          <a:bodyPr/>
          <a:lstStyle/>
          <a:p>
            <a:r>
              <a:rPr lang="en-US" sz="3200" dirty="0" smtClean="0">
                <a:ln w="12700">
                  <a:noFill/>
                  <a:prstDash val="solid"/>
                </a:ln>
              </a:rPr>
              <a:t>Sub-efficiencies: Polarization Efficiency</a:t>
            </a:r>
            <a:endParaRPr lang="en-US" dirty="0" smtClean="0">
              <a:ln w="12700">
                <a:noFill/>
                <a:prstDash val="solid"/>
              </a:ln>
            </a:endParaRPr>
          </a:p>
        </p:txBody>
      </p:sp>
      <p:graphicFrame>
        <p:nvGraphicFramePr>
          <p:cNvPr id="880641" name="Object 5"/>
          <p:cNvGraphicFramePr>
            <a:graphicFrameLocks noChangeAspect="1"/>
          </p:cNvGraphicFramePr>
          <p:nvPr/>
        </p:nvGraphicFramePr>
        <p:xfrm>
          <a:off x="1763688" y="2924944"/>
          <a:ext cx="5029200" cy="1517650"/>
        </p:xfrm>
        <a:graphic>
          <a:graphicData uri="http://schemas.openxmlformats.org/presentationml/2006/ole">
            <mc:AlternateContent xmlns:mc="http://schemas.openxmlformats.org/markup-compatibility/2006">
              <mc:Choice xmlns:v="urn:schemas-microsoft-com:vml" Requires="v">
                <p:oleObj spid="_x0000_s490584" name="Equation" r:id="rId4" imgW="1879560" imgH="495000" progId="Equation.DSMT4">
                  <p:embed/>
                </p:oleObj>
              </mc:Choice>
              <mc:Fallback>
                <p:oleObj name="Equation" r:id="rId4" imgW="1879560" imgH="4950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688" y="2924944"/>
                        <a:ext cx="5029200" cy="151765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92443054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1026"/>
          <p:cNvSpPr txBox="1">
            <a:spLocks noChangeArrowheads="1"/>
          </p:cNvSpPr>
          <p:nvPr/>
        </p:nvSpPr>
        <p:spPr bwMode="auto">
          <a:xfrm>
            <a:off x="539552" y="1412776"/>
            <a:ext cx="3090863" cy="457200"/>
          </a:xfrm>
          <a:prstGeom prst="rect">
            <a:avLst/>
          </a:prstGeom>
          <a:noFill/>
          <a:ln w="9525">
            <a:noFill/>
            <a:miter lim="800000"/>
            <a:headEnd/>
            <a:tailEnd/>
          </a:ln>
        </p:spPr>
        <p:txBody>
          <a:bodyPr wrap="none">
            <a:spAutoFit/>
          </a:bodyPr>
          <a:lstStyle/>
          <a:p>
            <a:r>
              <a:rPr lang="en-GB" dirty="0"/>
              <a:t>Grating lobe efficiency:</a:t>
            </a:r>
          </a:p>
        </p:txBody>
      </p:sp>
      <p:sp>
        <p:nvSpPr>
          <p:cNvPr id="35843" name="Text Box 1027"/>
          <p:cNvSpPr txBox="1">
            <a:spLocks noChangeArrowheads="1"/>
          </p:cNvSpPr>
          <p:nvPr/>
        </p:nvSpPr>
        <p:spPr bwMode="auto">
          <a:xfrm>
            <a:off x="251520" y="4509120"/>
            <a:ext cx="8477250" cy="701675"/>
          </a:xfrm>
          <a:prstGeom prst="rect">
            <a:avLst/>
          </a:prstGeom>
          <a:noFill/>
          <a:ln w="9525">
            <a:noFill/>
            <a:miter lim="800000"/>
            <a:headEnd/>
            <a:tailEnd/>
          </a:ln>
        </p:spPr>
        <p:txBody>
          <a:bodyPr wrap="none">
            <a:spAutoFit/>
          </a:bodyPr>
          <a:lstStyle/>
          <a:p>
            <a:r>
              <a:rPr lang="en-GB" sz="2000" dirty="0"/>
              <a:t>The grating lobe efficiency is independent of the shape of the aperture, </a:t>
            </a:r>
          </a:p>
          <a:p>
            <a:r>
              <a:rPr lang="en-GB" sz="2000" dirty="0"/>
              <a:t>i.e. of the contour of A (</a:t>
            </a:r>
            <a:r>
              <a:rPr lang="en-GB" sz="2000" dirty="0" err="1"/>
              <a:t>x,y</a:t>
            </a:r>
            <a:r>
              <a:rPr lang="en-GB" sz="2000" dirty="0"/>
              <a:t>), i.e. whether this is circular, quadratic or rectangular.</a:t>
            </a:r>
          </a:p>
        </p:txBody>
      </p:sp>
      <p:sp>
        <p:nvSpPr>
          <p:cNvPr id="35849" name="Rectangle 1033"/>
          <p:cNvSpPr>
            <a:spLocks noGrp="1" noChangeArrowheads="1"/>
          </p:cNvSpPr>
          <p:nvPr>
            <p:ph type="title"/>
          </p:nvPr>
        </p:nvSpPr>
        <p:spPr>
          <a:xfrm>
            <a:off x="457200" y="381000"/>
            <a:ext cx="7772400" cy="914400"/>
          </a:xfrm>
          <a:noFill/>
          <a:ln>
            <a:solidFill>
              <a:srgbClr val="FFC000"/>
            </a:solidFill>
          </a:ln>
        </p:spPr>
        <p:txBody>
          <a:bodyPr/>
          <a:lstStyle/>
          <a:p>
            <a:r>
              <a:rPr lang="en-US" sz="3200" dirty="0" smtClean="0">
                <a:ln w="12700">
                  <a:noFill/>
                  <a:prstDash val="solid"/>
                </a:ln>
              </a:rPr>
              <a:t>Subefficiencies: Grating lobe efficiency</a:t>
            </a:r>
            <a:endParaRPr lang="en-US" dirty="0" smtClean="0">
              <a:ln w="12700">
                <a:noFill/>
                <a:prstDash val="solid"/>
              </a:ln>
            </a:endParaRPr>
          </a:p>
        </p:txBody>
      </p:sp>
      <p:graphicFrame>
        <p:nvGraphicFramePr>
          <p:cNvPr id="890882" name="Object 5"/>
          <p:cNvGraphicFramePr>
            <a:graphicFrameLocks noChangeAspect="1"/>
          </p:cNvGraphicFramePr>
          <p:nvPr/>
        </p:nvGraphicFramePr>
        <p:xfrm>
          <a:off x="2123728" y="2060848"/>
          <a:ext cx="4349750" cy="1906588"/>
        </p:xfrm>
        <a:graphic>
          <a:graphicData uri="http://schemas.openxmlformats.org/presentationml/2006/ole">
            <mc:AlternateContent xmlns:mc="http://schemas.openxmlformats.org/markup-compatibility/2006">
              <mc:Choice xmlns:v="urn:schemas-microsoft-com:vml" Requires="v">
                <p:oleObj spid="_x0000_s491608" name="Equation" r:id="rId4" imgW="1625400" imgH="622080" progId="Equation.DSMT4">
                  <p:embed/>
                </p:oleObj>
              </mc:Choice>
              <mc:Fallback>
                <p:oleObj name="Equation" r:id="rId4" imgW="1625400" imgH="62208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3728" y="2060848"/>
                        <a:ext cx="4349750" cy="190658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94790506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9"/>
          <p:cNvSpPr>
            <a:spLocks noGrp="1" noChangeArrowheads="1"/>
          </p:cNvSpPr>
          <p:nvPr>
            <p:ph type="title"/>
          </p:nvPr>
        </p:nvSpPr>
        <p:spPr>
          <a:xfrm>
            <a:off x="304800" y="609600"/>
            <a:ext cx="8534400" cy="914400"/>
          </a:xfrm>
        </p:spPr>
        <p:txBody>
          <a:bodyPr/>
          <a:lstStyle/>
          <a:p>
            <a:r>
              <a:rPr lang="en-US" sz="3200" dirty="0" smtClean="0">
                <a:ln w="12700">
                  <a:noFill/>
                  <a:prstDash val="solid"/>
                </a:ln>
              </a:rPr>
              <a:t>Comparison between Linear and Planar array: directivity and grating efficiencies</a:t>
            </a:r>
            <a:endParaRPr lang="en-US" dirty="0" smtClean="0">
              <a:ln w="12700">
                <a:noFill/>
                <a:prstDash val="solid"/>
              </a:ln>
            </a:endParaRPr>
          </a:p>
        </p:txBody>
      </p:sp>
      <p:sp>
        <p:nvSpPr>
          <p:cNvPr id="10247" name="Text Box 10"/>
          <p:cNvSpPr txBox="1">
            <a:spLocks noChangeArrowheads="1"/>
          </p:cNvSpPr>
          <p:nvPr/>
        </p:nvSpPr>
        <p:spPr bwMode="auto">
          <a:xfrm>
            <a:off x="1431925" y="2286000"/>
            <a:ext cx="977900" cy="457200"/>
          </a:xfrm>
          <a:prstGeom prst="rect">
            <a:avLst/>
          </a:prstGeom>
          <a:noFill/>
          <a:ln w="9525">
            <a:noFill/>
            <a:miter lim="800000"/>
            <a:headEnd/>
            <a:tailEnd/>
          </a:ln>
        </p:spPr>
        <p:txBody>
          <a:bodyPr wrap="none">
            <a:spAutoFit/>
          </a:bodyPr>
          <a:lstStyle/>
          <a:p>
            <a:r>
              <a:rPr lang="sv-SE" dirty="0"/>
              <a:t>Linear</a:t>
            </a:r>
            <a:endParaRPr lang="en-US" dirty="0"/>
          </a:p>
        </p:txBody>
      </p:sp>
      <p:sp>
        <p:nvSpPr>
          <p:cNvPr id="10248" name="Text Box 11"/>
          <p:cNvSpPr txBox="1">
            <a:spLocks noChangeArrowheads="1"/>
          </p:cNvSpPr>
          <p:nvPr/>
        </p:nvSpPr>
        <p:spPr bwMode="auto">
          <a:xfrm>
            <a:off x="6124575" y="2286000"/>
            <a:ext cx="962025" cy="457200"/>
          </a:xfrm>
          <a:prstGeom prst="rect">
            <a:avLst/>
          </a:prstGeom>
          <a:noFill/>
          <a:ln w="9525">
            <a:noFill/>
            <a:miter lim="800000"/>
            <a:headEnd/>
            <a:tailEnd/>
          </a:ln>
        </p:spPr>
        <p:txBody>
          <a:bodyPr wrap="none">
            <a:spAutoFit/>
          </a:bodyPr>
          <a:lstStyle/>
          <a:p>
            <a:r>
              <a:rPr lang="sv-SE" dirty="0"/>
              <a:t>Planar</a:t>
            </a:r>
            <a:endParaRPr lang="en-US" dirty="0"/>
          </a:p>
        </p:txBody>
      </p:sp>
      <p:sp>
        <p:nvSpPr>
          <p:cNvPr id="10249" name="Rectangle 13"/>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42" name="Object 12"/>
          <p:cNvGraphicFramePr>
            <a:graphicFrameLocks noChangeAspect="1"/>
          </p:cNvGraphicFramePr>
          <p:nvPr/>
        </p:nvGraphicFramePr>
        <p:xfrm>
          <a:off x="1254125" y="3173412"/>
          <a:ext cx="1811338" cy="407988"/>
        </p:xfrm>
        <a:graphic>
          <a:graphicData uri="http://schemas.openxmlformats.org/presentationml/2006/ole">
            <mc:AlternateContent xmlns:mc="http://schemas.openxmlformats.org/markup-compatibility/2006">
              <mc:Choice xmlns:v="urn:schemas-microsoft-com:vml" Requires="v">
                <p:oleObj spid="_x0000_s492890" name="Equation" r:id="rId4" imgW="888840" imgH="203040" progId="Equation.DSMT4">
                  <p:embed/>
                </p:oleObj>
              </mc:Choice>
              <mc:Fallback>
                <p:oleObj name="Equation" r:id="rId4" imgW="888840" imgH="2030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4125" y="3173412"/>
                        <a:ext cx="1811338"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50" name="Rectangle 15"/>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43" name="Object 14"/>
          <p:cNvGraphicFramePr>
            <a:graphicFrameLocks noChangeAspect="1"/>
          </p:cNvGraphicFramePr>
          <p:nvPr/>
        </p:nvGraphicFramePr>
        <p:xfrm>
          <a:off x="4981575" y="3200400"/>
          <a:ext cx="3149600" cy="407988"/>
        </p:xfrm>
        <a:graphic>
          <a:graphicData uri="http://schemas.openxmlformats.org/presentationml/2006/ole">
            <mc:AlternateContent xmlns:mc="http://schemas.openxmlformats.org/markup-compatibility/2006">
              <mc:Choice xmlns:v="urn:schemas-microsoft-com:vml" Requires="v">
                <p:oleObj spid="_x0000_s492891" name="Equation" r:id="rId6" imgW="1549080" imgH="203040" progId="Equation.DSMT4">
                  <p:embed/>
                </p:oleObj>
              </mc:Choice>
              <mc:Fallback>
                <p:oleObj name="Equation" r:id="rId6" imgW="1549080" imgH="20304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81575" y="3200400"/>
                        <a:ext cx="3149600"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51" name="Rectangle 17"/>
          <p:cNvSpPr>
            <a:spLocks noChangeArrowheads="1"/>
          </p:cNvSpPr>
          <p:nvPr/>
        </p:nvSpPr>
        <p:spPr bwMode="auto">
          <a:xfrm>
            <a:off x="0" y="3143250"/>
            <a:ext cx="9144000" cy="0"/>
          </a:xfrm>
          <a:prstGeom prst="rect">
            <a:avLst/>
          </a:prstGeom>
          <a:noFill/>
          <a:ln w="9525">
            <a:noFill/>
            <a:miter lim="800000"/>
            <a:headEnd/>
            <a:tailEnd/>
          </a:ln>
        </p:spPr>
        <p:txBody>
          <a:bodyPr wrap="none" anchor="ctr">
            <a:spAutoFit/>
          </a:bodyPr>
          <a:lstStyle/>
          <a:p>
            <a:endParaRPr lang="en-US"/>
          </a:p>
        </p:txBody>
      </p:sp>
      <p:sp>
        <p:nvSpPr>
          <p:cNvPr id="10252" name="Rectangle 19"/>
          <p:cNvSpPr>
            <a:spLocks noChangeArrowheads="1"/>
          </p:cNvSpPr>
          <p:nvPr/>
        </p:nvSpPr>
        <p:spPr bwMode="auto">
          <a:xfrm>
            <a:off x="0" y="3024188"/>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44" name="Object 18"/>
          <p:cNvGraphicFramePr>
            <a:graphicFrameLocks noChangeAspect="1"/>
          </p:cNvGraphicFramePr>
          <p:nvPr>
            <p:extLst>
              <p:ext uri="{D42A27DB-BD31-4B8C-83A1-F6EECF244321}">
                <p14:modId xmlns:p14="http://schemas.microsoft.com/office/powerpoint/2010/main" val="3138434829"/>
              </p:ext>
            </p:extLst>
          </p:nvPr>
        </p:nvGraphicFramePr>
        <p:xfrm>
          <a:off x="304800" y="4218782"/>
          <a:ext cx="3455477" cy="852487"/>
        </p:xfrm>
        <a:graphic>
          <a:graphicData uri="http://schemas.openxmlformats.org/presentationml/2006/ole">
            <mc:AlternateContent xmlns:mc="http://schemas.openxmlformats.org/markup-compatibility/2006">
              <mc:Choice xmlns:v="urn:schemas-microsoft-com:vml" Requires="v">
                <p:oleObj spid="_x0000_s492892" name="Equation" r:id="rId8" imgW="2412720" imgH="596880" progId="Equation.DSMT4">
                  <p:embed/>
                </p:oleObj>
              </mc:Choice>
              <mc:Fallback>
                <p:oleObj name="Equation" r:id="rId8" imgW="2412720" imgH="596880" progId="Equation.DSMT4">
                  <p:embed/>
                  <p:pic>
                    <p:nvPicPr>
                      <p:cNvPr id="0" name=""/>
                      <p:cNvPicPr>
                        <a:picLocks noChangeAspect="1" noChangeArrowheads="1"/>
                      </p:cNvPicPr>
                      <p:nvPr/>
                    </p:nvPicPr>
                    <p:blipFill>
                      <a:blip r:embed="rId9"/>
                      <a:srcRect/>
                      <a:stretch>
                        <a:fillRect/>
                      </a:stretch>
                    </p:blipFill>
                    <p:spPr bwMode="auto">
                      <a:xfrm>
                        <a:off x="304800" y="4218782"/>
                        <a:ext cx="3455477" cy="852487"/>
                      </a:xfrm>
                      <a:prstGeom prst="rect">
                        <a:avLst/>
                      </a:prstGeom>
                      <a:noFill/>
                      <a:extLst/>
                    </p:spPr>
                  </p:pic>
                </p:oleObj>
              </mc:Fallback>
            </mc:AlternateContent>
          </a:graphicData>
        </a:graphic>
      </p:graphicFrame>
      <p:sp>
        <p:nvSpPr>
          <p:cNvPr id="10253" name="Rectangle 21"/>
          <p:cNvSpPr>
            <a:spLocks noChangeArrowheads="1"/>
          </p:cNvSpPr>
          <p:nvPr/>
        </p:nvSpPr>
        <p:spPr bwMode="auto">
          <a:xfrm>
            <a:off x="0" y="2957513"/>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45" name="Object 20"/>
          <p:cNvGraphicFramePr>
            <a:graphicFrameLocks noChangeAspect="1"/>
          </p:cNvGraphicFramePr>
          <p:nvPr>
            <p:extLst>
              <p:ext uri="{D42A27DB-BD31-4B8C-83A1-F6EECF244321}">
                <p14:modId xmlns:p14="http://schemas.microsoft.com/office/powerpoint/2010/main" val="4223715634"/>
              </p:ext>
            </p:extLst>
          </p:nvPr>
        </p:nvGraphicFramePr>
        <p:xfrm>
          <a:off x="4513171" y="4218782"/>
          <a:ext cx="4326029" cy="1044575"/>
        </p:xfrm>
        <a:graphic>
          <a:graphicData uri="http://schemas.openxmlformats.org/presentationml/2006/ole">
            <mc:AlternateContent xmlns:mc="http://schemas.openxmlformats.org/markup-compatibility/2006">
              <mc:Choice xmlns:v="urn:schemas-microsoft-com:vml" Requires="v">
                <p:oleObj spid="_x0000_s492893" name="Equation" r:id="rId10" imgW="2958840" imgH="711000" progId="Equation.DSMT4">
                  <p:embed/>
                </p:oleObj>
              </mc:Choice>
              <mc:Fallback>
                <p:oleObj name="Equation" r:id="rId10" imgW="2958840" imgH="711000" progId="Equation.DSMT4">
                  <p:embed/>
                  <p:pic>
                    <p:nvPicPr>
                      <p:cNvPr id="0" name=""/>
                      <p:cNvPicPr>
                        <a:picLocks noChangeAspect="1" noChangeArrowheads="1"/>
                      </p:cNvPicPr>
                      <p:nvPr/>
                    </p:nvPicPr>
                    <p:blipFill>
                      <a:blip r:embed="rId11"/>
                      <a:srcRect/>
                      <a:stretch>
                        <a:fillRect/>
                      </a:stretch>
                    </p:blipFill>
                    <p:spPr bwMode="auto">
                      <a:xfrm>
                        <a:off x="4513171" y="4218782"/>
                        <a:ext cx="4326029" cy="1044575"/>
                      </a:xfrm>
                      <a:prstGeom prst="rect">
                        <a:avLst/>
                      </a:prstGeom>
                      <a:noFill/>
                      <a:extLst/>
                    </p:spPr>
                  </p:pic>
                </p:oleObj>
              </mc:Fallback>
            </mc:AlternateContent>
          </a:graphicData>
        </a:graphic>
      </p:graphicFrame>
      <p:sp>
        <p:nvSpPr>
          <p:cNvPr id="10254" name="AutoShape 22"/>
          <p:cNvSpPr>
            <a:spLocks noChangeArrowheads="1"/>
          </p:cNvSpPr>
          <p:nvPr/>
        </p:nvSpPr>
        <p:spPr bwMode="auto">
          <a:xfrm>
            <a:off x="152400" y="1981200"/>
            <a:ext cx="4038600" cy="4191000"/>
          </a:xfrm>
          <a:prstGeom prst="roundRect">
            <a:avLst>
              <a:gd name="adj" fmla="val 16667"/>
            </a:avLst>
          </a:prstGeom>
          <a:noFill/>
          <a:ln w="9525">
            <a:solidFill>
              <a:schemeClr val="tx2"/>
            </a:solidFill>
            <a:round/>
            <a:headEnd/>
            <a:tailEnd/>
          </a:ln>
        </p:spPr>
        <p:txBody>
          <a:bodyPr wrap="none" anchor="ctr"/>
          <a:lstStyle/>
          <a:p>
            <a:endParaRPr lang="en-US"/>
          </a:p>
        </p:txBody>
      </p:sp>
      <p:sp>
        <p:nvSpPr>
          <p:cNvPr id="10255" name="AutoShape 23"/>
          <p:cNvSpPr>
            <a:spLocks noChangeArrowheads="1"/>
          </p:cNvSpPr>
          <p:nvPr/>
        </p:nvSpPr>
        <p:spPr bwMode="auto">
          <a:xfrm>
            <a:off x="4267200" y="1981200"/>
            <a:ext cx="4724400" cy="4343400"/>
          </a:xfrm>
          <a:prstGeom prst="roundRect">
            <a:avLst>
              <a:gd name="adj" fmla="val 16667"/>
            </a:avLst>
          </a:prstGeom>
          <a:noFill/>
          <a:ln w="9525">
            <a:solidFill>
              <a:schemeClr val="tx2"/>
            </a:solidFill>
            <a:round/>
            <a:headEnd/>
            <a:tailEnd/>
          </a:ln>
        </p:spPr>
        <p:txBody>
          <a:bodyPr wrap="none" anchor="ctr"/>
          <a:lstStyle/>
          <a:p>
            <a:endParaRPr lang="en-US"/>
          </a:p>
        </p:txBody>
      </p:sp>
    </p:spTree>
    <p:extLst>
      <p:ext uri="{BB962C8B-B14F-4D97-AF65-F5344CB8AC3E}">
        <p14:creationId xmlns:p14="http://schemas.microsoft.com/office/powerpoint/2010/main" val="95931141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2"/>
          <p:cNvSpPr>
            <a:spLocks noGrp="1" noChangeArrowheads="1"/>
          </p:cNvSpPr>
          <p:nvPr>
            <p:ph type="title"/>
          </p:nvPr>
        </p:nvSpPr>
        <p:spPr>
          <a:xfrm>
            <a:off x="762000" y="457200"/>
            <a:ext cx="7772400" cy="1143000"/>
          </a:xfrm>
        </p:spPr>
        <p:txBody>
          <a:bodyPr/>
          <a:lstStyle/>
          <a:p>
            <a:r>
              <a:rPr lang="en-US" sz="3200" dirty="0" smtClean="0">
                <a:ln w="12700">
                  <a:noFill/>
                  <a:prstDash val="solid"/>
                </a:ln>
              </a:rPr>
              <a:t>Why we have </a:t>
            </a:r>
            <a:r>
              <a:rPr lang="en-US" sz="3200" i="1" dirty="0" err="1" smtClean="0">
                <a:ln w="12700">
                  <a:noFill/>
                  <a:prstDash val="solid"/>
                </a:ln>
              </a:rPr>
              <a:t>cos</a:t>
            </a:r>
            <a:r>
              <a:rPr lang="el-GR" sz="3200" i="1" dirty="0" smtClean="0">
                <a:ln w="12700">
                  <a:noFill/>
                  <a:prstDash val="solid"/>
                </a:ln>
              </a:rPr>
              <a:t>θ</a:t>
            </a:r>
            <a:r>
              <a:rPr lang="sv-SE" sz="3200" i="1" baseline="-25000" dirty="0" smtClean="0">
                <a:ln w="12700">
                  <a:noFill/>
                  <a:prstDash val="solid"/>
                </a:ln>
              </a:rPr>
              <a:t>0</a:t>
            </a:r>
            <a:r>
              <a:rPr lang="en-US" sz="3200" dirty="0" smtClean="0">
                <a:ln w="12700">
                  <a:noFill/>
                  <a:prstDash val="solid"/>
                </a:ln>
              </a:rPr>
              <a:t> in Planar array but not in Linear array for directivity</a:t>
            </a:r>
            <a:endParaRPr lang="en-US" dirty="0" smtClean="0">
              <a:ln w="12700">
                <a:noFill/>
                <a:prstDash val="solid"/>
              </a:ln>
            </a:endParaRPr>
          </a:p>
        </p:txBody>
      </p:sp>
      <p:sp>
        <p:nvSpPr>
          <p:cNvPr id="11271" name="Rectangle 5"/>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n-US"/>
          </a:p>
        </p:txBody>
      </p:sp>
      <p:sp>
        <p:nvSpPr>
          <p:cNvPr id="11272" name="Rectangle 7"/>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n-US"/>
          </a:p>
        </p:txBody>
      </p:sp>
      <p:sp>
        <p:nvSpPr>
          <p:cNvPr id="11273" name="Rectangle 9"/>
          <p:cNvSpPr>
            <a:spLocks noChangeArrowheads="1"/>
          </p:cNvSpPr>
          <p:nvPr/>
        </p:nvSpPr>
        <p:spPr bwMode="auto">
          <a:xfrm>
            <a:off x="0" y="3143250"/>
            <a:ext cx="9144000" cy="0"/>
          </a:xfrm>
          <a:prstGeom prst="rect">
            <a:avLst/>
          </a:prstGeom>
          <a:noFill/>
          <a:ln w="9525">
            <a:noFill/>
            <a:miter lim="800000"/>
            <a:headEnd/>
            <a:tailEnd/>
          </a:ln>
        </p:spPr>
        <p:txBody>
          <a:bodyPr wrap="none" anchor="ctr">
            <a:spAutoFit/>
          </a:bodyPr>
          <a:lstStyle/>
          <a:p>
            <a:endParaRPr lang="en-US"/>
          </a:p>
        </p:txBody>
      </p:sp>
      <p:sp>
        <p:nvSpPr>
          <p:cNvPr id="11274" name="Rectangle 10"/>
          <p:cNvSpPr>
            <a:spLocks noChangeArrowheads="1"/>
          </p:cNvSpPr>
          <p:nvPr/>
        </p:nvSpPr>
        <p:spPr bwMode="auto">
          <a:xfrm>
            <a:off x="0" y="3024188"/>
            <a:ext cx="9144000" cy="0"/>
          </a:xfrm>
          <a:prstGeom prst="rect">
            <a:avLst/>
          </a:prstGeom>
          <a:noFill/>
          <a:ln w="9525">
            <a:noFill/>
            <a:miter lim="800000"/>
            <a:headEnd/>
            <a:tailEnd/>
          </a:ln>
        </p:spPr>
        <p:txBody>
          <a:bodyPr wrap="none" anchor="ctr">
            <a:spAutoFit/>
          </a:bodyPr>
          <a:lstStyle/>
          <a:p>
            <a:endParaRPr lang="en-US"/>
          </a:p>
        </p:txBody>
      </p:sp>
      <p:sp>
        <p:nvSpPr>
          <p:cNvPr id="11275" name="Rectangle 12"/>
          <p:cNvSpPr>
            <a:spLocks noChangeArrowheads="1"/>
          </p:cNvSpPr>
          <p:nvPr/>
        </p:nvSpPr>
        <p:spPr bwMode="auto">
          <a:xfrm>
            <a:off x="0" y="2957513"/>
            <a:ext cx="9144000" cy="0"/>
          </a:xfrm>
          <a:prstGeom prst="rect">
            <a:avLst/>
          </a:prstGeom>
          <a:noFill/>
          <a:ln w="9525">
            <a:noFill/>
            <a:miter lim="800000"/>
            <a:headEnd/>
            <a:tailEnd/>
          </a:ln>
        </p:spPr>
        <p:txBody>
          <a:bodyPr wrap="none" anchor="ctr">
            <a:spAutoFit/>
          </a:bodyPr>
          <a:lstStyle/>
          <a:p>
            <a:endParaRPr lang="en-US"/>
          </a:p>
        </p:txBody>
      </p:sp>
      <p:grpSp>
        <p:nvGrpSpPr>
          <p:cNvPr id="2" name="Group 26"/>
          <p:cNvGrpSpPr/>
          <p:nvPr/>
        </p:nvGrpSpPr>
        <p:grpSpPr>
          <a:xfrm>
            <a:off x="152400" y="1752600"/>
            <a:ext cx="8839200" cy="4572000"/>
            <a:chOff x="152400" y="1752600"/>
            <a:chExt cx="8839200" cy="4572000"/>
          </a:xfrm>
        </p:grpSpPr>
        <p:sp>
          <p:nvSpPr>
            <p:cNvPr id="11269" name="Text Box 3"/>
            <p:cNvSpPr txBox="1">
              <a:spLocks noChangeArrowheads="1"/>
            </p:cNvSpPr>
            <p:nvPr/>
          </p:nvSpPr>
          <p:spPr bwMode="auto">
            <a:xfrm>
              <a:off x="1536700" y="1828800"/>
              <a:ext cx="977900" cy="457200"/>
            </a:xfrm>
            <a:prstGeom prst="rect">
              <a:avLst/>
            </a:prstGeom>
            <a:noFill/>
            <a:ln w="9525">
              <a:noFill/>
              <a:miter lim="800000"/>
              <a:headEnd/>
              <a:tailEnd/>
            </a:ln>
          </p:spPr>
          <p:txBody>
            <a:bodyPr wrap="none">
              <a:spAutoFit/>
            </a:bodyPr>
            <a:lstStyle/>
            <a:p>
              <a:r>
                <a:rPr lang="sv-SE" dirty="0"/>
                <a:t>Linear</a:t>
              </a:r>
              <a:endParaRPr lang="en-US" dirty="0"/>
            </a:p>
          </p:txBody>
        </p:sp>
        <p:sp>
          <p:nvSpPr>
            <p:cNvPr id="11270" name="Text Box 4"/>
            <p:cNvSpPr txBox="1">
              <a:spLocks noChangeArrowheads="1"/>
            </p:cNvSpPr>
            <p:nvPr/>
          </p:nvSpPr>
          <p:spPr bwMode="auto">
            <a:xfrm>
              <a:off x="6124575" y="1828800"/>
              <a:ext cx="962025" cy="457200"/>
            </a:xfrm>
            <a:prstGeom prst="rect">
              <a:avLst/>
            </a:prstGeom>
            <a:noFill/>
            <a:ln w="9525">
              <a:noFill/>
              <a:miter lim="800000"/>
              <a:headEnd/>
              <a:tailEnd/>
            </a:ln>
          </p:spPr>
          <p:txBody>
            <a:bodyPr wrap="none">
              <a:spAutoFit/>
            </a:bodyPr>
            <a:lstStyle/>
            <a:p>
              <a:r>
                <a:rPr lang="sv-SE" dirty="0"/>
                <a:t>Planar</a:t>
              </a:r>
              <a:endParaRPr lang="en-US" dirty="0"/>
            </a:p>
          </p:txBody>
        </p:sp>
        <p:graphicFrame>
          <p:nvGraphicFramePr>
            <p:cNvPr id="11266" name="Object 8"/>
            <p:cNvGraphicFramePr>
              <a:graphicFrameLocks noChangeAspect="1"/>
            </p:cNvGraphicFramePr>
            <p:nvPr/>
          </p:nvGraphicFramePr>
          <p:xfrm>
            <a:off x="4981575" y="2335212"/>
            <a:ext cx="3149600" cy="407988"/>
          </p:xfrm>
          <a:graphic>
            <a:graphicData uri="http://schemas.openxmlformats.org/presentationml/2006/ole">
              <mc:AlternateContent xmlns:mc="http://schemas.openxmlformats.org/markup-compatibility/2006">
                <mc:Choice xmlns:v="urn:schemas-microsoft-com:vml" Requires="v">
                  <p:oleObj spid="_x0000_s512014" name="Equation" r:id="rId4" imgW="1549080" imgH="203040" progId="Equation.DSMT4">
                    <p:embed/>
                  </p:oleObj>
                </mc:Choice>
                <mc:Fallback>
                  <p:oleObj name="Equation" r:id="rId4" imgW="1549080" imgH="2030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1575" y="2335212"/>
                          <a:ext cx="3149600"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76" name="AutoShape 14"/>
            <p:cNvSpPr>
              <a:spLocks noChangeArrowheads="1"/>
            </p:cNvSpPr>
            <p:nvPr/>
          </p:nvSpPr>
          <p:spPr bwMode="auto">
            <a:xfrm>
              <a:off x="152400" y="1752600"/>
              <a:ext cx="4038600" cy="4419600"/>
            </a:xfrm>
            <a:prstGeom prst="roundRect">
              <a:avLst>
                <a:gd name="adj" fmla="val 16667"/>
              </a:avLst>
            </a:prstGeom>
            <a:noFill/>
            <a:ln w="9525">
              <a:solidFill>
                <a:schemeClr val="tx2"/>
              </a:solidFill>
              <a:round/>
              <a:headEnd/>
              <a:tailEnd/>
            </a:ln>
          </p:spPr>
          <p:txBody>
            <a:bodyPr wrap="none" anchor="ctr"/>
            <a:lstStyle/>
            <a:p>
              <a:endParaRPr lang="en-US"/>
            </a:p>
          </p:txBody>
        </p:sp>
        <p:sp>
          <p:nvSpPr>
            <p:cNvPr id="11277" name="AutoShape 15"/>
            <p:cNvSpPr>
              <a:spLocks noChangeArrowheads="1"/>
            </p:cNvSpPr>
            <p:nvPr/>
          </p:nvSpPr>
          <p:spPr bwMode="auto">
            <a:xfrm>
              <a:off x="4267200" y="1752600"/>
              <a:ext cx="4724400" cy="4572000"/>
            </a:xfrm>
            <a:prstGeom prst="roundRect">
              <a:avLst>
                <a:gd name="adj" fmla="val 16667"/>
              </a:avLst>
            </a:prstGeom>
            <a:noFill/>
            <a:ln w="9525">
              <a:solidFill>
                <a:schemeClr val="tx2"/>
              </a:solidFill>
              <a:round/>
              <a:headEnd/>
              <a:tailEnd/>
            </a:ln>
          </p:spPr>
          <p:txBody>
            <a:bodyPr wrap="none" anchor="ctr"/>
            <a:lstStyle/>
            <a:p>
              <a:endParaRPr lang="en-US"/>
            </a:p>
          </p:txBody>
        </p:sp>
        <p:sp>
          <p:nvSpPr>
            <p:cNvPr id="11278" name="Line 16"/>
            <p:cNvSpPr>
              <a:spLocks noChangeShapeType="1"/>
            </p:cNvSpPr>
            <p:nvPr/>
          </p:nvSpPr>
          <p:spPr bwMode="auto">
            <a:xfrm>
              <a:off x="5105400" y="4876800"/>
              <a:ext cx="3124200" cy="0"/>
            </a:xfrm>
            <a:prstGeom prst="line">
              <a:avLst/>
            </a:prstGeom>
            <a:noFill/>
            <a:ln w="9525">
              <a:solidFill>
                <a:schemeClr val="tx1"/>
              </a:solidFill>
              <a:round/>
              <a:headEnd/>
              <a:tailEnd/>
            </a:ln>
          </p:spPr>
          <p:txBody>
            <a:bodyPr/>
            <a:lstStyle/>
            <a:p>
              <a:endParaRPr lang="en-US"/>
            </a:p>
          </p:txBody>
        </p:sp>
        <p:sp>
          <p:nvSpPr>
            <p:cNvPr id="11279" name="Line 17"/>
            <p:cNvSpPr>
              <a:spLocks noChangeShapeType="1"/>
            </p:cNvSpPr>
            <p:nvPr/>
          </p:nvSpPr>
          <p:spPr bwMode="auto">
            <a:xfrm flipH="1">
              <a:off x="5105400" y="2743200"/>
              <a:ext cx="1828800" cy="2133600"/>
            </a:xfrm>
            <a:prstGeom prst="line">
              <a:avLst/>
            </a:prstGeom>
            <a:noFill/>
            <a:ln w="9525">
              <a:solidFill>
                <a:schemeClr val="tx1"/>
              </a:solidFill>
              <a:round/>
              <a:headEnd/>
              <a:tailEnd type="triangle" w="med" len="med"/>
            </a:ln>
          </p:spPr>
          <p:txBody>
            <a:bodyPr/>
            <a:lstStyle/>
            <a:p>
              <a:endParaRPr lang="en-US"/>
            </a:p>
          </p:txBody>
        </p:sp>
        <p:sp>
          <p:nvSpPr>
            <p:cNvPr id="11280" name="Line 18"/>
            <p:cNvSpPr>
              <a:spLocks noChangeShapeType="1"/>
            </p:cNvSpPr>
            <p:nvPr/>
          </p:nvSpPr>
          <p:spPr bwMode="auto">
            <a:xfrm flipH="1">
              <a:off x="5638800" y="2743200"/>
              <a:ext cx="1828800" cy="2133600"/>
            </a:xfrm>
            <a:prstGeom prst="line">
              <a:avLst/>
            </a:prstGeom>
            <a:noFill/>
            <a:ln w="9525">
              <a:solidFill>
                <a:schemeClr val="tx1"/>
              </a:solidFill>
              <a:round/>
              <a:headEnd/>
              <a:tailEnd type="triangle" w="med" len="med"/>
            </a:ln>
          </p:spPr>
          <p:txBody>
            <a:bodyPr/>
            <a:lstStyle/>
            <a:p>
              <a:endParaRPr lang="en-US"/>
            </a:p>
          </p:txBody>
        </p:sp>
        <p:sp>
          <p:nvSpPr>
            <p:cNvPr id="11281" name="Line 19"/>
            <p:cNvSpPr>
              <a:spLocks noChangeShapeType="1"/>
            </p:cNvSpPr>
            <p:nvPr/>
          </p:nvSpPr>
          <p:spPr bwMode="auto">
            <a:xfrm flipH="1">
              <a:off x="6172200" y="2743200"/>
              <a:ext cx="1828800" cy="2133600"/>
            </a:xfrm>
            <a:prstGeom prst="line">
              <a:avLst/>
            </a:prstGeom>
            <a:noFill/>
            <a:ln w="9525">
              <a:solidFill>
                <a:schemeClr val="tx1"/>
              </a:solidFill>
              <a:round/>
              <a:headEnd/>
              <a:tailEnd type="triangle" w="med" len="med"/>
            </a:ln>
          </p:spPr>
          <p:txBody>
            <a:bodyPr/>
            <a:lstStyle/>
            <a:p>
              <a:endParaRPr lang="en-US"/>
            </a:p>
          </p:txBody>
        </p:sp>
        <p:sp>
          <p:nvSpPr>
            <p:cNvPr id="11282" name="Line 20"/>
            <p:cNvSpPr>
              <a:spLocks noChangeShapeType="1"/>
            </p:cNvSpPr>
            <p:nvPr/>
          </p:nvSpPr>
          <p:spPr bwMode="auto">
            <a:xfrm flipH="1">
              <a:off x="6705600" y="2743200"/>
              <a:ext cx="1828800" cy="2133600"/>
            </a:xfrm>
            <a:prstGeom prst="line">
              <a:avLst/>
            </a:prstGeom>
            <a:noFill/>
            <a:ln w="9525">
              <a:solidFill>
                <a:schemeClr val="tx1"/>
              </a:solidFill>
              <a:round/>
              <a:headEnd/>
              <a:tailEnd type="triangle" w="med" len="med"/>
            </a:ln>
          </p:spPr>
          <p:txBody>
            <a:bodyPr/>
            <a:lstStyle/>
            <a:p>
              <a:endParaRPr lang="en-US"/>
            </a:p>
          </p:txBody>
        </p:sp>
        <p:sp>
          <p:nvSpPr>
            <p:cNvPr id="11283" name="Line 21"/>
            <p:cNvSpPr>
              <a:spLocks noChangeShapeType="1"/>
            </p:cNvSpPr>
            <p:nvPr/>
          </p:nvSpPr>
          <p:spPr bwMode="auto">
            <a:xfrm flipH="1">
              <a:off x="7239000" y="3352800"/>
              <a:ext cx="1295400" cy="1524000"/>
            </a:xfrm>
            <a:prstGeom prst="line">
              <a:avLst/>
            </a:prstGeom>
            <a:noFill/>
            <a:ln w="9525">
              <a:solidFill>
                <a:schemeClr val="tx1"/>
              </a:solidFill>
              <a:round/>
              <a:headEnd/>
              <a:tailEnd type="triangle" w="med" len="med"/>
            </a:ln>
          </p:spPr>
          <p:txBody>
            <a:bodyPr/>
            <a:lstStyle/>
            <a:p>
              <a:endParaRPr lang="en-US"/>
            </a:p>
          </p:txBody>
        </p:sp>
        <p:sp>
          <p:nvSpPr>
            <p:cNvPr id="11284" name="Line 22"/>
            <p:cNvSpPr>
              <a:spLocks noChangeShapeType="1"/>
            </p:cNvSpPr>
            <p:nvPr/>
          </p:nvSpPr>
          <p:spPr bwMode="auto">
            <a:xfrm flipH="1">
              <a:off x="7772400" y="3886200"/>
              <a:ext cx="838200" cy="990600"/>
            </a:xfrm>
            <a:prstGeom prst="line">
              <a:avLst/>
            </a:prstGeom>
            <a:noFill/>
            <a:ln w="9525">
              <a:solidFill>
                <a:schemeClr val="tx1"/>
              </a:solidFill>
              <a:round/>
              <a:headEnd/>
              <a:tailEnd type="triangle" w="med" len="med"/>
            </a:ln>
          </p:spPr>
          <p:txBody>
            <a:bodyPr/>
            <a:lstStyle/>
            <a:p>
              <a:endParaRPr lang="en-US"/>
            </a:p>
          </p:txBody>
        </p:sp>
        <p:sp>
          <p:nvSpPr>
            <p:cNvPr id="11285" name="Line 23"/>
            <p:cNvSpPr>
              <a:spLocks noChangeShapeType="1"/>
            </p:cNvSpPr>
            <p:nvPr/>
          </p:nvSpPr>
          <p:spPr bwMode="auto">
            <a:xfrm flipH="1">
              <a:off x="8229600" y="4495800"/>
              <a:ext cx="304800" cy="381000"/>
            </a:xfrm>
            <a:prstGeom prst="line">
              <a:avLst/>
            </a:prstGeom>
            <a:noFill/>
            <a:ln w="9525">
              <a:solidFill>
                <a:schemeClr val="tx1"/>
              </a:solidFill>
              <a:round/>
              <a:headEnd/>
              <a:tailEnd type="triangle" w="med" len="med"/>
            </a:ln>
          </p:spPr>
          <p:txBody>
            <a:bodyPr/>
            <a:lstStyle/>
            <a:p>
              <a:endParaRPr lang="en-US"/>
            </a:p>
          </p:txBody>
        </p:sp>
        <p:sp>
          <p:nvSpPr>
            <p:cNvPr id="11286" name="Line 25"/>
            <p:cNvSpPr>
              <a:spLocks noChangeShapeType="1"/>
            </p:cNvSpPr>
            <p:nvPr/>
          </p:nvSpPr>
          <p:spPr bwMode="auto">
            <a:xfrm flipH="1" flipV="1">
              <a:off x="6324600" y="3429000"/>
              <a:ext cx="1905000" cy="1447800"/>
            </a:xfrm>
            <a:prstGeom prst="line">
              <a:avLst/>
            </a:prstGeom>
            <a:noFill/>
            <a:ln w="9525">
              <a:solidFill>
                <a:srgbClr val="FF0000"/>
              </a:solidFill>
              <a:round/>
              <a:headEnd/>
              <a:tailEnd/>
            </a:ln>
          </p:spPr>
          <p:txBody>
            <a:bodyPr/>
            <a:lstStyle/>
            <a:p>
              <a:endParaRPr lang="en-US"/>
            </a:p>
          </p:txBody>
        </p:sp>
        <p:sp>
          <p:nvSpPr>
            <p:cNvPr id="11287" name="Text Box 26"/>
            <p:cNvSpPr txBox="1">
              <a:spLocks noChangeArrowheads="1"/>
            </p:cNvSpPr>
            <p:nvPr/>
          </p:nvSpPr>
          <p:spPr bwMode="auto">
            <a:xfrm>
              <a:off x="4556125" y="5148263"/>
              <a:ext cx="2162175" cy="457200"/>
            </a:xfrm>
            <a:prstGeom prst="rect">
              <a:avLst/>
            </a:prstGeom>
            <a:noFill/>
            <a:ln w="9525">
              <a:noFill/>
              <a:miter lim="800000"/>
              <a:headEnd/>
              <a:tailEnd/>
            </a:ln>
          </p:spPr>
          <p:txBody>
            <a:bodyPr wrap="none">
              <a:spAutoFit/>
            </a:bodyPr>
            <a:lstStyle/>
            <a:p>
              <a:r>
                <a:rPr lang="sv-SE"/>
                <a:t>A</a:t>
              </a:r>
              <a:r>
                <a:rPr lang="sv-SE" baseline="-25000"/>
                <a:t>effective</a:t>
              </a:r>
              <a:r>
                <a:rPr lang="sv-SE"/>
                <a:t>=cos</a:t>
              </a:r>
              <a:r>
                <a:rPr lang="el-GR"/>
                <a:t>θ</a:t>
              </a:r>
              <a:r>
                <a:rPr lang="sv-SE" baseline="-25000"/>
                <a:t>0</a:t>
              </a:r>
              <a:r>
                <a:rPr lang="sv-SE"/>
                <a:t>A</a:t>
              </a:r>
              <a:endParaRPr lang="el-GR"/>
            </a:p>
          </p:txBody>
        </p:sp>
        <p:sp>
          <p:nvSpPr>
            <p:cNvPr id="11288" name="Text Box 28"/>
            <p:cNvSpPr txBox="1">
              <a:spLocks noChangeArrowheads="1"/>
            </p:cNvSpPr>
            <p:nvPr/>
          </p:nvSpPr>
          <p:spPr bwMode="auto">
            <a:xfrm>
              <a:off x="4419600" y="2895600"/>
              <a:ext cx="1881188" cy="457200"/>
            </a:xfrm>
            <a:prstGeom prst="rect">
              <a:avLst/>
            </a:prstGeom>
            <a:noFill/>
            <a:ln w="9525">
              <a:noFill/>
              <a:miter lim="800000"/>
              <a:headEnd/>
              <a:tailEnd/>
            </a:ln>
          </p:spPr>
          <p:txBody>
            <a:bodyPr wrap="none">
              <a:spAutoFit/>
            </a:bodyPr>
            <a:lstStyle/>
            <a:p>
              <a:r>
                <a:rPr lang="sv-SE"/>
                <a:t>Effective area</a:t>
              </a:r>
            </a:p>
          </p:txBody>
        </p:sp>
        <p:sp>
          <p:nvSpPr>
            <p:cNvPr id="11289" name="Line 29"/>
            <p:cNvSpPr>
              <a:spLocks noChangeShapeType="1"/>
            </p:cNvSpPr>
            <p:nvPr/>
          </p:nvSpPr>
          <p:spPr bwMode="auto">
            <a:xfrm>
              <a:off x="6172200" y="3200400"/>
              <a:ext cx="228600" cy="304800"/>
            </a:xfrm>
            <a:prstGeom prst="line">
              <a:avLst/>
            </a:prstGeom>
            <a:noFill/>
            <a:ln w="9525">
              <a:solidFill>
                <a:schemeClr val="tx1"/>
              </a:solidFill>
              <a:round/>
              <a:headEnd/>
              <a:tailEnd type="triangle" w="med" len="med"/>
            </a:ln>
          </p:spPr>
          <p:txBody>
            <a:bodyPr/>
            <a:lstStyle/>
            <a:p>
              <a:endParaRPr lang="en-US"/>
            </a:p>
          </p:txBody>
        </p:sp>
        <p:graphicFrame>
          <p:nvGraphicFramePr>
            <p:cNvPr id="11267" name="Object 30"/>
            <p:cNvGraphicFramePr>
              <a:graphicFrameLocks noGrp="1" noChangeAspect="1"/>
            </p:cNvGraphicFramePr>
            <p:nvPr>
              <p:ph idx="1"/>
            </p:nvPr>
          </p:nvGraphicFramePr>
          <p:xfrm>
            <a:off x="1143000" y="2286000"/>
            <a:ext cx="1778000" cy="406400"/>
          </p:xfrm>
          <a:graphic>
            <a:graphicData uri="http://schemas.openxmlformats.org/presentationml/2006/ole">
              <mc:AlternateContent xmlns:mc="http://schemas.openxmlformats.org/markup-compatibility/2006">
                <mc:Choice xmlns:v="urn:schemas-microsoft-com:vml" Requires="v">
                  <p:oleObj spid="_x0000_s512015" name="Equation" r:id="rId6" imgW="888840" imgH="203040" progId="Equation.DSMT4">
                    <p:embed/>
                  </p:oleObj>
                </mc:Choice>
                <mc:Fallback>
                  <p:oleObj name="Equation" r:id="rId6" imgW="888840" imgH="20304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3000" y="2286000"/>
                          <a:ext cx="1778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1290" name="Picture 32"/>
            <p:cNvPicPr>
              <a:picLocks noChangeAspect="1" noChangeArrowheads="1"/>
            </p:cNvPicPr>
            <p:nvPr/>
          </p:nvPicPr>
          <p:blipFill>
            <a:blip r:embed="rId8" cstate="print"/>
            <a:srcRect r="25496" b="2605"/>
            <a:stretch>
              <a:fillRect/>
            </a:stretch>
          </p:blipFill>
          <p:spPr bwMode="auto">
            <a:xfrm>
              <a:off x="533400" y="4343400"/>
              <a:ext cx="3536950" cy="1735138"/>
            </a:xfrm>
            <a:prstGeom prst="rect">
              <a:avLst/>
            </a:prstGeom>
            <a:noFill/>
            <a:ln w="9525">
              <a:noFill/>
              <a:miter lim="800000"/>
              <a:headEnd/>
              <a:tailEnd/>
            </a:ln>
          </p:spPr>
        </p:pic>
      </p:grpSp>
      <p:sp>
        <p:nvSpPr>
          <p:cNvPr id="28" name="TextBox 27"/>
          <p:cNvSpPr txBox="1"/>
          <p:nvPr/>
        </p:nvSpPr>
        <p:spPr>
          <a:xfrm>
            <a:off x="228600" y="2895600"/>
            <a:ext cx="3733800" cy="1169551"/>
          </a:xfrm>
          <a:prstGeom prst="rect">
            <a:avLst/>
          </a:prstGeom>
          <a:noFill/>
        </p:spPr>
        <p:txBody>
          <a:bodyPr wrap="square" rtlCol="0">
            <a:spAutoFit/>
          </a:bodyPr>
          <a:lstStyle/>
          <a:p>
            <a:r>
              <a:rPr lang="en-US" sz="1400" dirty="0" smtClean="0"/>
              <a:t>Even the beam width is broaden, </a:t>
            </a:r>
          </a:p>
          <a:p>
            <a:r>
              <a:rPr lang="en-US" sz="1400" dirty="0" smtClean="0"/>
              <a:t>the directivity is kept the same when the beam is steered because the volume of the kind of “ring cone” is the same with the same directivity and broaden </a:t>
            </a:r>
            <a:r>
              <a:rPr lang="en-US" sz="1400" dirty="0" err="1" smtClean="0"/>
              <a:t>beamwitdh</a:t>
            </a:r>
            <a:r>
              <a:rPr lang="en-US" sz="1400" dirty="0" smtClean="0"/>
              <a:t> (volume means power)</a:t>
            </a:r>
            <a:endParaRPr lang="en-US" sz="1400" dirty="0"/>
          </a:p>
        </p:txBody>
      </p:sp>
      <p:cxnSp>
        <p:nvCxnSpPr>
          <p:cNvPr id="30" name="Straight Arrow Connector 29"/>
          <p:cNvCxnSpPr/>
          <p:nvPr/>
        </p:nvCxnSpPr>
        <p:spPr bwMode="auto">
          <a:xfrm rot="10800000" flipV="1">
            <a:off x="1447800" y="4267200"/>
            <a:ext cx="533400" cy="30480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32" name="Straight Arrow Connector 31"/>
          <p:cNvCxnSpPr/>
          <p:nvPr/>
        </p:nvCxnSpPr>
        <p:spPr bwMode="auto">
          <a:xfrm rot="16200000" flipH="1">
            <a:off x="2209800" y="4267200"/>
            <a:ext cx="304800" cy="30480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33" name="TextBox 32"/>
          <p:cNvSpPr txBox="1"/>
          <p:nvPr/>
        </p:nvSpPr>
        <p:spPr>
          <a:xfrm>
            <a:off x="1524000" y="4038600"/>
            <a:ext cx="1309974" cy="338554"/>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600" dirty="0" smtClean="0"/>
              <a:t>Same volume</a:t>
            </a:r>
            <a:endParaRPr lang="en-US" sz="1600" dirty="0"/>
          </a:p>
        </p:txBody>
      </p:sp>
    </p:spTree>
    <p:extLst>
      <p:ext uri="{BB962C8B-B14F-4D97-AF65-F5344CB8AC3E}">
        <p14:creationId xmlns:p14="http://schemas.microsoft.com/office/powerpoint/2010/main" val="3227273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685800" y="1828800"/>
            <a:ext cx="7772400" cy="2362200"/>
          </a:xfrm>
        </p:spPr>
        <p:txBody>
          <a:bodyPr/>
          <a:lstStyle/>
          <a:p>
            <a:r>
              <a:rPr lang="en-US" dirty="0" smtClean="0">
                <a:ln w="12700">
                  <a:noFill/>
                  <a:prstDash val="solid"/>
                </a:ln>
              </a:rPr>
              <a:t>Now we will analyze the impedance of one element in an array</a:t>
            </a:r>
            <a:endParaRPr lang="en-US" dirty="0">
              <a:ln w="12700">
                <a:noFill/>
                <a:prstDash val="solid"/>
              </a:ln>
            </a:endParaRPr>
          </a:p>
        </p:txBody>
      </p:sp>
      <p:sp>
        <p:nvSpPr>
          <p:cNvPr id="139267" name="Rectangle 3"/>
          <p:cNvSpPr>
            <a:spLocks noChangeArrowheads="1"/>
          </p:cNvSpPr>
          <p:nvPr/>
        </p:nvSpPr>
        <p:spPr bwMode="auto">
          <a:xfrm>
            <a:off x="0" y="3314700"/>
            <a:ext cx="9144000" cy="0"/>
          </a:xfrm>
          <a:prstGeom prst="rect">
            <a:avLst/>
          </a:prstGeom>
          <a:noFill/>
          <a:ln w="9525">
            <a:noFill/>
            <a:miter lim="800000"/>
            <a:headEnd/>
            <a:tailEnd/>
          </a:ln>
          <a:effectLst/>
        </p:spPr>
        <p:txBody>
          <a:bodyPr wrap="none" anchor="ctr">
            <a:spAutoFit/>
          </a:bodyPr>
          <a:lstStyle/>
          <a:p>
            <a:endParaRPr lang="en-US"/>
          </a:p>
        </p:txBody>
      </p:sp>
      <p:sp>
        <p:nvSpPr>
          <p:cNvPr id="139268" name="Rectangle 4"/>
          <p:cNvSpPr>
            <a:spLocks noChangeArrowheads="1"/>
          </p:cNvSpPr>
          <p:nvPr/>
        </p:nvSpPr>
        <p:spPr bwMode="auto">
          <a:xfrm>
            <a:off x="0" y="3319463"/>
            <a:ext cx="9144000" cy="0"/>
          </a:xfrm>
          <a:prstGeom prst="rect">
            <a:avLst/>
          </a:prstGeom>
          <a:noFill/>
          <a:ln w="9525">
            <a:noFill/>
            <a:miter lim="800000"/>
            <a:headEnd/>
            <a:tailEnd/>
          </a:ln>
          <a:effectLst/>
        </p:spPr>
        <p:txBody>
          <a:bodyPr wrap="none" anchor="ctr">
            <a:spAutoFit/>
          </a:bodyPr>
          <a:lstStyle/>
          <a:p>
            <a:endParaRPr lang="en-US"/>
          </a:p>
        </p:txBody>
      </p:sp>
      <p:sp>
        <p:nvSpPr>
          <p:cNvPr id="139269" name="Rectangle 5"/>
          <p:cNvSpPr>
            <a:spLocks noChangeArrowheads="1"/>
          </p:cNvSpPr>
          <p:nvPr/>
        </p:nvSpPr>
        <p:spPr bwMode="auto">
          <a:xfrm>
            <a:off x="0" y="3262313"/>
            <a:ext cx="9144000" cy="0"/>
          </a:xfrm>
          <a:prstGeom prst="rect">
            <a:avLst/>
          </a:prstGeom>
          <a:noFill/>
          <a:ln w="9525">
            <a:noFill/>
            <a:miter lim="800000"/>
            <a:headEnd/>
            <a:tailEnd/>
          </a:ln>
          <a:effectLst/>
        </p:spPr>
        <p:txBody>
          <a:bodyPr wrap="none" anchor="ctr">
            <a:spAutoFit/>
          </a:bodyPr>
          <a:lstStyle/>
          <a:p>
            <a:endParaRPr lang="en-US"/>
          </a:p>
        </p:txBody>
      </p:sp>
      <p:sp>
        <p:nvSpPr>
          <p:cNvPr id="139270" name="Rectangle 6"/>
          <p:cNvSpPr>
            <a:spLocks noChangeArrowheads="1"/>
          </p:cNvSpPr>
          <p:nvPr/>
        </p:nvSpPr>
        <p:spPr bwMode="auto">
          <a:xfrm>
            <a:off x="0" y="2324100"/>
            <a:ext cx="9144000" cy="0"/>
          </a:xfrm>
          <a:prstGeom prst="rect">
            <a:avLst/>
          </a:prstGeom>
          <a:noFill/>
          <a:ln w="9525">
            <a:noFill/>
            <a:miter lim="800000"/>
            <a:headEnd/>
            <a:tailEnd/>
          </a:ln>
          <a:effectLst/>
        </p:spPr>
        <p:txBody>
          <a:bodyPr wrap="none" anchor="ctr">
            <a:spAutoFit/>
          </a:bodyPr>
          <a:lstStyle/>
          <a:p>
            <a:endParaRPr lang="en-US"/>
          </a:p>
        </p:txBody>
      </p:sp>
      <p:sp>
        <p:nvSpPr>
          <p:cNvPr id="139271" name="Rectangle 7"/>
          <p:cNvSpPr>
            <a:spLocks noChangeArrowheads="1"/>
          </p:cNvSpPr>
          <p:nvPr/>
        </p:nvSpPr>
        <p:spPr bwMode="auto">
          <a:xfrm>
            <a:off x="0" y="2652713"/>
            <a:ext cx="9144000" cy="0"/>
          </a:xfrm>
          <a:prstGeom prst="rect">
            <a:avLst/>
          </a:prstGeom>
          <a:noFill/>
          <a:ln w="9525">
            <a:noFill/>
            <a:miter lim="800000"/>
            <a:headEnd/>
            <a:tailEnd/>
          </a:ln>
          <a:effectLst/>
        </p:spPr>
        <p:txBody>
          <a:bodyPr wrap="none" anchor="ctr">
            <a:spAutoFit/>
          </a:bodyPr>
          <a:lstStyle/>
          <a:p>
            <a:endParaRPr lang="en-US"/>
          </a:p>
        </p:txBody>
      </p:sp>
      <p:sp>
        <p:nvSpPr>
          <p:cNvPr id="139272" name="Rectangle 8"/>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n-US"/>
          </a:p>
        </p:txBody>
      </p:sp>
      <p:sp>
        <p:nvSpPr>
          <p:cNvPr id="139274" name="Rectangle 10"/>
          <p:cNvSpPr>
            <a:spLocks noChangeArrowheads="1"/>
          </p:cNvSpPr>
          <p:nvPr/>
        </p:nvSpPr>
        <p:spPr bwMode="auto">
          <a:xfrm>
            <a:off x="0" y="3233738"/>
            <a:ext cx="9144000" cy="0"/>
          </a:xfrm>
          <a:prstGeom prst="rect">
            <a:avLst/>
          </a:prstGeom>
          <a:noFill/>
          <a:ln w="9525">
            <a:noFill/>
            <a:miter lim="800000"/>
            <a:headEnd/>
            <a:tailEnd/>
          </a:ln>
          <a:effectLst/>
        </p:spPr>
        <p:txBody>
          <a:bodyPr wrap="none" anchor="ctr">
            <a:spAutoFit/>
          </a:bodyPr>
          <a:lstStyle/>
          <a:p>
            <a:endParaRPr lang="en-US"/>
          </a:p>
        </p:txBody>
      </p:sp>
      <p:sp>
        <p:nvSpPr>
          <p:cNvPr id="139275" name="Rectangle 11"/>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n-US"/>
          </a:p>
        </p:txBody>
      </p:sp>
      <p:sp>
        <p:nvSpPr>
          <p:cNvPr id="139276" name="Rectangle 12"/>
          <p:cNvSpPr>
            <a:spLocks noChangeArrowheads="1"/>
          </p:cNvSpPr>
          <p:nvPr/>
        </p:nvSpPr>
        <p:spPr bwMode="auto">
          <a:xfrm>
            <a:off x="0" y="3086100"/>
            <a:ext cx="9144000" cy="0"/>
          </a:xfrm>
          <a:prstGeom prst="rect">
            <a:avLst/>
          </a:prstGeom>
          <a:noFill/>
          <a:ln w="9525">
            <a:noFill/>
            <a:miter lim="800000"/>
            <a:headEnd/>
            <a:tailEnd/>
          </a:ln>
          <a:effectLst/>
        </p:spPr>
        <p:txBody>
          <a:bodyPr wrap="none" anchor="ctr">
            <a:spAutoFit/>
          </a:bodyPr>
          <a:lstStyle/>
          <a:p>
            <a:endParaRPr lang="en-US"/>
          </a:p>
        </p:txBody>
      </p:sp>
      <p:sp>
        <p:nvSpPr>
          <p:cNvPr id="139277" name="Rectangle 13"/>
          <p:cNvSpPr>
            <a:spLocks noChangeArrowheads="1"/>
          </p:cNvSpPr>
          <p:nvPr/>
        </p:nvSpPr>
        <p:spPr bwMode="auto">
          <a:xfrm>
            <a:off x="0" y="3086100"/>
            <a:ext cx="9144000" cy="0"/>
          </a:xfrm>
          <a:prstGeom prst="rect">
            <a:avLst/>
          </a:prstGeom>
          <a:noFill/>
          <a:ln w="9525">
            <a:noFill/>
            <a:miter lim="800000"/>
            <a:headEnd/>
            <a:tailEnd/>
          </a:ln>
          <a:effectLst/>
        </p:spPr>
        <p:txBody>
          <a:bodyPr wrap="none" anchor="ctr">
            <a:spAutoFit/>
          </a:bodyPr>
          <a:lstStyle/>
          <a:p>
            <a:endParaRPr lang="en-US"/>
          </a:p>
        </p:txBody>
      </p:sp>
      <p:sp>
        <p:nvSpPr>
          <p:cNvPr id="139278" name="Rectangle 14"/>
          <p:cNvSpPr>
            <a:spLocks noChangeArrowheads="1"/>
          </p:cNvSpPr>
          <p:nvPr/>
        </p:nvSpPr>
        <p:spPr bwMode="auto">
          <a:xfrm>
            <a:off x="0" y="3024188"/>
            <a:ext cx="9144000" cy="0"/>
          </a:xfrm>
          <a:prstGeom prst="rect">
            <a:avLst/>
          </a:prstGeom>
          <a:noFill/>
          <a:ln w="9525">
            <a:noFill/>
            <a:miter lim="800000"/>
            <a:headEnd/>
            <a:tailEnd/>
          </a:ln>
          <a:effectLst/>
        </p:spPr>
        <p:txBody>
          <a:bodyPr wrap="none" anchor="ctr">
            <a:spAutoFit/>
          </a:bodyPr>
          <a:lstStyle/>
          <a:p>
            <a:endParaRPr lang="en-US"/>
          </a:p>
        </p:txBody>
      </p:sp>
      <p:sp>
        <p:nvSpPr>
          <p:cNvPr id="139280" name="Rectangle 16"/>
          <p:cNvSpPr>
            <a:spLocks noChangeArrowheads="1"/>
          </p:cNvSpPr>
          <p:nvPr/>
        </p:nvSpPr>
        <p:spPr bwMode="auto">
          <a:xfrm>
            <a:off x="0" y="3138488"/>
            <a:ext cx="9144000" cy="0"/>
          </a:xfrm>
          <a:prstGeom prst="rect">
            <a:avLst/>
          </a:prstGeom>
          <a:noFill/>
          <a:ln w="9525">
            <a:noFill/>
            <a:miter lim="800000"/>
            <a:headEnd/>
            <a:tailEnd/>
          </a:ln>
          <a:effectLst/>
        </p:spPr>
        <p:txBody>
          <a:bodyPr wrap="none" anchor="ctr">
            <a:spAutoFit/>
          </a:bodyPr>
          <a:lstStyle/>
          <a:p>
            <a:endParaRPr lang="en-US"/>
          </a:p>
        </p:txBody>
      </p:sp>
      <p:sp>
        <p:nvSpPr>
          <p:cNvPr id="139284" name="Rectangle 20"/>
          <p:cNvSpPr>
            <a:spLocks noChangeArrowheads="1"/>
          </p:cNvSpPr>
          <p:nvPr/>
        </p:nvSpPr>
        <p:spPr bwMode="auto">
          <a:xfrm>
            <a:off x="0" y="3314700"/>
            <a:ext cx="9144000" cy="0"/>
          </a:xfrm>
          <a:prstGeom prst="rect">
            <a:avLst/>
          </a:prstGeom>
          <a:noFill/>
          <a:ln w="9525">
            <a:noFill/>
            <a:miter lim="800000"/>
            <a:headEnd/>
            <a:tailEnd/>
          </a:ln>
          <a:effectLst/>
        </p:spPr>
        <p:txBody>
          <a:bodyPr wrap="none" anchor="ctr">
            <a:spAutoFit/>
          </a:bodyPr>
          <a:lstStyle/>
          <a:p>
            <a:endParaRPr lang="en-US"/>
          </a:p>
        </p:txBody>
      </p:sp>
      <p:sp>
        <p:nvSpPr>
          <p:cNvPr id="139286" name="Rectangle 22"/>
          <p:cNvSpPr>
            <a:spLocks noChangeArrowheads="1"/>
          </p:cNvSpPr>
          <p:nvPr/>
        </p:nvSpPr>
        <p:spPr bwMode="auto">
          <a:xfrm>
            <a:off x="0" y="3314700"/>
            <a:ext cx="9144000" cy="0"/>
          </a:xfrm>
          <a:prstGeom prst="rect">
            <a:avLst/>
          </a:prstGeom>
          <a:noFill/>
          <a:ln w="9525">
            <a:noFill/>
            <a:miter lim="800000"/>
            <a:headEnd/>
            <a:tailEnd/>
          </a:ln>
          <a:effectLst/>
        </p:spPr>
        <p:txBody>
          <a:bodyPr wrap="none" anchor="ctr">
            <a:spAutoFit/>
          </a:bodyPr>
          <a:lstStyle/>
          <a:p>
            <a:endParaRPr lang="en-US"/>
          </a:p>
        </p:txBody>
      </p:sp>
      <p:sp>
        <p:nvSpPr>
          <p:cNvPr id="139290" name="Rectangle 26"/>
          <p:cNvSpPr>
            <a:spLocks noChangeArrowheads="1"/>
          </p:cNvSpPr>
          <p:nvPr/>
        </p:nvSpPr>
        <p:spPr bwMode="auto">
          <a:xfrm>
            <a:off x="0" y="3186113"/>
            <a:ext cx="9144000" cy="0"/>
          </a:xfrm>
          <a:prstGeom prst="rect">
            <a:avLst/>
          </a:prstGeom>
          <a:noFill/>
          <a:ln w="9525">
            <a:noFill/>
            <a:miter lim="800000"/>
            <a:headEnd/>
            <a:tailEnd/>
          </a:ln>
          <a:effectLst/>
        </p:spPr>
        <p:txBody>
          <a:bodyPr wrap="none" anchor="ctr">
            <a:spAutoFit/>
          </a:bodyPr>
          <a:lstStyle/>
          <a:p>
            <a:endParaRPr lang="en-US"/>
          </a:p>
        </p:txBody>
      </p:sp>
    </p:spTree>
    <p:extLst>
      <p:ext uri="{BB962C8B-B14F-4D97-AF65-F5344CB8AC3E}">
        <p14:creationId xmlns:p14="http://schemas.microsoft.com/office/powerpoint/2010/main" val="37272266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Rectangle 2"/>
          <p:cNvSpPr>
            <a:spLocks noGrp="1" noChangeArrowheads="1"/>
          </p:cNvSpPr>
          <p:nvPr>
            <p:ph type="title"/>
          </p:nvPr>
        </p:nvSpPr>
        <p:spPr>
          <a:xfrm>
            <a:off x="152400" y="304800"/>
            <a:ext cx="8610600" cy="1143000"/>
          </a:xfrm>
        </p:spPr>
        <p:txBody>
          <a:bodyPr/>
          <a:lstStyle/>
          <a:p>
            <a:r>
              <a:rPr lang="en-GB" sz="3600" dirty="0" smtClean="0">
                <a:ln w="12700">
                  <a:noFill/>
                  <a:prstDash val="solid"/>
                </a:ln>
              </a:rPr>
              <a:t>Aperture antennas versus Array antennas</a:t>
            </a:r>
            <a:r>
              <a:rPr lang="en-GB" sz="4000" dirty="0" smtClean="0">
                <a:ln w="12700">
                  <a:noFill/>
                  <a:prstDash val="solid"/>
                </a:ln>
              </a:rPr>
              <a:t> </a:t>
            </a:r>
            <a:endParaRPr lang="en-US" sz="4000" dirty="0" smtClean="0">
              <a:ln w="12700">
                <a:noFill/>
                <a:prstDash val="solid"/>
              </a:ln>
            </a:endParaRPr>
          </a:p>
        </p:txBody>
      </p:sp>
      <p:sp>
        <p:nvSpPr>
          <p:cNvPr id="12296" name="Rectangle 17"/>
          <p:cNvSpPr>
            <a:spLocks noGrp="1" noChangeArrowheads="1"/>
          </p:cNvSpPr>
          <p:nvPr>
            <p:ph type="body" sz="half" idx="1"/>
          </p:nvPr>
        </p:nvSpPr>
        <p:spPr>
          <a:xfrm>
            <a:off x="228600" y="1981200"/>
            <a:ext cx="3810000" cy="4114800"/>
          </a:xfrm>
        </p:spPr>
        <p:txBody>
          <a:bodyPr/>
          <a:lstStyle/>
          <a:p>
            <a:r>
              <a:rPr lang="sv-SE" sz="2400" dirty="0" smtClean="0"/>
              <a:t>Never have grating lobes</a:t>
            </a:r>
          </a:p>
          <a:p>
            <a:r>
              <a:rPr lang="sv-SE" sz="2400" dirty="0" smtClean="0"/>
              <a:t>D</a:t>
            </a:r>
            <a:r>
              <a:rPr lang="sv-SE" sz="2400" baseline="-25000" dirty="0" smtClean="0"/>
              <a:t>max</a:t>
            </a:r>
            <a:r>
              <a:rPr lang="sv-SE" sz="2400" dirty="0" smtClean="0"/>
              <a:t>=4</a:t>
            </a:r>
            <a:r>
              <a:rPr lang="el-GR" sz="2400" dirty="0" smtClean="0"/>
              <a:t>π</a:t>
            </a:r>
            <a:r>
              <a:rPr lang="sv-SE" sz="2400" dirty="0" smtClean="0"/>
              <a:t>/</a:t>
            </a:r>
            <a:r>
              <a:rPr lang="el-GR" sz="2400" dirty="0" smtClean="0"/>
              <a:t>λ</a:t>
            </a:r>
            <a:r>
              <a:rPr lang="sv-SE" sz="2400" baseline="30000" dirty="0" smtClean="0"/>
              <a:t>2</a:t>
            </a:r>
            <a:r>
              <a:rPr lang="en-US" sz="2400" dirty="0" smtClean="0"/>
              <a:t>·A</a:t>
            </a:r>
          </a:p>
          <a:p>
            <a:r>
              <a:rPr lang="sv-SE" sz="2400" dirty="0" smtClean="0"/>
              <a:t>3 dB beamwith </a:t>
            </a:r>
          </a:p>
          <a:p>
            <a:endParaRPr lang="sv-SE" sz="2400" dirty="0" smtClean="0"/>
          </a:p>
          <a:p>
            <a:endParaRPr lang="sv-SE" sz="2400" dirty="0" smtClean="0"/>
          </a:p>
          <a:p>
            <a:r>
              <a:rPr lang="sv-SE" sz="2400" dirty="0" smtClean="0"/>
              <a:t>First sidelobe</a:t>
            </a:r>
          </a:p>
          <a:p>
            <a:pPr lvl="1"/>
            <a:r>
              <a:rPr lang="sv-SE" sz="2000" dirty="0" smtClean="0"/>
              <a:t>-13.2dB</a:t>
            </a:r>
          </a:p>
          <a:p>
            <a:pPr lvl="1"/>
            <a:r>
              <a:rPr lang="sv-SE" sz="2000" dirty="0" smtClean="0"/>
              <a:t>-17.6dB</a:t>
            </a:r>
            <a:endParaRPr lang="en-US" sz="2000" dirty="0" smtClean="0"/>
          </a:p>
        </p:txBody>
      </p:sp>
      <p:sp>
        <p:nvSpPr>
          <p:cNvPr id="12297" name="Rectangle 18"/>
          <p:cNvSpPr>
            <a:spLocks noGrp="1" noChangeArrowheads="1"/>
          </p:cNvSpPr>
          <p:nvPr>
            <p:ph type="body" sz="half" idx="2"/>
          </p:nvPr>
        </p:nvSpPr>
        <p:spPr/>
        <p:txBody>
          <a:bodyPr/>
          <a:lstStyle/>
          <a:p>
            <a:r>
              <a:rPr lang="sv-SE" sz="2400" smtClean="0"/>
              <a:t>Risk to have grating lobes</a:t>
            </a:r>
          </a:p>
          <a:p>
            <a:r>
              <a:rPr lang="sv-SE" sz="2400" smtClean="0"/>
              <a:t>D</a:t>
            </a:r>
            <a:r>
              <a:rPr lang="sv-SE" sz="2400" baseline="-25000" smtClean="0"/>
              <a:t>max      </a:t>
            </a:r>
            <a:r>
              <a:rPr lang="sv-SE" sz="2400" smtClean="0"/>
              <a:t>4</a:t>
            </a:r>
            <a:r>
              <a:rPr lang="el-GR" sz="2400" smtClean="0"/>
              <a:t>π</a:t>
            </a:r>
            <a:r>
              <a:rPr lang="sv-SE" sz="2400" smtClean="0"/>
              <a:t>/</a:t>
            </a:r>
            <a:r>
              <a:rPr lang="el-GR" sz="2400" smtClean="0"/>
              <a:t>λ</a:t>
            </a:r>
            <a:r>
              <a:rPr lang="sv-SE" sz="2400" baseline="30000" smtClean="0"/>
              <a:t>2</a:t>
            </a:r>
            <a:r>
              <a:rPr lang="en-US" sz="2400" smtClean="0"/>
              <a:t>·A if no grating lobe</a:t>
            </a:r>
          </a:p>
          <a:p>
            <a:r>
              <a:rPr lang="sv-SE" sz="2400" smtClean="0"/>
              <a:t>3 dB beamwith</a:t>
            </a:r>
          </a:p>
          <a:p>
            <a:endParaRPr lang="sv-SE" sz="2400" smtClean="0"/>
          </a:p>
          <a:p>
            <a:endParaRPr lang="sv-SE" sz="2400" smtClean="0"/>
          </a:p>
          <a:p>
            <a:r>
              <a:rPr lang="sv-SE" sz="2400" smtClean="0"/>
              <a:t>First sidelobe</a:t>
            </a:r>
          </a:p>
          <a:p>
            <a:pPr lvl="1"/>
            <a:r>
              <a:rPr lang="sv-SE" sz="2000" smtClean="0"/>
              <a:t>-13.2dB</a:t>
            </a:r>
          </a:p>
          <a:p>
            <a:pPr lvl="1"/>
            <a:r>
              <a:rPr lang="sv-SE" sz="2000" smtClean="0"/>
              <a:t>-17.6dB</a:t>
            </a:r>
          </a:p>
        </p:txBody>
      </p:sp>
      <p:sp>
        <p:nvSpPr>
          <p:cNvPr id="12298" name="Text Box 3"/>
          <p:cNvSpPr txBox="1">
            <a:spLocks noChangeArrowheads="1"/>
          </p:cNvSpPr>
          <p:nvPr/>
        </p:nvSpPr>
        <p:spPr bwMode="auto">
          <a:xfrm>
            <a:off x="1066800" y="1295400"/>
            <a:ext cx="2493963" cy="457200"/>
          </a:xfrm>
          <a:prstGeom prst="rect">
            <a:avLst/>
          </a:prstGeom>
          <a:noFill/>
          <a:ln w="9525">
            <a:noFill/>
            <a:miter lim="800000"/>
            <a:headEnd/>
            <a:tailEnd/>
          </a:ln>
        </p:spPr>
        <p:txBody>
          <a:bodyPr wrap="none">
            <a:spAutoFit/>
          </a:bodyPr>
          <a:lstStyle/>
          <a:p>
            <a:r>
              <a:rPr lang="sv-SE"/>
              <a:t>Aperture Antennas</a:t>
            </a:r>
            <a:endParaRPr lang="en-US"/>
          </a:p>
        </p:txBody>
      </p:sp>
      <p:sp>
        <p:nvSpPr>
          <p:cNvPr id="12299" name="Text Box 4"/>
          <p:cNvSpPr txBox="1">
            <a:spLocks noChangeArrowheads="1"/>
          </p:cNvSpPr>
          <p:nvPr/>
        </p:nvSpPr>
        <p:spPr bwMode="auto">
          <a:xfrm>
            <a:off x="5791200" y="1295400"/>
            <a:ext cx="2124075" cy="457200"/>
          </a:xfrm>
          <a:prstGeom prst="rect">
            <a:avLst/>
          </a:prstGeom>
          <a:noFill/>
          <a:ln w="9525">
            <a:noFill/>
            <a:miter lim="800000"/>
            <a:headEnd/>
            <a:tailEnd/>
          </a:ln>
        </p:spPr>
        <p:txBody>
          <a:bodyPr wrap="none">
            <a:spAutoFit/>
          </a:bodyPr>
          <a:lstStyle/>
          <a:p>
            <a:r>
              <a:rPr lang="sv-SE"/>
              <a:t>Array Antennas</a:t>
            </a:r>
            <a:endParaRPr lang="en-US"/>
          </a:p>
        </p:txBody>
      </p:sp>
      <p:sp>
        <p:nvSpPr>
          <p:cNvPr id="12300" name="Rectangle 5"/>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n-US"/>
          </a:p>
        </p:txBody>
      </p:sp>
      <p:sp>
        <p:nvSpPr>
          <p:cNvPr id="12301" name="Rectangle 7"/>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n-US"/>
          </a:p>
        </p:txBody>
      </p:sp>
      <p:sp>
        <p:nvSpPr>
          <p:cNvPr id="12302" name="Rectangle 9"/>
          <p:cNvSpPr>
            <a:spLocks noChangeArrowheads="1"/>
          </p:cNvSpPr>
          <p:nvPr/>
        </p:nvSpPr>
        <p:spPr bwMode="auto">
          <a:xfrm>
            <a:off x="0" y="3143250"/>
            <a:ext cx="9144000" cy="0"/>
          </a:xfrm>
          <a:prstGeom prst="rect">
            <a:avLst/>
          </a:prstGeom>
          <a:noFill/>
          <a:ln w="9525">
            <a:noFill/>
            <a:miter lim="800000"/>
            <a:headEnd/>
            <a:tailEnd/>
          </a:ln>
        </p:spPr>
        <p:txBody>
          <a:bodyPr wrap="none" anchor="ctr">
            <a:spAutoFit/>
          </a:bodyPr>
          <a:lstStyle/>
          <a:p>
            <a:endParaRPr lang="en-US"/>
          </a:p>
        </p:txBody>
      </p:sp>
      <p:sp>
        <p:nvSpPr>
          <p:cNvPr id="12303" name="Rectangle 10"/>
          <p:cNvSpPr>
            <a:spLocks noChangeArrowheads="1"/>
          </p:cNvSpPr>
          <p:nvPr/>
        </p:nvSpPr>
        <p:spPr bwMode="auto">
          <a:xfrm>
            <a:off x="0" y="3024188"/>
            <a:ext cx="9144000" cy="0"/>
          </a:xfrm>
          <a:prstGeom prst="rect">
            <a:avLst/>
          </a:prstGeom>
          <a:noFill/>
          <a:ln w="9525">
            <a:noFill/>
            <a:miter lim="800000"/>
            <a:headEnd/>
            <a:tailEnd/>
          </a:ln>
        </p:spPr>
        <p:txBody>
          <a:bodyPr wrap="none" anchor="ctr">
            <a:spAutoFit/>
          </a:bodyPr>
          <a:lstStyle/>
          <a:p>
            <a:endParaRPr lang="en-US"/>
          </a:p>
        </p:txBody>
      </p:sp>
      <p:sp>
        <p:nvSpPr>
          <p:cNvPr id="12304" name="Rectangle 12"/>
          <p:cNvSpPr>
            <a:spLocks noChangeArrowheads="1"/>
          </p:cNvSpPr>
          <p:nvPr/>
        </p:nvSpPr>
        <p:spPr bwMode="auto">
          <a:xfrm>
            <a:off x="0" y="2957513"/>
            <a:ext cx="9144000" cy="0"/>
          </a:xfrm>
          <a:prstGeom prst="rect">
            <a:avLst/>
          </a:prstGeom>
          <a:noFill/>
          <a:ln w="9525">
            <a:noFill/>
            <a:miter lim="800000"/>
            <a:headEnd/>
            <a:tailEnd/>
          </a:ln>
        </p:spPr>
        <p:txBody>
          <a:bodyPr wrap="none" anchor="ctr">
            <a:spAutoFit/>
          </a:bodyPr>
          <a:lstStyle/>
          <a:p>
            <a:endParaRPr lang="en-US"/>
          </a:p>
        </p:txBody>
      </p:sp>
      <p:sp>
        <p:nvSpPr>
          <p:cNvPr id="12305" name="AutoShape 14"/>
          <p:cNvSpPr>
            <a:spLocks noChangeArrowheads="1"/>
          </p:cNvSpPr>
          <p:nvPr/>
        </p:nvSpPr>
        <p:spPr bwMode="auto">
          <a:xfrm>
            <a:off x="152400" y="1219200"/>
            <a:ext cx="4038600" cy="4953000"/>
          </a:xfrm>
          <a:prstGeom prst="roundRect">
            <a:avLst>
              <a:gd name="adj" fmla="val 16667"/>
            </a:avLst>
          </a:prstGeom>
          <a:noFill/>
          <a:ln w="9525">
            <a:solidFill>
              <a:schemeClr val="tx2"/>
            </a:solidFill>
            <a:round/>
            <a:headEnd/>
            <a:tailEnd/>
          </a:ln>
        </p:spPr>
        <p:txBody>
          <a:bodyPr wrap="none" anchor="ctr"/>
          <a:lstStyle/>
          <a:p>
            <a:endParaRPr lang="en-US"/>
          </a:p>
        </p:txBody>
      </p:sp>
      <p:sp>
        <p:nvSpPr>
          <p:cNvPr id="12306" name="AutoShape 15"/>
          <p:cNvSpPr>
            <a:spLocks noChangeArrowheads="1"/>
          </p:cNvSpPr>
          <p:nvPr/>
        </p:nvSpPr>
        <p:spPr bwMode="auto">
          <a:xfrm>
            <a:off x="4267200" y="1219200"/>
            <a:ext cx="4724400" cy="5105400"/>
          </a:xfrm>
          <a:prstGeom prst="roundRect">
            <a:avLst>
              <a:gd name="adj" fmla="val 16667"/>
            </a:avLst>
          </a:prstGeom>
          <a:noFill/>
          <a:ln w="9525">
            <a:solidFill>
              <a:schemeClr val="tx2"/>
            </a:solidFill>
            <a:round/>
            <a:headEnd/>
            <a:tailEnd/>
          </a:ln>
        </p:spPr>
        <p:txBody>
          <a:bodyPr wrap="none" anchor="ctr"/>
          <a:lstStyle/>
          <a:p>
            <a:endParaRPr lang="en-US"/>
          </a:p>
        </p:txBody>
      </p:sp>
      <p:sp>
        <p:nvSpPr>
          <p:cNvPr id="12307" name="Text Box 16"/>
          <p:cNvSpPr txBox="1">
            <a:spLocks noChangeArrowheads="1"/>
          </p:cNvSpPr>
          <p:nvPr/>
        </p:nvSpPr>
        <p:spPr bwMode="auto">
          <a:xfrm>
            <a:off x="441325" y="2024063"/>
            <a:ext cx="184150" cy="457200"/>
          </a:xfrm>
          <a:prstGeom prst="rect">
            <a:avLst/>
          </a:prstGeom>
          <a:noFill/>
          <a:ln w="9525">
            <a:noFill/>
            <a:miter lim="800000"/>
            <a:headEnd/>
            <a:tailEnd/>
          </a:ln>
        </p:spPr>
        <p:txBody>
          <a:bodyPr wrap="none">
            <a:spAutoFit/>
          </a:bodyPr>
          <a:lstStyle/>
          <a:p>
            <a:endParaRPr lang="en-US"/>
          </a:p>
        </p:txBody>
      </p:sp>
      <p:graphicFrame>
        <p:nvGraphicFramePr>
          <p:cNvPr id="12290" name="Object 19"/>
          <p:cNvGraphicFramePr>
            <a:graphicFrameLocks noChangeAspect="1"/>
          </p:cNvGraphicFramePr>
          <p:nvPr/>
        </p:nvGraphicFramePr>
        <p:xfrm>
          <a:off x="5638800" y="2514600"/>
          <a:ext cx="255588" cy="255588"/>
        </p:xfrm>
        <a:graphic>
          <a:graphicData uri="http://schemas.openxmlformats.org/presentationml/2006/ole">
            <mc:AlternateContent xmlns:mc="http://schemas.openxmlformats.org/markup-compatibility/2006">
              <mc:Choice xmlns:v="urn:schemas-microsoft-com:vml" Requires="v">
                <p:oleObj spid="_x0000_s494000" name="Equation" r:id="rId4" imgW="126720" imgH="126720" progId="Equation.DSMT4">
                  <p:embed/>
                </p:oleObj>
              </mc:Choice>
              <mc:Fallback>
                <p:oleObj name="Equation" r:id="rId4" imgW="126720" imgH="12672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2514600"/>
                        <a:ext cx="255588" cy="255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1" name="Object 20"/>
          <p:cNvGraphicFramePr>
            <a:graphicFrameLocks noChangeAspect="1"/>
          </p:cNvGraphicFramePr>
          <p:nvPr/>
        </p:nvGraphicFramePr>
        <p:xfrm>
          <a:off x="533400" y="3352800"/>
          <a:ext cx="1943100" cy="381000"/>
        </p:xfrm>
        <a:graphic>
          <a:graphicData uri="http://schemas.openxmlformats.org/presentationml/2006/ole">
            <mc:AlternateContent xmlns:mc="http://schemas.openxmlformats.org/markup-compatibility/2006">
              <mc:Choice xmlns:v="urn:schemas-microsoft-com:vml" Requires="v">
                <p:oleObj spid="_x0000_s494001" name="Equation" r:id="rId6" imgW="1295280" imgH="253800" progId="Equation.DSMT4">
                  <p:embed/>
                </p:oleObj>
              </mc:Choice>
              <mc:Fallback>
                <p:oleObj name="Equation" r:id="rId6" imgW="1295280" imgH="2538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3352800"/>
                        <a:ext cx="19431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2" name="Object 21"/>
          <p:cNvGraphicFramePr>
            <a:graphicFrameLocks noChangeAspect="1"/>
          </p:cNvGraphicFramePr>
          <p:nvPr/>
        </p:nvGraphicFramePr>
        <p:xfrm>
          <a:off x="5029200" y="3657600"/>
          <a:ext cx="1943100" cy="381000"/>
        </p:xfrm>
        <a:graphic>
          <a:graphicData uri="http://schemas.openxmlformats.org/presentationml/2006/ole">
            <mc:AlternateContent xmlns:mc="http://schemas.openxmlformats.org/markup-compatibility/2006">
              <mc:Choice xmlns:v="urn:schemas-microsoft-com:vml" Requires="v">
                <p:oleObj spid="_x0000_s494002" name="Equation" r:id="rId8" imgW="1295280" imgH="253800" progId="Equation.DSMT4">
                  <p:embed/>
                </p:oleObj>
              </mc:Choice>
              <mc:Fallback>
                <p:oleObj name="Equation" r:id="rId8" imgW="1295280" imgH="2538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9200" y="3657600"/>
                        <a:ext cx="19431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3" name="Object 22"/>
          <p:cNvGraphicFramePr>
            <a:graphicFrameLocks noChangeAspect="1"/>
          </p:cNvGraphicFramePr>
          <p:nvPr/>
        </p:nvGraphicFramePr>
        <p:xfrm>
          <a:off x="533400" y="3733800"/>
          <a:ext cx="1831975" cy="381000"/>
        </p:xfrm>
        <a:graphic>
          <a:graphicData uri="http://schemas.openxmlformats.org/presentationml/2006/ole">
            <mc:AlternateContent xmlns:mc="http://schemas.openxmlformats.org/markup-compatibility/2006">
              <mc:Choice xmlns:v="urn:schemas-microsoft-com:vml" Requires="v">
                <p:oleObj spid="_x0000_s494003" name="Equation" r:id="rId9" imgW="1218960" imgH="253800" progId="Equation.DSMT4">
                  <p:embed/>
                </p:oleObj>
              </mc:Choice>
              <mc:Fallback>
                <p:oleObj name="Equation" r:id="rId9" imgW="1218960" imgH="2538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3400" y="3733800"/>
                        <a:ext cx="18319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4" name="Object 23"/>
          <p:cNvGraphicFramePr>
            <a:graphicFrameLocks noChangeAspect="1"/>
          </p:cNvGraphicFramePr>
          <p:nvPr/>
        </p:nvGraphicFramePr>
        <p:xfrm>
          <a:off x="5029200" y="4114800"/>
          <a:ext cx="1831975" cy="381000"/>
        </p:xfrm>
        <a:graphic>
          <a:graphicData uri="http://schemas.openxmlformats.org/presentationml/2006/ole">
            <mc:AlternateContent xmlns:mc="http://schemas.openxmlformats.org/markup-compatibility/2006">
              <mc:Choice xmlns:v="urn:schemas-microsoft-com:vml" Requires="v">
                <p:oleObj spid="_x0000_s494004" name="Equation" r:id="rId11" imgW="1218960" imgH="253800" progId="Equation.DSMT4">
                  <p:embed/>
                </p:oleObj>
              </mc:Choice>
              <mc:Fallback>
                <p:oleObj name="Equation" r:id="rId11" imgW="1218960" imgH="2538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29200" y="4114800"/>
                        <a:ext cx="18319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308" name="Oval 24"/>
          <p:cNvSpPr>
            <a:spLocks noChangeAspect="1" noChangeArrowheads="1"/>
          </p:cNvSpPr>
          <p:nvPr/>
        </p:nvSpPr>
        <p:spPr bwMode="auto">
          <a:xfrm>
            <a:off x="2743200" y="4953000"/>
            <a:ext cx="503238" cy="450850"/>
          </a:xfrm>
          <a:prstGeom prst="ellipse">
            <a:avLst/>
          </a:prstGeom>
          <a:solidFill>
            <a:schemeClr val="bg2">
              <a:lumMod val="40000"/>
              <a:lumOff val="60000"/>
            </a:schemeClr>
          </a:solidFill>
          <a:ln w="9525">
            <a:solidFill>
              <a:schemeClr val="tx1"/>
            </a:solidFill>
            <a:round/>
            <a:headEnd/>
            <a:tailEnd/>
          </a:ln>
        </p:spPr>
        <p:txBody>
          <a:bodyPr wrap="none" anchor="ctr"/>
          <a:lstStyle/>
          <a:p>
            <a:endParaRPr lang="en-US"/>
          </a:p>
        </p:txBody>
      </p:sp>
      <p:sp>
        <p:nvSpPr>
          <p:cNvPr id="12309" name="Oval 25"/>
          <p:cNvSpPr>
            <a:spLocks noChangeAspect="1" noChangeArrowheads="1"/>
          </p:cNvSpPr>
          <p:nvPr/>
        </p:nvSpPr>
        <p:spPr bwMode="auto">
          <a:xfrm>
            <a:off x="6934200" y="5334000"/>
            <a:ext cx="503238" cy="450850"/>
          </a:xfrm>
          <a:prstGeom prst="ellipse">
            <a:avLst/>
          </a:prstGeom>
          <a:solidFill>
            <a:schemeClr val="bg2">
              <a:lumMod val="40000"/>
              <a:lumOff val="60000"/>
            </a:schemeClr>
          </a:solidFill>
          <a:ln w="9525">
            <a:solidFill>
              <a:schemeClr val="tx1"/>
            </a:solidFill>
            <a:round/>
            <a:headEnd/>
            <a:tailEnd/>
          </a:ln>
        </p:spPr>
        <p:txBody>
          <a:bodyPr wrap="none" anchor="ctr"/>
          <a:lstStyle/>
          <a:p>
            <a:endParaRPr lang="en-US"/>
          </a:p>
        </p:txBody>
      </p:sp>
      <p:sp>
        <p:nvSpPr>
          <p:cNvPr id="12310" name="Oval 26"/>
          <p:cNvSpPr>
            <a:spLocks noChangeAspect="1" noChangeArrowheads="1"/>
          </p:cNvSpPr>
          <p:nvPr/>
        </p:nvSpPr>
        <p:spPr bwMode="auto">
          <a:xfrm>
            <a:off x="2667000" y="3657600"/>
            <a:ext cx="503238" cy="450850"/>
          </a:xfrm>
          <a:prstGeom prst="ellipse">
            <a:avLst/>
          </a:prstGeom>
          <a:solidFill>
            <a:schemeClr val="bg2">
              <a:lumMod val="40000"/>
              <a:lumOff val="60000"/>
            </a:schemeClr>
          </a:solidFill>
          <a:ln w="9525">
            <a:solidFill>
              <a:schemeClr val="tx1"/>
            </a:solidFill>
            <a:round/>
            <a:headEnd/>
            <a:tailEnd/>
          </a:ln>
        </p:spPr>
        <p:txBody>
          <a:bodyPr wrap="none" anchor="ctr"/>
          <a:lstStyle/>
          <a:p>
            <a:endParaRPr lang="en-US"/>
          </a:p>
        </p:txBody>
      </p:sp>
      <p:sp>
        <p:nvSpPr>
          <p:cNvPr id="12311" name="Oval 27"/>
          <p:cNvSpPr>
            <a:spLocks noChangeAspect="1" noChangeArrowheads="1"/>
          </p:cNvSpPr>
          <p:nvPr/>
        </p:nvSpPr>
        <p:spPr bwMode="auto">
          <a:xfrm>
            <a:off x="7239000" y="4114800"/>
            <a:ext cx="503238" cy="450850"/>
          </a:xfrm>
          <a:prstGeom prst="ellipse">
            <a:avLst/>
          </a:prstGeom>
          <a:solidFill>
            <a:schemeClr val="bg2">
              <a:lumMod val="40000"/>
              <a:lumOff val="60000"/>
            </a:schemeClr>
          </a:solidFill>
          <a:ln w="9525">
            <a:solidFill>
              <a:schemeClr val="tx1"/>
            </a:solidFill>
            <a:round/>
            <a:headEnd/>
            <a:tailEnd/>
          </a:ln>
        </p:spPr>
        <p:txBody>
          <a:bodyPr wrap="none" anchor="ctr"/>
          <a:lstStyle/>
          <a:p>
            <a:endParaRPr lang="en-US"/>
          </a:p>
        </p:txBody>
      </p:sp>
      <p:sp>
        <p:nvSpPr>
          <p:cNvPr id="12312" name="Rectangle 28"/>
          <p:cNvSpPr>
            <a:spLocks noChangeAspect="1" noChangeArrowheads="1"/>
          </p:cNvSpPr>
          <p:nvPr/>
        </p:nvSpPr>
        <p:spPr bwMode="auto">
          <a:xfrm>
            <a:off x="2667000" y="3352800"/>
            <a:ext cx="533400" cy="244475"/>
          </a:xfrm>
          <a:prstGeom prst="rect">
            <a:avLst/>
          </a:prstGeom>
          <a:solidFill>
            <a:schemeClr val="bg2">
              <a:lumMod val="40000"/>
              <a:lumOff val="60000"/>
            </a:schemeClr>
          </a:solidFill>
          <a:ln w="9525">
            <a:solidFill>
              <a:schemeClr val="tx1"/>
            </a:solidFill>
            <a:miter lim="800000"/>
            <a:headEnd/>
            <a:tailEnd/>
          </a:ln>
        </p:spPr>
        <p:txBody>
          <a:bodyPr wrap="none" anchor="ctr"/>
          <a:lstStyle/>
          <a:p>
            <a:endParaRPr lang="en-US" dirty="0">
              <a:solidFill>
                <a:schemeClr val="bg2">
                  <a:lumMod val="20000"/>
                  <a:lumOff val="80000"/>
                </a:schemeClr>
              </a:solidFill>
            </a:endParaRPr>
          </a:p>
        </p:txBody>
      </p:sp>
      <p:sp>
        <p:nvSpPr>
          <p:cNvPr id="12313" name="Rectangle 29"/>
          <p:cNvSpPr>
            <a:spLocks noChangeAspect="1" noChangeArrowheads="1"/>
          </p:cNvSpPr>
          <p:nvPr/>
        </p:nvSpPr>
        <p:spPr bwMode="auto">
          <a:xfrm>
            <a:off x="7239000" y="3657600"/>
            <a:ext cx="533400" cy="244475"/>
          </a:xfrm>
          <a:prstGeom prst="rect">
            <a:avLst/>
          </a:prstGeom>
          <a:solidFill>
            <a:schemeClr val="bg2">
              <a:lumMod val="40000"/>
              <a:lumOff val="60000"/>
            </a:schemeClr>
          </a:solidFill>
          <a:ln w="9525">
            <a:solidFill>
              <a:schemeClr val="tx1"/>
            </a:solidFill>
            <a:miter lim="800000"/>
            <a:headEnd/>
            <a:tailEnd/>
          </a:ln>
        </p:spPr>
        <p:txBody>
          <a:bodyPr wrap="none" anchor="ctr"/>
          <a:lstStyle/>
          <a:p>
            <a:endParaRPr lang="en-US"/>
          </a:p>
        </p:txBody>
      </p:sp>
      <p:sp>
        <p:nvSpPr>
          <p:cNvPr id="12314" name="Rectangle 30"/>
          <p:cNvSpPr>
            <a:spLocks noChangeAspect="1" noChangeArrowheads="1"/>
          </p:cNvSpPr>
          <p:nvPr/>
        </p:nvSpPr>
        <p:spPr bwMode="auto">
          <a:xfrm>
            <a:off x="2743200" y="4648200"/>
            <a:ext cx="533400" cy="244475"/>
          </a:xfrm>
          <a:prstGeom prst="rect">
            <a:avLst/>
          </a:prstGeom>
          <a:solidFill>
            <a:schemeClr val="bg2">
              <a:lumMod val="40000"/>
              <a:lumOff val="60000"/>
            </a:schemeClr>
          </a:solidFill>
          <a:ln w="9525">
            <a:solidFill>
              <a:schemeClr val="tx1"/>
            </a:solidFill>
            <a:miter lim="800000"/>
            <a:headEnd/>
            <a:tailEnd/>
          </a:ln>
        </p:spPr>
        <p:txBody>
          <a:bodyPr wrap="none" anchor="ctr"/>
          <a:lstStyle/>
          <a:p>
            <a:endParaRPr lang="en-US"/>
          </a:p>
        </p:txBody>
      </p:sp>
      <p:sp>
        <p:nvSpPr>
          <p:cNvPr id="12315" name="Rectangle 31"/>
          <p:cNvSpPr>
            <a:spLocks noChangeAspect="1" noChangeArrowheads="1"/>
          </p:cNvSpPr>
          <p:nvPr/>
        </p:nvSpPr>
        <p:spPr bwMode="auto">
          <a:xfrm>
            <a:off x="6934200" y="5029200"/>
            <a:ext cx="533400" cy="244475"/>
          </a:xfrm>
          <a:prstGeom prst="rect">
            <a:avLst/>
          </a:prstGeom>
          <a:solidFill>
            <a:schemeClr val="bg2">
              <a:lumMod val="40000"/>
              <a:lumOff val="60000"/>
            </a:schemeClr>
          </a:solidFill>
          <a:ln w="9525">
            <a:solidFill>
              <a:schemeClr val="tx1"/>
            </a:solidFill>
            <a:miter lim="800000"/>
            <a:headEnd/>
            <a:tailEnd/>
          </a:ln>
        </p:spPr>
        <p:txBody>
          <a:bodyPr wrap="none" anchor="ctr"/>
          <a:lstStyle/>
          <a:p>
            <a:endParaRPr lang="en-US"/>
          </a:p>
        </p:txBody>
      </p:sp>
      <p:sp>
        <p:nvSpPr>
          <p:cNvPr id="28" name="Oval 27"/>
          <p:cNvSpPr/>
          <p:nvPr/>
        </p:nvSpPr>
        <p:spPr bwMode="auto">
          <a:xfrm>
            <a:off x="3581400" y="3429000"/>
            <a:ext cx="76200" cy="1524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29" name="Oval 28"/>
          <p:cNvSpPr/>
          <p:nvPr/>
        </p:nvSpPr>
        <p:spPr bwMode="auto">
          <a:xfrm>
            <a:off x="3505200" y="3810000"/>
            <a:ext cx="152400" cy="1524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30" name="Oval 29"/>
          <p:cNvSpPr/>
          <p:nvPr/>
        </p:nvSpPr>
        <p:spPr bwMode="auto">
          <a:xfrm>
            <a:off x="8153400" y="3657600"/>
            <a:ext cx="76200" cy="1524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31" name="Oval 30"/>
          <p:cNvSpPr/>
          <p:nvPr/>
        </p:nvSpPr>
        <p:spPr bwMode="auto">
          <a:xfrm>
            <a:off x="8153400" y="4267200"/>
            <a:ext cx="152400" cy="1524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Tree>
    <p:extLst>
      <p:ext uri="{BB962C8B-B14F-4D97-AF65-F5344CB8AC3E}">
        <p14:creationId xmlns:p14="http://schemas.microsoft.com/office/powerpoint/2010/main" val="201176508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3"/>
          <p:cNvSpPr>
            <a:spLocks noGrp="1" noChangeArrowheads="1"/>
          </p:cNvSpPr>
          <p:nvPr>
            <p:ph type="title"/>
          </p:nvPr>
        </p:nvSpPr>
        <p:spPr/>
        <p:txBody>
          <a:bodyPr/>
          <a:lstStyle/>
          <a:p>
            <a:r>
              <a:rPr lang="en-US" sz="4000" dirty="0" smtClean="0">
                <a:ln w="12700">
                  <a:noFill/>
                  <a:prstDash val="solid"/>
                </a:ln>
              </a:rPr>
              <a:t>Quiz 2</a:t>
            </a:r>
            <a:r>
              <a:rPr lang="en-US" sz="4000" dirty="0" smtClean="0"/>
              <a:t> </a:t>
            </a:r>
            <a:endParaRPr lang="en-US" sz="4000" dirty="0"/>
          </a:p>
        </p:txBody>
      </p:sp>
      <p:sp>
        <p:nvSpPr>
          <p:cNvPr id="5" name="Content Placeholder 4"/>
          <p:cNvSpPr>
            <a:spLocks noGrp="1"/>
          </p:cNvSpPr>
          <p:nvPr>
            <p:ph idx="1"/>
          </p:nvPr>
        </p:nvSpPr>
        <p:spPr>
          <a:xfrm>
            <a:off x="304800" y="1676400"/>
            <a:ext cx="5715000" cy="2362200"/>
          </a:xfrm>
        </p:spPr>
        <p:txBody>
          <a:bodyPr/>
          <a:lstStyle/>
          <a:p>
            <a:r>
              <a:rPr lang="en-US" sz="2400" dirty="0" smtClean="0"/>
              <a:t>Open waveguide array as shown in figure.</a:t>
            </a:r>
          </a:p>
          <a:p>
            <a:r>
              <a:rPr lang="en-US" sz="2400" dirty="0" smtClean="0"/>
              <a:t>Do we have grating lobes in E- and H-planes if we excite the array uniform in amplitude and in same phase? Assume that we have TE10 mode in the waveguide.</a:t>
            </a:r>
          </a:p>
        </p:txBody>
      </p:sp>
      <p:sp>
        <p:nvSpPr>
          <p:cNvPr id="6" name="Rectangle 5"/>
          <p:cNvSpPr/>
          <p:nvPr/>
        </p:nvSpPr>
        <p:spPr bwMode="auto">
          <a:xfrm>
            <a:off x="5791200" y="4343400"/>
            <a:ext cx="838200" cy="76200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pitchFamily="18" charset="0"/>
              </a:rPr>
              <a:t> E</a:t>
            </a:r>
          </a:p>
        </p:txBody>
      </p:sp>
      <p:sp>
        <p:nvSpPr>
          <p:cNvPr id="7" name="Rectangle 6"/>
          <p:cNvSpPr/>
          <p:nvPr/>
        </p:nvSpPr>
        <p:spPr bwMode="auto">
          <a:xfrm>
            <a:off x="6629400" y="4343400"/>
            <a:ext cx="838200" cy="76200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8" name="Rectangle 7"/>
          <p:cNvSpPr/>
          <p:nvPr/>
        </p:nvSpPr>
        <p:spPr bwMode="auto">
          <a:xfrm>
            <a:off x="4953000" y="4343400"/>
            <a:ext cx="838200" cy="76200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9" name="Rectangle 8"/>
          <p:cNvSpPr/>
          <p:nvPr/>
        </p:nvSpPr>
        <p:spPr bwMode="auto">
          <a:xfrm>
            <a:off x="5791200" y="5105400"/>
            <a:ext cx="838200" cy="76200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10" name="Rectangle 9"/>
          <p:cNvSpPr/>
          <p:nvPr/>
        </p:nvSpPr>
        <p:spPr bwMode="auto">
          <a:xfrm>
            <a:off x="6629400" y="5105400"/>
            <a:ext cx="838200" cy="76200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11" name="Rectangle 10"/>
          <p:cNvSpPr/>
          <p:nvPr/>
        </p:nvSpPr>
        <p:spPr bwMode="auto">
          <a:xfrm>
            <a:off x="4953000" y="5105400"/>
            <a:ext cx="838200" cy="76200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12" name="Rectangle 11"/>
          <p:cNvSpPr/>
          <p:nvPr/>
        </p:nvSpPr>
        <p:spPr bwMode="auto">
          <a:xfrm>
            <a:off x="5791200" y="3581400"/>
            <a:ext cx="838200" cy="76200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13" name="Rectangle 12"/>
          <p:cNvSpPr/>
          <p:nvPr/>
        </p:nvSpPr>
        <p:spPr bwMode="auto">
          <a:xfrm>
            <a:off x="6629400" y="3581400"/>
            <a:ext cx="838200" cy="76200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14" name="Rectangle 13"/>
          <p:cNvSpPr/>
          <p:nvPr/>
        </p:nvSpPr>
        <p:spPr bwMode="auto">
          <a:xfrm>
            <a:off x="4953000" y="3581400"/>
            <a:ext cx="838200" cy="76200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15" name="Oval 14"/>
          <p:cNvSpPr/>
          <p:nvPr/>
        </p:nvSpPr>
        <p:spPr bwMode="auto">
          <a:xfrm>
            <a:off x="4267200" y="4648200"/>
            <a:ext cx="76200" cy="762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16" name="Oval 15"/>
          <p:cNvSpPr/>
          <p:nvPr/>
        </p:nvSpPr>
        <p:spPr bwMode="auto">
          <a:xfrm>
            <a:off x="3810000" y="4648200"/>
            <a:ext cx="76200" cy="762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17" name="Oval 16"/>
          <p:cNvSpPr/>
          <p:nvPr/>
        </p:nvSpPr>
        <p:spPr bwMode="auto">
          <a:xfrm>
            <a:off x="3352800" y="4648200"/>
            <a:ext cx="76200" cy="762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18" name="Oval 17"/>
          <p:cNvSpPr/>
          <p:nvPr/>
        </p:nvSpPr>
        <p:spPr bwMode="auto">
          <a:xfrm>
            <a:off x="7924800" y="4648200"/>
            <a:ext cx="76200" cy="762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19" name="Oval 18"/>
          <p:cNvSpPr/>
          <p:nvPr/>
        </p:nvSpPr>
        <p:spPr bwMode="auto">
          <a:xfrm>
            <a:off x="8382000" y="4648200"/>
            <a:ext cx="76200" cy="762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20" name="Oval 19"/>
          <p:cNvSpPr/>
          <p:nvPr/>
        </p:nvSpPr>
        <p:spPr bwMode="auto">
          <a:xfrm>
            <a:off x="8839200" y="4648200"/>
            <a:ext cx="76200" cy="762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21" name="Oval 20"/>
          <p:cNvSpPr/>
          <p:nvPr/>
        </p:nvSpPr>
        <p:spPr bwMode="auto">
          <a:xfrm>
            <a:off x="6172200" y="3200400"/>
            <a:ext cx="76200" cy="762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22" name="Oval 21"/>
          <p:cNvSpPr/>
          <p:nvPr/>
        </p:nvSpPr>
        <p:spPr bwMode="auto">
          <a:xfrm>
            <a:off x="6172200" y="2895600"/>
            <a:ext cx="76200" cy="762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23" name="Oval 22"/>
          <p:cNvSpPr/>
          <p:nvPr/>
        </p:nvSpPr>
        <p:spPr bwMode="auto">
          <a:xfrm>
            <a:off x="6172200" y="2590800"/>
            <a:ext cx="76200" cy="762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24" name="Oval 23"/>
          <p:cNvSpPr/>
          <p:nvPr/>
        </p:nvSpPr>
        <p:spPr bwMode="auto">
          <a:xfrm>
            <a:off x="6172200" y="6096000"/>
            <a:ext cx="76200" cy="7620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cxnSp>
        <p:nvCxnSpPr>
          <p:cNvPr id="26" name="Straight Arrow Connector 25"/>
          <p:cNvCxnSpPr>
            <a:stCxn id="14" idx="1"/>
            <a:endCxn id="14" idx="3"/>
          </p:cNvCxnSpPr>
          <p:nvPr/>
        </p:nvCxnSpPr>
        <p:spPr bwMode="auto">
          <a:xfrm rot="10800000" flipH="1">
            <a:off x="4953000" y="3962400"/>
            <a:ext cx="838200" cy="1588"/>
          </a:xfrm>
          <a:prstGeom prst="straightConnector1">
            <a:avLst/>
          </a:prstGeom>
          <a:solidFill>
            <a:schemeClr val="accent1"/>
          </a:solidFill>
          <a:ln w="12700" cap="flat" cmpd="sng" algn="ctr">
            <a:solidFill>
              <a:schemeClr val="tx1"/>
            </a:solidFill>
            <a:prstDash val="solid"/>
            <a:round/>
            <a:headEnd type="arrow"/>
            <a:tailEnd type="arrow"/>
          </a:ln>
          <a:effectLst/>
        </p:spPr>
      </p:cxnSp>
      <p:cxnSp>
        <p:nvCxnSpPr>
          <p:cNvPr id="28" name="Straight Arrow Connector 27"/>
          <p:cNvCxnSpPr>
            <a:stCxn id="14" idx="2"/>
            <a:endCxn id="8" idx="2"/>
          </p:cNvCxnSpPr>
          <p:nvPr/>
        </p:nvCxnSpPr>
        <p:spPr bwMode="auto">
          <a:xfrm rot="5400000">
            <a:off x="4991100" y="4724400"/>
            <a:ext cx="762000" cy="1588"/>
          </a:xfrm>
          <a:prstGeom prst="straightConnector1">
            <a:avLst/>
          </a:prstGeom>
          <a:solidFill>
            <a:schemeClr val="accent1"/>
          </a:solidFill>
          <a:ln w="12700" cap="flat" cmpd="sng" algn="ctr">
            <a:solidFill>
              <a:schemeClr val="tx1"/>
            </a:solidFill>
            <a:prstDash val="solid"/>
            <a:round/>
            <a:headEnd type="arrow"/>
            <a:tailEnd type="arrow"/>
          </a:ln>
          <a:effectLst/>
        </p:spPr>
      </p:cxnSp>
      <p:sp>
        <p:nvSpPr>
          <p:cNvPr id="29" name="Rectangle 28"/>
          <p:cNvSpPr/>
          <p:nvPr/>
        </p:nvSpPr>
        <p:spPr>
          <a:xfrm>
            <a:off x="5181600" y="3505200"/>
            <a:ext cx="333746" cy="461665"/>
          </a:xfrm>
          <a:prstGeom prst="rect">
            <a:avLst/>
          </a:prstGeom>
        </p:spPr>
        <p:txBody>
          <a:bodyPr wrap="none">
            <a:spAutoFit/>
          </a:bodyPr>
          <a:lstStyle/>
          <a:p>
            <a:r>
              <a:rPr lang="el-GR" dirty="0" smtClean="0"/>
              <a:t>λ</a:t>
            </a:r>
            <a:endParaRPr lang="en-US" dirty="0"/>
          </a:p>
        </p:txBody>
      </p:sp>
      <p:sp>
        <p:nvSpPr>
          <p:cNvPr id="30" name="Rectangle 29"/>
          <p:cNvSpPr/>
          <p:nvPr/>
        </p:nvSpPr>
        <p:spPr>
          <a:xfrm>
            <a:off x="5029200" y="4495800"/>
            <a:ext cx="333746" cy="461665"/>
          </a:xfrm>
          <a:prstGeom prst="rect">
            <a:avLst/>
          </a:prstGeom>
        </p:spPr>
        <p:txBody>
          <a:bodyPr wrap="none">
            <a:spAutoFit/>
          </a:bodyPr>
          <a:lstStyle/>
          <a:p>
            <a:r>
              <a:rPr lang="el-GR" dirty="0" smtClean="0"/>
              <a:t>λ</a:t>
            </a:r>
            <a:endParaRPr lang="en-US" dirty="0"/>
          </a:p>
        </p:txBody>
      </p:sp>
      <p:cxnSp>
        <p:nvCxnSpPr>
          <p:cNvPr id="32" name="Straight Arrow Connector 31"/>
          <p:cNvCxnSpPr>
            <a:stCxn id="6" idx="0"/>
            <a:endCxn id="6" idx="2"/>
          </p:cNvCxnSpPr>
          <p:nvPr/>
        </p:nvCxnSpPr>
        <p:spPr bwMode="auto">
          <a:xfrm rot="16200000" flipH="1">
            <a:off x="5829300" y="4724400"/>
            <a:ext cx="762000" cy="1588"/>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386743555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3"/>
          <p:cNvSpPr>
            <a:spLocks noGrp="1" noChangeArrowheads="1"/>
          </p:cNvSpPr>
          <p:nvPr>
            <p:ph type="title"/>
          </p:nvPr>
        </p:nvSpPr>
        <p:spPr>
          <a:xfrm>
            <a:off x="685800" y="609600"/>
            <a:ext cx="7772400" cy="914400"/>
          </a:xfrm>
        </p:spPr>
        <p:txBody>
          <a:bodyPr/>
          <a:lstStyle/>
          <a:p>
            <a:r>
              <a:rPr lang="en-US" sz="4000" dirty="0" smtClean="0">
                <a:ln w="12700">
                  <a:noFill/>
                  <a:prstDash val="solid"/>
                </a:ln>
              </a:rPr>
              <a:t>Quiz 2</a:t>
            </a:r>
            <a:r>
              <a:rPr lang="en-US" sz="4000" dirty="0" smtClean="0"/>
              <a:t> </a:t>
            </a:r>
            <a:endParaRPr lang="en-US" sz="4000" dirty="0"/>
          </a:p>
        </p:txBody>
      </p:sp>
      <p:sp>
        <p:nvSpPr>
          <p:cNvPr id="5" name="Content Placeholder 4"/>
          <p:cNvSpPr>
            <a:spLocks noGrp="1"/>
          </p:cNvSpPr>
          <p:nvPr>
            <p:ph idx="1"/>
          </p:nvPr>
        </p:nvSpPr>
        <p:spPr>
          <a:xfrm>
            <a:off x="304800" y="1524000"/>
            <a:ext cx="8458200" cy="4648200"/>
          </a:xfrm>
        </p:spPr>
        <p:txBody>
          <a:bodyPr/>
          <a:lstStyle/>
          <a:p>
            <a:r>
              <a:rPr lang="en-US" sz="2400" dirty="0" smtClean="0"/>
              <a:t>We do not have grating lobes in E-plane if we excite the array uniform in amplitude and in same phase?</a:t>
            </a:r>
          </a:p>
          <a:p>
            <a:pPr lvl="1"/>
            <a:r>
              <a:rPr lang="en-US" sz="2000" dirty="0" smtClean="0"/>
              <a:t>We can get this conclusion by two ways.</a:t>
            </a:r>
          </a:p>
          <a:p>
            <a:pPr lvl="2"/>
            <a:r>
              <a:rPr lang="en-US" sz="1600" dirty="0" smtClean="0"/>
              <a:t>Since the aperture distribution of the TE10 mode is uniform in E-plane, the whole array aperture distribution is continuous uniform. Therefore, we can consider the array as a continuous uniform aperture antenna so there is no grating lobes (only discrete arrays have grating lobes).</a:t>
            </a:r>
          </a:p>
          <a:p>
            <a:pPr lvl="2"/>
            <a:r>
              <a:rPr lang="en-US" sz="1600" dirty="0" smtClean="0"/>
              <a:t>Using array theory, since the element spacing is </a:t>
            </a:r>
            <a:r>
              <a:rPr lang="el-GR" sz="1600" dirty="0" smtClean="0"/>
              <a:t>λ</a:t>
            </a:r>
            <a:r>
              <a:rPr lang="sv-SE" sz="1600" dirty="0" smtClean="0"/>
              <a:t>, the grating lobe is just coming into the visible region at 90 deg from the broadside for array factor. But the radiation function of the element waveguide is zero at 90 deg, which you can get from figure 7.12. Therefore, the total radiation function of the array is the radiation function of the element waveguide multiplied by array factor, no grating lobe at 90 degree.</a:t>
            </a:r>
            <a:endParaRPr lang="en-US" sz="1600" dirty="0" smtClean="0"/>
          </a:p>
          <a:p>
            <a:r>
              <a:rPr lang="en-US" sz="2400" dirty="0" smtClean="0"/>
              <a:t>Do we have grating lobes in H-planes if we excite the array uniform in amplitude and in same phase?</a:t>
            </a:r>
          </a:p>
          <a:p>
            <a:pPr lvl="1"/>
            <a:r>
              <a:rPr lang="en-US" sz="2000" dirty="0" smtClean="0"/>
              <a:t>Yes.</a:t>
            </a:r>
          </a:p>
        </p:txBody>
      </p:sp>
    </p:spTree>
    <p:extLst>
      <p:ext uri="{BB962C8B-B14F-4D97-AF65-F5344CB8AC3E}">
        <p14:creationId xmlns:p14="http://schemas.microsoft.com/office/powerpoint/2010/main" val="2387563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685800" y="260648"/>
            <a:ext cx="7772400" cy="838200"/>
          </a:xfrm>
        </p:spPr>
        <p:txBody>
          <a:bodyPr/>
          <a:lstStyle/>
          <a:p>
            <a:r>
              <a:rPr lang="en-GB" sz="3200" dirty="0" smtClean="0">
                <a:ln w="12700">
                  <a:noFill/>
                  <a:prstDash val="solid"/>
                </a:ln>
              </a:rPr>
              <a:t>Example: 2 dipole array</a:t>
            </a:r>
            <a:endParaRPr lang="en-GB" dirty="0">
              <a:ln w="12700">
                <a:noFill/>
                <a:prstDash val="solid"/>
              </a:ln>
            </a:endParaRPr>
          </a:p>
        </p:txBody>
      </p:sp>
      <p:sp>
        <p:nvSpPr>
          <p:cNvPr id="149507" name="Text Box 3"/>
          <p:cNvSpPr txBox="1">
            <a:spLocks noChangeArrowheads="1"/>
          </p:cNvSpPr>
          <p:nvPr/>
        </p:nvSpPr>
        <p:spPr bwMode="auto">
          <a:xfrm>
            <a:off x="1828800" y="5638800"/>
            <a:ext cx="2322513" cy="457200"/>
          </a:xfrm>
          <a:prstGeom prst="rect">
            <a:avLst/>
          </a:prstGeom>
          <a:noFill/>
          <a:ln w="9525">
            <a:noFill/>
            <a:miter lim="800000"/>
            <a:headEnd/>
            <a:tailEnd/>
          </a:ln>
          <a:effectLst/>
        </p:spPr>
        <p:txBody>
          <a:bodyPr wrap="none">
            <a:spAutoFit/>
          </a:bodyPr>
          <a:lstStyle/>
          <a:p>
            <a:r>
              <a:rPr lang="en-GB"/>
              <a:t>Reciprocity gives</a:t>
            </a:r>
          </a:p>
        </p:txBody>
      </p:sp>
      <p:pic>
        <p:nvPicPr>
          <p:cNvPr id="149508" name="Picture 4"/>
          <p:cNvPicPr>
            <a:picLocks noChangeAspect="1" noChangeArrowheads="1"/>
          </p:cNvPicPr>
          <p:nvPr/>
        </p:nvPicPr>
        <p:blipFill rotWithShape="1">
          <a:blip r:embed="rId3" cstate="print"/>
          <a:srcRect b="48846"/>
          <a:stretch/>
        </p:blipFill>
        <p:spPr bwMode="auto">
          <a:xfrm>
            <a:off x="1371600" y="1447800"/>
            <a:ext cx="6781800" cy="1693168"/>
          </a:xfrm>
          <a:prstGeom prst="rect">
            <a:avLst/>
          </a:prstGeom>
          <a:noFill/>
          <a:ln w="9525">
            <a:noFill/>
            <a:miter lim="800000"/>
            <a:headEnd/>
            <a:tailEnd/>
          </a:ln>
          <a:effectLst/>
        </p:spPr>
      </p:pic>
      <mc:AlternateContent xmlns:mc="http://schemas.openxmlformats.org/markup-compatibility/2006" xmlns:a14="http://schemas.microsoft.com/office/drawing/2010/main">
        <mc:Choice Requires="a14">
          <p:sp>
            <p:nvSpPr>
              <p:cNvPr id="20" name="TextBox 19"/>
              <p:cNvSpPr txBox="1"/>
              <p:nvPr/>
            </p:nvSpPr>
            <p:spPr>
              <a:xfrm>
                <a:off x="7510260" y="1447800"/>
                <a:ext cx="888641"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2</m:t>
                          </m:r>
                        </m:sub>
                      </m:sSub>
                      <m:r>
                        <a:rPr lang="en-US"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0</m:t>
                      </m:r>
                    </m:oMath>
                  </m:oMathPara>
                </a14:m>
                <a:endParaRPr lang="en-US" dirty="0">
                  <a:solidFill>
                    <a:srgbClr val="FF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7510260" y="1447800"/>
                <a:ext cx="888641" cy="369332"/>
              </a:xfrm>
              <a:prstGeom prst="rect">
                <a:avLst/>
              </a:prstGeom>
              <a:blipFill rotWithShape="0">
                <a:blip r:embed="rId4"/>
                <a:stretch>
                  <a:fillRect l="-7534" r="-6849" b="-15000"/>
                </a:stretch>
              </a:blipFill>
            </p:spPr>
            <p:txBody>
              <a:bodyPr/>
              <a:lstStyle/>
              <a:p>
                <a:r>
                  <a:rPr lang="en-US">
                    <a:noFill/>
                  </a:rPr>
                  <a:t> </a:t>
                </a:r>
              </a:p>
            </p:txBody>
          </p:sp>
        </mc:Fallback>
      </mc:AlternateContent>
      <p:sp>
        <p:nvSpPr>
          <p:cNvPr id="25" name="Rectangle 24"/>
          <p:cNvSpPr/>
          <p:nvPr/>
        </p:nvSpPr>
        <p:spPr bwMode="auto">
          <a:xfrm>
            <a:off x="4151313" y="1817132"/>
            <a:ext cx="1485819" cy="76003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26" name="Rectangle 2"/>
          <p:cNvSpPr txBox="1">
            <a:spLocks noChangeArrowheads="1"/>
          </p:cNvSpPr>
          <p:nvPr/>
        </p:nvSpPr>
        <p:spPr bwMode="auto">
          <a:xfrm>
            <a:off x="1043608" y="5025980"/>
            <a:ext cx="2896844"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r>
              <a:rPr lang="en-GB" sz="1800" kern="0" dirty="0" smtClean="0">
                <a:ln w="12700">
                  <a:noFill/>
                  <a:prstDash val="solid"/>
                </a:ln>
              </a:rPr>
              <a:t>Self-impedance of dipole 1</a:t>
            </a:r>
            <a:r>
              <a:rPr lang="en-GB" sz="1800" i="1" kern="0" dirty="0" smtClean="0">
                <a:ln w="12700">
                  <a:noFill/>
                  <a:prstDash val="solid"/>
                </a:ln>
              </a:rPr>
              <a:t>:</a:t>
            </a:r>
            <a:endParaRPr lang="en-GB" sz="2800" i="1" kern="0" dirty="0">
              <a:ln w="12700">
                <a:noFill/>
                <a:prstDash val="solid"/>
              </a:ln>
            </a:endParaRPr>
          </a:p>
        </p:txBody>
      </p:sp>
      <p:sp>
        <p:nvSpPr>
          <p:cNvPr id="31" name="Rectangle 30"/>
          <p:cNvSpPr/>
          <p:nvPr/>
        </p:nvSpPr>
        <p:spPr bwMode="auto">
          <a:xfrm>
            <a:off x="1828800" y="5579368"/>
            <a:ext cx="2933700" cy="57606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28" name="TextBox 27"/>
              <p:cNvSpPr txBox="1"/>
              <p:nvPr/>
            </p:nvSpPr>
            <p:spPr>
              <a:xfrm>
                <a:off x="3984595" y="5025980"/>
                <a:ext cx="1806585" cy="915635"/>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𝑍</m:t>
                          </m:r>
                        </m:e>
                        <m:sub>
                          <m:r>
                            <a:rPr lang="en-US" i="1">
                              <a:solidFill>
                                <a:srgbClr val="FF0000"/>
                              </a:solidFill>
                              <a:latin typeface="Cambria Math" panose="02040503050406030204" pitchFamily="18" charset="0"/>
                            </a:rPr>
                            <m:t>11</m:t>
                          </m:r>
                        </m:sub>
                      </m:sSub>
                      <m:r>
                        <a:rPr lang="en-US" i="1">
                          <a:solidFill>
                            <a:srgbClr val="FF0000"/>
                          </a:solidFill>
                          <a:latin typeface="Cambria Math" panose="02040503050406030204" pitchFamily="18" charset="0"/>
                        </a:rPr>
                        <m:t>=</m:t>
                      </m:r>
                      <m:sSub>
                        <m:sSubPr>
                          <m:ctrlPr>
                            <a:rPr lang="en-US" i="1" smtClean="0">
                              <a:solidFill>
                                <a:srgbClr val="FF0000"/>
                              </a:solidFill>
                              <a:latin typeface="Cambria Math" panose="02040503050406030204" pitchFamily="18" charset="0"/>
                            </a:rPr>
                          </m:ctrlPr>
                        </m:sSubPr>
                        <m:e>
                          <m:d>
                            <m:dPr>
                              <m:begChr m:val=""/>
                              <m:endChr m:val="|"/>
                              <m:ctrlPr>
                                <a:rPr lang="en-US" i="1">
                                  <a:solidFill>
                                    <a:srgbClr val="FF0000"/>
                                  </a:solidFill>
                                  <a:latin typeface="Cambria Math" panose="02040503050406030204" pitchFamily="18" charset="0"/>
                                </a:rPr>
                              </m:ctrlPr>
                            </m:dPr>
                            <m:e>
                              <m:f>
                                <m:fPr>
                                  <m:ctrlPr>
                                    <a:rPr lang="en-US" i="1">
                                      <a:solidFill>
                                        <a:srgbClr val="FF0000"/>
                                      </a:solidFill>
                                      <a:latin typeface="Cambria Math" panose="02040503050406030204" pitchFamily="18" charset="0"/>
                                    </a:rPr>
                                  </m:ctrlPr>
                                </m:fPr>
                                <m:num>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𝑉</m:t>
                                      </m:r>
                                    </m:e>
                                    <m:sub>
                                      <m:r>
                                        <a:rPr lang="en-US" i="1">
                                          <a:solidFill>
                                            <a:srgbClr val="FF0000"/>
                                          </a:solidFill>
                                          <a:latin typeface="Cambria Math" panose="02040503050406030204" pitchFamily="18" charset="0"/>
                                        </a:rPr>
                                        <m:t>1</m:t>
                                      </m:r>
                                    </m:sub>
                                  </m:sSub>
                                </m:num>
                                <m:den>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𝐼</m:t>
                                      </m:r>
                                    </m:e>
                                    <m:sub>
                                      <m:r>
                                        <a:rPr lang="en-US" i="1">
                                          <a:solidFill>
                                            <a:srgbClr val="FF0000"/>
                                          </a:solidFill>
                                          <a:latin typeface="Cambria Math" panose="02040503050406030204" pitchFamily="18" charset="0"/>
                                        </a:rPr>
                                        <m:t>1</m:t>
                                      </m:r>
                                    </m:sub>
                                  </m:sSub>
                                </m:den>
                              </m:f>
                            </m:e>
                          </m:d>
                        </m:e>
                        <m:sub>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𝐼</m:t>
                              </m:r>
                            </m:e>
                            <m:sub>
                              <m:r>
                                <a:rPr lang="en-US" i="1">
                                  <a:solidFill>
                                    <a:srgbClr val="FF0000"/>
                                  </a:solidFill>
                                  <a:latin typeface="Cambria Math" panose="02040503050406030204" pitchFamily="18" charset="0"/>
                                </a:rPr>
                                <m:t>2</m:t>
                              </m:r>
                            </m:sub>
                          </m:sSub>
                          <m:r>
                            <a:rPr lang="en-US" i="1">
                              <a:solidFill>
                                <a:srgbClr val="FF0000"/>
                              </a:solidFill>
                              <a:latin typeface="Cambria Math" panose="02040503050406030204" pitchFamily="18" charset="0"/>
                            </a:rPr>
                            <m:t>=0</m:t>
                          </m:r>
                        </m:sub>
                      </m:sSub>
                    </m:oMath>
                  </m:oMathPara>
                </a14:m>
                <a:endParaRPr lang="en-US"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3984595" y="5025980"/>
                <a:ext cx="1806585" cy="915635"/>
              </a:xfrm>
              <a:prstGeom prst="rect">
                <a:avLst/>
              </a:prstGeom>
              <a:blipFill rotWithShape="0">
                <a:blip r:embed="rId5"/>
                <a:stretch>
                  <a:fillRect/>
                </a:stretch>
              </a:blipFill>
            </p:spPr>
            <p:txBody>
              <a:bodyPr/>
              <a:lstStyle/>
              <a:p>
                <a:r>
                  <a:rPr lang="en-US">
                    <a:noFill/>
                  </a:rPr>
                  <a:t> </a:t>
                </a:r>
              </a:p>
            </p:txBody>
          </p:sp>
        </mc:Fallback>
      </mc:AlternateContent>
      <p:grpSp>
        <p:nvGrpSpPr>
          <p:cNvPr id="37" name="Group 36"/>
          <p:cNvGrpSpPr/>
          <p:nvPr/>
        </p:nvGrpSpPr>
        <p:grpSpPr>
          <a:xfrm>
            <a:off x="1371600" y="3356992"/>
            <a:ext cx="5144616" cy="1400746"/>
            <a:chOff x="1371600" y="3356992"/>
            <a:chExt cx="5144616" cy="1400746"/>
          </a:xfrm>
        </p:grpSpPr>
        <p:pic>
          <p:nvPicPr>
            <p:cNvPr id="38" name="Picture 4"/>
            <p:cNvPicPr>
              <a:picLocks noChangeAspect="1" noChangeArrowheads="1"/>
            </p:cNvPicPr>
            <p:nvPr/>
          </p:nvPicPr>
          <p:blipFill rotWithShape="1">
            <a:blip r:embed="rId3" cstate="print"/>
            <a:srcRect t="59856" r="41129"/>
            <a:stretch/>
          </p:blipFill>
          <p:spPr bwMode="auto">
            <a:xfrm>
              <a:off x="1371600" y="3429000"/>
              <a:ext cx="3992488" cy="1328738"/>
            </a:xfrm>
            <a:prstGeom prst="rect">
              <a:avLst/>
            </a:prstGeom>
            <a:noFill/>
            <a:ln w="9525">
              <a:noFill/>
              <a:miter lim="800000"/>
              <a:headEnd/>
              <a:tailEnd/>
            </a:ln>
            <a:effectLst/>
          </p:spPr>
        </p:pic>
        <p:sp>
          <p:nvSpPr>
            <p:cNvPr id="39" name="Rectangle 38"/>
            <p:cNvSpPr/>
            <p:nvPr/>
          </p:nvSpPr>
          <p:spPr bwMode="auto">
            <a:xfrm>
              <a:off x="3707904" y="4005064"/>
              <a:ext cx="2808312" cy="57606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cxnSp>
          <p:nvCxnSpPr>
            <p:cNvPr id="40" name="Straight Connector 39"/>
            <p:cNvCxnSpPr/>
            <p:nvPr/>
          </p:nvCxnSpPr>
          <p:spPr bwMode="auto">
            <a:xfrm>
              <a:off x="3940452" y="3858294"/>
              <a:ext cx="0" cy="850776"/>
            </a:xfrm>
            <a:prstGeom prst="line">
              <a:avLst/>
            </a:prstGeom>
            <a:solidFill>
              <a:schemeClr val="accent1"/>
            </a:solidFill>
            <a:ln w="25400"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43" name="TextBox 42"/>
                <p:cNvSpPr txBox="1"/>
                <p:nvPr/>
              </p:nvSpPr>
              <p:spPr>
                <a:xfrm>
                  <a:off x="2810330" y="3356992"/>
                  <a:ext cx="515974"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𝑍</m:t>
                            </m:r>
                          </m:e>
                          <m:sub>
                            <m:r>
                              <a:rPr lang="en-US" i="1">
                                <a:solidFill>
                                  <a:srgbClr val="FF0000"/>
                                </a:solidFill>
                                <a:latin typeface="Cambria Math" panose="02040503050406030204" pitchFamily="18" charset="0"/>
                              </a:rPr>
                              <m:t>11</m:t>
                            </m:r>
                          </m:sub>
                        </m:sSub>
                      </m:oMath>
                    </m:oMathPara>
                  </a14:m>
                  <a:endParaRPr lang="en-US" dirty="0">
                    <a:solidFill>
                      <a:srgbClr val="FF0000"/>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2810330" y="3356992"/>
                  <a:ext cx="515974" cy="369332"/>
                </a:xfrm>
                <a:prstGeom prst="rect">
                  <a:avLst/>
                </a:prstGeom>
                <a:blipFill rotWithShape="0">
                  <a:blip r:embed="rId6"/>
                  <a:stretch>
                    <a:fillRect l="-11765" r="-4706" b="-1666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4" name="TextBox 43"/>
              <p:cNvSpPr txBox="1"/>
              <p:nvPr/>
            </p:nvSpPr>
            <p:spPr>
              <a:xfrm>
                <a:off x="1979712" y="1447800"/>
                <a:ext cx="260584" cy="3077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𝐼</m:t>
                          </m:r>
                        </m:e>
                        <m:sub>
                          <m:r>
                            <a:rPr lang="en-US" sz="2000" b="0" i="1" smtClean="0">
                              <a:solidFill>
                                <a:schemeClr val="tx1"/>
                              </a:solidFill>
                              <a:latin typeface="Cambria Math" panose="02040503050406030204" pitchFamily="18" charset="0"/>
                            </a:rPr>
                            <m:t>1</m:t>
                          </m:r>
                        </m:sub>
                      </m:sSub>
                    </m:oMath>
                  </m:oMathPara>
                </a14:m>
                <a:endParaRPr lang="en-US" sz="2000" dirty="0">
                  <a:solidFill>
                    <a:schemeClr val="tx1"/>
                  </a:solidFill>
                </a:endParaRPr>
              </a:p>
            </p:txBody>
          </p:sp>
        </mc:Choice>
        <mc:Fallback xmlns="">
          <p:sp>
            <p:nvSpPr>
              <p:cNvPr id="44" name="TextBox 43"/>
              <p:cNvSpPr txBox="1">
                <a:spLocks noRot="1" noChangeAspect="1" noMove="1" noResize="1" noEditPoints="1" noAdjustHandles="1" noChangeArrowheads="1" noChangeShapeType="1" noTextEdit="1"/>
              </p:cNvSpPr>
              <p:nvPr/>
            </p:nvSpPr>
            <p:spPr>
              <a:xfrm>
                <a:off x="1979712" y="1447800"/>
                <a:ext cx="260584" cy="307777"/>
              </a:xfrm>
              <a:prstGeom prst="rect">
                <a:avLst/>
              </a:prstGeom>
              <a:blipFill rotWithShape="0">
                <a:blip r:embed="rId7"/>
                <a:stretch>
                  <a:fillRect l="-23256" r="-6977" b="-16000"/>
                </a:stretch>
              </a:blipFill>
            </p:spPr>
            <p:txBody>
              <a:bodyPr/>
              <a:lstStyle/>
              <a:p>
                <a:r>
                  <a:rPr lang="en-US">
                    <a:noFill/>
                  </a:rPr>
                  <a:t> </a:t>
                </a:r>
              </a:p>
            </p:txBody>
          </p:sp>
        </mc:Fallback>
      </mc:AlternateContent>
    </p:spTree>
    <p:extLst>
      <p:ext uri="{BB962C8B-B14F-4D97-AF65-F5344CB8AC3E}">
        <p14:creationId xmlns:p14="http://schemas.microsoft.com/office/powerpoint/2010/main" val="2688471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6" grpId="0"/>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685800" y="260648"/>
            <a:ext cx="7772400" cy="838200"/>
          </a:xfrm>
        </p:spPr>
        <p:txBody>
          <a:bodyPr/>
          <a:lstStyle/>
          <a:p>
            <a:r>
              <a:rPr lang="en-GB" sz="3200" dirty="0" smtClean="0">
                <a:ln w="12700">
                  <a:noFill/>
                  <a:prstDash val="solid"/>
                </a:ln>
              </a:rPr>
              <a:t>Example</a:t>
            </a:r>
            <a:r>
              <a:rPr lang="en-GB" sz="3200" dirty="0">
                <a:ln w="12700">
                  <a:noFill/>
                  <a:prstDash val="solid"/>
                </a:ln>
              </a:rPr>
              <a:t>: 2 dipole </a:t>
            </a:r>
            <a:r>
              <a:rPr lang="en-GB" sz="3200" dirty="0" smtClean="0">
                <a:ln w="12700">
                  <a:noFill/>
                  <a:prstDash val="solid"/>
                </a:ln>
              </a:rPr>
              <a:t>array</a:t>
            </a:r>
            <a:endParaRPr lang="en-GB" dirty="0">
              <a:ln w="12700">
                <a:noFill/>
                <a:prstDash val="solid"/>
              </a:ln>
            </a:endParaRPr>
          </a:p>
        </p:txBody>
      </p:sp>
      <p:sp>
        <p:nvSpPr>
          <p:cNvPr id="149507" name="Text Box 3"/>
          <p:cNvSpPr txBox="1">
            <a:spLocks noChangeArrowheads="1"/>
          </p:cNvSpPr>
          <p:nvPr/>
        </p:nvSpPr>
        <p:spPr bwMode="auto">
          <a:xfrm>
            <a:off x="1828800" y="5638800"/>
            <a:ext cx="2322513" cy="457200"/>
          </a:xfrm>
          <a:prstGeom prst="rect">
            <a:avLst/>
          </a:prstGeom>
          <a:noFill/>
          <a:ln w="9525">
            <a:noFill/>
            <a:miter lim="800000"/>
            <a:headEnd/>
            <a:tailEnd/>
          </a:ln>
          <a:effectLst/>
        </p:spPr>
        <p:txBody>
          <a:bodyPr wrap="none">
            <a:spAutoFit/>
          </a:bodyPr>
          <a:lstStyle/>
          <a:p>
            <a:r>
              <a:rPr lang="en-GB"/>
              <a:t>Reciprocity gives</a:t>
            </a:r>
          </a:p>
        </p:txBody>
      </p:sp>
      <p:pic>
        <p:nvPicPr>
          <p:cNvPr id="149508" name="Picture 4"/>
          <p:cNvPicPr>
            <a:picLocks noChangeAspect="1" noChangeArrowheads="1"/>
          </p:cNvPicPr>
          <p:nvPr/>
        </p:nvPicPr>
        <p:blipFill>
          <a:blip r:embed="rId3" cstate="print"/>
          <a:srcRect/>
          <a:stretch>
            <a:fillRect/>
          </a:stretch>
        </p:blipFill>
        <p:spPr bwMode="auto">
          <a:xfrm>
            <a:off x="1371600" y="1447800"/>
            <a:ext cx="6781800" cy="3309938"/>
          </a:xfrm>
          <a:prstGeom prst="rect">
            <a:avLst/>
          </a:prstGeom>
          <a:noFill/>
          <a:ln w="9525">
            <a:noFill/>
            <a:miter lim="800000"/>
            <a:headEnd/>
            <a:tailEnd/>
          </a:ln>
          <a:effectLst/>
        </p:spPr>
      </p:pic>
      <p:sp>
        <p:nvSpPr>
          <p:cNvPr id="2" name="Rectangle 1"/>
          <p:cNvSpPr/>
          <p:nvPr/>
        </p:nvSpPr>
        <p:spPr bwMode="auto">
          <a:xfrm>
            <a:off x="3707904" y="4005064"/>
            <a:ext cx="2808312" cy="57606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cxnSp>
        <p:nvCxnSpPr>
          <p:cNvPr id="4" name="Straight Connector 3"/>
          <p:cNvCxnSpPr/>
          <p:nvPr/>
        </p:nvCxnSpPr>
        <p:spPr bwMode="auto">
          <a:xfrm>
            <a:off x="3940452" y="3858294"/>
            <a:ext cx="0" cy="850776"/>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5637132" y="3855796"/>
            <a:ext cx="0" cy="866850"/>
          </a:xfrm>
          <a:prstGeom prst="line">
            <a:avLst/>
          </a:prstGeom>
          <a:solidFill>
            <a:schemeClr val="accent1"/>
          </a:solidFill>
          <a:ln w="25400" cap="flat" cmpd="sng" algn="ctr">
            <a:solidFill>
              <a:schemeClr val="tx1"/>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20" name="TextBox 19"/>
              <p:cNvSpPr txBox="1"/>
              <p:nvPr/>
            </p:nvSpPr>
            <p:spPr>
              <a:xfrm>
                <a:off x="916814" y="1378976"/>
                <a:ext cx="881523"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1</m:t>
                          </m:r>
                        </m:sub>
                      </m:sSub>
                      <m:r>
                        <a:rPr lang="en-US"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0</m:t>
                      </m:r>
                    </m:oMath>
                  </m:oMathPara>
                </a14:m>
                <a:endParaRPr lang="en-US" dirty="0">
                  <a:solidFill>
                    <a:srgbClr val="FF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916814" y="1378976"/>
                <a:ext cx="881523" cy="369332"/>
              </a:xfrm>
              <a:prstGeom prst="rect">
                <a:avLst/>
              </a:prstGeom>
              <a:blipFill rotWithShape="0">
                <a:blip r:embed="rId4"/>
                <a:stretch>
                  <a:fillRect l="-6897" r="-7586" b="-14754"/>
                </a:stretch>
              </a:blipFill>
            </p:spPr>
            <p:txBody>
              <a:bodyPr/>
              <a:lstStyle/>
              <a:p>
                <a:r>
                  <a:rPr lang="en-US">
                    <a:noFill/>
                  </a:rPr>
                  <a:t> </a:t>
                </a:r>
              </a:p>
            </p:txBody>
          </p:sp>
        </mc:Fallback>
      </mc:AlternateContent>
      <p:sp>
        <p:nvSpPr>
          <p:cNvPr id="25" name="Rectangle 24"/>
          <p:cNvSpPr/>
          <p:nvPr/>
        </p:nvSpPr>
        <p:spPr bwMode="auto">
          <a:xfrm>
            <a:off x="4151313" y="1817132"/>
            <a:ext cx="1485819" cy="76003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26" name="Rectangle 2"/>
          <p:cNvSpPr txBox="1">
            <a:spLocks noChangeArrowheads="1"/>
          </p:cNvSpPr>
          <p:nvPr/>
        </p:nvSpPr>
        <p:spPr bwMode="auto">
          <a:xfrm>
            <a:off x="1043608" y="5025980"/>
            <a:ext cx="2896844"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r>
              <a:rPr lang="en-GB" sz="1800" kern="0" dirty="0" smtClean="0">
                <a:ln w="12700">
                  <a:noFill/>
                  <a:prstDash val="solid"/>
                </a:ln>
              </a:rPr>
              <a:t>Self-impedance of dipole 2</a:t>
            </a:r>
            <a:r>
              <a:rPr lang="en-GB" sz="1800" i="1" kern="0" dirty="0" smtClean="0">
                <a:ln w="12700">
                  <a:noFill/>
                  <a:prstDash val="solid"/>
                </a:ln>
              </a:rPr>
              <a:t>:</a:t>
            </a:r>
            <a:endParaRPr lang="en-GB" sz="2800" i="1" kern="0" dirty="0">
              <a:ln w="12700">
                <a:noFill/>
                <a:prstDash val="solid"/>
              </a:ln>
            </a:endParaRPr>
          </a:p>
        </p:txBody>
      </p:sp>
      <p:sp>
        <p:nvSpPr>
          <p:cNvPr id="31" name="Rectangle 30"/>
          <p:cNvSpPr/>
          <p:nvPr/>
        </p:nvSpPr>
        <p:spPr bwMode="auto">
          <a:xfrm>
            <a:off x="1828800" y="5579368"/>
            <a:ext cx="2933700" cy="57606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28" name="TextBox 27"/>
              <p:cNvSpPr txBox="1"/>
              <p:nvPr/>
            </p:nvSpPr>
            <p:spPr>
              <a:xfrm>
                <a:off x="3984595" y="5025980"/>
                <a:ext cx="1820818" cy="915635"/>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𝑍</m:t>
                          </m:r>
                        </m:e>
                        <m:sub>
                          <m:r>
                            <a:rPr lang="en-US" b="0" i="1" smtClean="0">
                              <a:solidFill>
                                <a:srgbClr val="FF0000"/>
                              </a:solidFill>
                              <a:latin typeface="Cambria Math" panose="02040503050406030204" pitchFamily="18" charset="0"/>
                            </a:rPr>
                            <m:t>22</m:t>
                          </m:r>
                        </m:sub>
                      </m:sSub>
                      <m:r>
                        <a:rPr lang="en-US" i="1">
                          <a:solidFill>
                            <a:srgbClr val="FF0000"/>
                          </a:solidFill>
                          <a:latin typeface="Cambria Math" panose="02040503050406030204" pitchFamily="18" charset="0"/>
                        </a:rPr>
                        <m:t>=</m:t>
                      </m:r>
                      <m:sSub>
                        <m:sSubPr>
                          <m:ctrlPr>
                            <a:rPr lang="en-US" i="1" smtClean="0">
                              <a:solidFill>
                                <a:srgbClr val="FF0000"/>
                              </a:solidFill>
                              <a:latin typeface="Cambria Math" panose="02040503050406030204" pitchFamily="18" charset="0"/>
                            </a:rPr>
                          </m:ctrlPr>
                        </m:sSubPr>
                        <m:e>
                          <m:d>
                            <m:dPr>
                              <m:begChr m:val=""/>
                              <m:endChr m:val="|"/>
                              <m:ctrlPr>
                                <a:rPr lang="en-US" i="1">
                                  <a:solidFill>
                                    <a:srgbClr val="FF0000"/>
                                  </a:solidFill>
                                  <a:latin typeface="Cambria Math" panose="02040503050406030204" pitchFamily="18" charset="0"/>
                                </a:rPr>
                              </m:ctrlPr>
                            </m:dPr>
                            <m:e>
                              <m:f>
                                <m:fPr>
                                  <m:ctrlPr>
                                    <a:rPr lang="en-US" i="1">
                                      <a:solidFill>
                                        <a:srgbClr val="FF0000"/>
                                      </a:solidFill>
                                      <a:latin typeface="Cambria Math" panose="02040503050406030204" pitchFamily="18" charset="0"/>
                                    </a:rPr>
                                  </m:ctrlPr>
                                </m:fPr>
                                <m:num>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𝑉</m:t>
                                      </m:r>
                                    </m:e>
                                    <m:sub>
                                      <m:r>
                                        <a:rPr lang="en-US" b="0" i="1" smtClean="0">
                                          <a:solidFill>
                                            <a:srgbClr val="FF0000"/>
                                          </a:solidFill>
                                          <a:latin typeface="Cambria Math" panose="02040503050406030204" pitchFamily="18" charset="0"/>
                                        </a:rPr>
                                        <m:t>2</m:t>
                                      </m:r>
                                    </m:sub>
                                  </m:sSub>
                                </m:num>
                                <m:den>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2</m:t>
                                      </m:r>
                                    </m:sub>
                                  </m:sSub>
                                </m:den>
                              </m:f>
                            </m:e>
                          </m:d>
                        </m:e>
                        <m:sub>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1</m:t>
                              </m:r>
                            </m:sub>
                          </m:sSub>
                          <m:r>
                            <a:rPr lang="en-US" i="1">
                              <a:solidFill>
                                <a:srgbClr val="FF0000"/>
                              </a:solidFill>
                              <a:latin typeface="Cambria Math" panose="02040503050406030204" pitchFamily="18" charset="0"/>
                            </a:rPr>
                            <m:t>=0</m:t>
                          </m:r>
                        </m:sub>
                      </m:sSub>
                    </m:oMath>
                  </m:oMathPara>
                </a14:m>
                <a:endParaRPr lang="en-US"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3984595" y="5025980"/>
                <a:ext cx="1820818" cy="915635"/>
              </a:xfrm>
              <a:prstGeom prst="rect">
                <a:avLst/>
              </a:prstGeom>
              <a:blipFill rotWithShape="0">
                <a:blip r:embed="rId5"/>
                <a:stretch>
                  <a:fillRect/>
                </a:stretch>
              </a:blipFill>
            </p:spPr>
            <p:txBody>
              <a:bodyPr/>
              <a:lstStyle/>
              <a:p>
                <a:r>
                  <a:rPr lang="en-US">
                    <a:noFill/>
                  </a:rPr>
                  <a:t> </a:t>
                </a:r>
              </a:p>
            </p:txBody>
          </p:sp>
        </mc:Fallback>
      </mc:AlternateContent>
      <p:sp>
        <p:nvSpPr>
          <p:cNvPr id="14" name="Rectangle 13"/>
          <p:cNvSpPr/>
          <p:nvPr/>
        </p:nvSpPr>
        <p:spPr bwMode="auto">
          <a:xfrm>
            <a:off x="2771800" y="3110762"/>
            <a:ext cx="1379513" cy="57606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5" name="TextBox 14"/>
              <p:cNvSpPr txBox="1"/>
              <p:nvPr/>
            </p:nvSpPr>
            <p:spPr>
              <a:xfrm>
                <a:off x="6228184" y="3356992"/>
                <a:ext cx="437556" cy="3077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𝑍</m:t>
                          </m:r>
                        </m:e>
                        <m:sub>
                          <m:r>
                            <a:rPr lang="en-US" sz="2000" b="0" i="1" smtClean="0">
                              <a:solidFill>
                                <a:schemeClr val="tx1"/>
                              </a:solidFill>
                              <a:latin typeface="Cambria Math" panose="02040503050406030204" pitchFamily="18" charset="0"/>
                            </a:rPr>
                            <m:t>22</m:t>
                          </m:r>
                        </m:sub>
                      </m:sSub>
                    </m:oMath>
                  </m:oMathPara>
                </a14:m>
                <a:endParaRPr lang="en-US" sz="2000" dirty="0">
                  <a:solidFill>
                    <a:schemeClr val="tx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6228184" y="3356992"/>
                <a:ext cx="437556" cy="307777"/>
              </a:xfrm>
              <a:prstGeom prst="rect">
                <a:avLst/>
              </a:prstGeom>
              <a:blipFill rotWithShape="0">
                <a:blip r:embed="rId6"/>
                <a:stretch>
                  <a:fillRect l="-14085" r="-5634" b="-1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6188975" y="3326375"/>
                <a:ext cx="523092"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𝑍</m:t>
                          </m:r>
                        </m:e>
                        <m:sub>
                          <m:r>
                            <a:rPr lang="en-US" b="0" i="1" smtClean="0">
                              <a:solidFill>
                                <a:srgbClr val="FF0000"/>
                              </a:solidFill>
                              <a:latin typeface="Cambria Math" panose="02040503050406030204" pitchFamily="18" charset="0"/>
                            </a:rPr>
                            <m:t>22</m:t>
                          </m:r>
                        </m:sub>
                      </m:sSub>
                    </m:oMath>
                  </m:oMathPara>
                </a14:m>
                <a:endParaRPr lang="en-US"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6188975" y="3326375"/>
                <a:ext cx="523092" cy="369332"/>
              </a:xfrm>
              <a:prstGeom prst="rect">
                <a:avLst/>
              </a:prstGeom>
              <a:blipFill rotWithShape="0">
                <a:blip r:embed="rId7"/>
                <a:stretch>
                  <a:fillRect l="-11628" r="-4651" b="-16667"/>
                </a:stretch>
              </a:blipFill>
            </p:spPr>
            <p:txBody>
              <a:bodyPr/>
              <a:lstStyle/>
              <a:p>
                <a:r>
                  <a:rPr lang="en-US">
                    <a:noFill/>
                  </a:rPr>
                  <a:t> </a:t>
                </a:r>
              </a:p>
            </p:txBody>
          </p:sp>
        </mc:Fallback>
      </mc:AlternateContent>
      <p:sp>
        <p:nvSpPr>
          <p:cNvPr id="17" name="Rectangle 16"/>
          <p:cNvSpPr/>
          <p:nvPr/>
        </p:nvSpPr>
        <p:spPr bwMode="auto">
          <a:xfrm>
            <a:off x="619743" y="3321434"/>
            <a:ext cx="3531569" cy="150512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8" name="TextBox 17"/>
              <p:cNvSpPr txBox="1"/>
              <p:nvPr/>
            </p:nvSpPr>
            <p:spPr>
              <a:xfrm>
                <a:off x="1979712" y="1447800"/>
                <a:ext cx="260584" cy="3077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𝐼</m:t>
                          </m:r>
                        </m:e>
                        <m:sub>
                          <m:r>
                            <a:rPr lang="en-US" sz="2000" b="0" i="1" smtClean="0">
                              <a:solidFill>
                                <a:schemeClr val="tx1"/>
                              </a:solidFill>
                              <a:latin typeface="Cambria Math" panose="02040503050406030204" pitchFamily="18" charset="0"/>
                            </a:rPr>
                            <m:t>1</m:t>
                          </m:r>
                        </m:sub>
                      </m:sSub>
                    </m:oMath>
                  </m:oMathPara>
                </a14:m>
                <a:endParaRPr lang="en-US" sz="2000" dirty="0">
                  <a:solidFill>
                    <a:schemeClr val="tx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979712" y="1447800"/>
                <a:ext cx="260584" cy="307777"/>
              </a:xfrm>
              <a:prstGeom prst="rect">
                <a:avLst/>
              </a:prstGeom>
              <a:blipFill rotWithShape="0">
                <a:blip r:embed="rId8"/>
                <a:stretch>
                  <a:fillRect l="-23256" r="-6977" b="-16000"/>
                </a:stretch>
              </a:blipFill>
            </p:spPr>
            <p:txBody>
              <a:bodyPr/>
              <a:lstStyle/>
              <a:p>
                <a:r>
                  <a:rPr lang="en-US">
                    <a:noFill/>
                  </a:rPr>
                  <a:t> </a:t>
                </a:r>
              </a:p>
            </p:txBody>
          </p:sp>
        </mc:Fallback>
      </mc:AlternateContent>
    </p:spTree>
    <p:extLst>
      <p:ext uri="{BB962C8B-B14F-4D97-AF65-F5344CB8AC3E}">
        <p14:creationId xmlns:p14="http://schemas.microsoft.com/office/powerpoint/2010/main" val="3370072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685800" y="457200"/>
            <a:ext cx="7772400" cy="838200"/>
          </a:xfrm>
        </p:spPr>
        <p:txBody>
          <a:bodyPr/>
          <a:lstStyle/>
          <a:p>
            <a:r>
              <a:rPr lang="en-GB" sz="3200" dirty="0">
                <a:ln w="12700">
                  <a:noFill/>
                  <a:prstDash val="solid"/>
                </a:ln>
              </a:rPr>
              <a:t>Mutual impedance between two dipoles</a:t>
            </a:r>
            <a:endParaRPr lang="en-GB" dirty="0">
              <a:ln w="12700">
                <a:noFill/>
                <a:prstDash val="solid"/>
              </a:ln>
            </a:endParaRPr>
          </a:p>
        </p:txBody>
      </p:sp>
      <p:pic>
        <p:nvPicPr>
          <p:cNvPr id="149508" name="Picture 4"/>
          <p:cNvPicPr>
            <a:picLocks noChangeAspect="1" noChangeArrowheads="1"/>
          </p:cNvPicPr>
          <p:nvPr/>
        </p:nvPicPr>
        <p:blipFill>
          <a:blip r:embed="rId3" cstate="print"/>
          <a:srcRect/>
          <a:stretch>
            <a:fillRect/>
          </a:stretch>
        </p:blipFill>
        <p:spPr bwMode="auto">
          <a:xfrm>
            <a:off x="1371600" y="1447800"/>
            <a:ext cx="6781800" cy="3309938"/>
          </a:xfrm>
          <a:prstGeom prst="rect">
            <a:avLst/>
          </a:prstGeom>
          <a:noFill/>
          <a:ln w="9525">
            <a:noFill/>
            <a:miter lim="800000"/>
            <a:headEnd/>
            <a:tailEnd/>
          </a:ln>
          <a:effectLst/>
        </p:spPr>
      </p:pic>
      <p:sp>
        <p:nvSpPr>
          <p:cNvPr id="7" name="Rectangle 6"/>
          <p:cNvSpPr/>
          <p:nvPr/>
        </p:nvSpPr>
        <p:spPr bwMode="auto">
          <a:xfrm>
            <a:off x="4585712" y="4425300"/>
            <a:ext cx="864096" cy="57606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8" name="Rectangle 7"/>
          <p:cNvSpPr/>
          <p:nvPr/>
        </p:nvSpPr>
        <p:spPr bwMode="auto">
          <a:xfrm>
            <a:off x="4283968" y="1662866"/>
            <a:ext cx="1152128" cy="44901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3" name="TextBox 12"/>
              <p:cNvSpPr txBox="1"/>
              <p:nvPr/>
            </p:nvSpPr>
            <p:spPr>
              <a:xfrm>
                <a:off x="4693954" y="1838037"/>
                <a:ext cx="544252"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b="1" i="1" smtClean="0">
                              <a:solidFill>
                                <a:srgbClr val="FF0000"/>
                              </a:solidFill>
                              <a:latin typeface="Cambria Math" panose="02040503050406030204" pitchFamily="18" charset="0"/>
                            </a:rPr>
                            <m:t>𝑬</m:t>
                          </m:r>
                        </m:e>
                        <m:sub>
                          <m:r>
                            <a:rPr lang="en-US" i="1">
                              <a:solidFill>
                                <a:srgbClr val="FF0000"/>
                              </a:solidFill>
                              <a:latin typeface="Cambria Math" panose="02040503050406030204" pitchFamily="18" charset="0"/>
                            </a:rPr>
                            <m:t>1</m:t>
                          </m:r>
                          <m:r>
                            <a:rPr lang="en-US" b="0" i="1" smtClean="0">
                              <a:solidFill>
                                <a:srgbClr val="FF0000"/>
                              </a:solidFill>
                              <a:latin typeface="Cambria Math" panose="02040503050406030204" pitchFamily="18" charset="0"/>
                            </a:rPr>
                            <m:t>2</m:t>
                          </m:r>
                        </m:sub>
                      </m:sSub>
                    </m:oMath>
                  </m:oMathPara>
                </a14:m>
                <a:endParaRPr lang="en-US" dirty="0">
                  <a:solidFill>
                    <a:srgbClr val="FF0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693954" y="1838037"/>
                <a:ext cx="544252" cy="369332"/>
              </a:xfrm>
              <a:prstGeom prst="rect">
                <a:avLst/>
              </a:prstGeom>
              <a:blipFill rotWithShape="0">
                <a:blip r:embed="rId4"/>
                <a:stretch>
                  <a:fillRect l="-11236" r="-4494"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2990056" y="2420888"/>
                <a:ext cx="493790"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𝑉</m:t>
                          </m:r>
                        </m:e>
                        <m:sub>
                          <m:r>
                            <a:rPr lang="en-US" i="1">
                              <a:solidFill>
                                <a:srgbClr val="FF0000"/>
                              </a:solidFill>
                              <a:latin typeface="Cambria Math" panose="02040503050406030204" pitchFamily="18" charset="0"/>
                            </a:rPr>
                            <m:t>1</m:t>
                          </m:r>
                          <m:r>
                            <a:rPr lang="en-US" b="0" i="1" smtClean="0">
                              <a:solidFill>
                                <a:srgbClr val="FF0000"/>
                              </a:solidFill>
                              <a:latin typeface="Cambria Math" panose="02040503050406030204" pitchFamily="18" charset="0"/>
                            </a:rPr>
                            <m:t>2</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2990056" y="2420888"/>
                <a:ext cx="493790" cy="369332"/>
              </a:xfrm>
              <a:prstGeom prst="rect">
                <a:avLst/>
              </a:prstGeom>
              <a:blipFill rotWithShape="0">
                <a:blip r:embed="rId5"/>
                <a:stretch>
                  <a:fillRect l="-12346" r="-3704" b="-14754"/>
                </a:stretch>
              </a:blipFill>
            </p:spPr>
            <p:txBody>
              <a:bodyPr/>
              <a:lstStyle/>
              <a:p>
                <a:r>
                  <a:rPr lang="en-US">
                    <a:noFill/>
                  </a:rPr>
                  <a:t> </a:t>
                </a:r>
              </a:p>
            </p:txBody>
          </p:sp>
        </mc:Fallback>
      </mc:AlternateContent>
      <p:sp>
        <p:nvSpPr>
          <p:cNvPr id="16" name="Rectangle 15"/>
          <p:cNvSpPr/>
          <p:nvPr/>
        </p:nvSpPr>
        <p:spPr bwMode="auto">
          <a:xfrm>
            <a:off x="5412968" y="3645024"/>
            <a:ext cx="2831439" cy="126511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7" name="TextBox 16"/>
              <p:cNvSpPr txBox="1"/>
              <p:nvPr/>
            </p:nvSpPr>
            <p:spPr>
              <a:xfrm>
                <a:off x="4178816" y="4059442"/>
                <a:ext cx="493790" cy="54073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𝑉</m:t>
                          </m:r>
                        </m:e>
                        <m:sub>
                          <m:r>
                            <a:rPr lang="en-US" i="1">
                              <a:solidFill>
                                <a:srgbClr val="FF0000"/>
                              </a:solidFill>
                              <a:latin typeface="Cambria Math" panose="02040503050406030204" pitchFamily="18" charset="0"/>
                            </a:rPr>
                            <m:t>1</m:t>
                          </m:r>
                          <m:r>
                            <a:rPr lang="en-US" b="0" i="1" smtClean="0">
                              <a:solidFill>
                                <a:srgbClr val="FF0000"/>
                              </a:solidFill>
                              <a:latin typeface="Cambria Math" panose="02040503050406030204" pitchFamily="18" charset="0"/>
                            </a:rPr>
                            <m:t>2</m:t>
                          </m:r>
                        </m:sub>
                      </m:sSub>
                    </m:oMath>
                  </m:oMathPara>
                </a14:m>
                <a:endParaRPr lang="en-US" dirty="0">
                  <a:solidFill>
                    <a:srgbClr val="FF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178816" y="4059442"/>
                <a:ext cx="493790" cy="540739"/>
              </a:xfrm>
              <a:prstGeom prst="rect">
                <a:avLst/>
              </a:prstGeom>
              <a:blipFill rotWithShape="0">
                <a:blip r:embed="rId6"/>
                <a:stretch>
                  <a:fillRect l="-13580" r="-3704"/>
                </a:stretch>
              </a:blipFill>
            </p:spPr>
            <p:txBody>
              <a:bodyPr/>
              <a:lstStyle/>
              <a:p>
                <a:r>
                  <a:rPr lang="en-US">
                    <a:noFill/>
                  </a:rPr>
                  <a:t> </a:t>
                </a:r>
              </a:p>
            </p:txBody>
          </p:sp>
        </mc:Fallback>
      </mc:AlternateContent>
      <p:sp>
        <p:nvSpPr>
          <p:cNvPr id="18" name="Rectangle 17"/>
          <p:cNvSpPr/>
          <p:nvPr/>
        </p:nvSpPr>
        <p:spPr bwMode="auto">
          <a:xfrm>
            <a:off x="4644008" y="3989549"/>
            <a:ext cx="864096" cy="57606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9" name="TextBox 18"/>
              <p:cNvSpPr txBox="1"/>
              <p:nvPr/>
            </p:nvSpPr>
            <p:spPr>
              <a:xfrm>
                <a:off x="7510260" y="1447800"/>
                <a:ext cx="888641" cy="369332"/>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2</m:t>
                          </m:r>
                        </m:sub>
                      </m:sSub>
                      <m:r>
                        <a:rPr lang="en-US" i="1" smtClean="0">
                          <a:solidFill>
                            <a:srgbClr val="FF0000"/>
                          </a:solidFill>
                          <a:latin typeface="Cambria Math" panose="02040503050406030204" pitchFamily="18" charset="0"/>
                          <a:ea typeface="Cambria Math" panose="02040503050406030204" pitchFamily="18" charset="0"/>
                        </a:rPr>
                        <m:t>≠</m:t>
                      </m:r>
                      <m:r>
                        <a:rPr lang="en-US" b="0" i="1" smtClean="0">
                          <a:solidFill>
                            <a:srgbClr val="FF0000"/>
                          </a:solidFill>
                          <a:latin typeface="Cambria Math" panose="02040503050406030204" pitchFamily="18" charset="0"/>
                        </a:rPr>
                        <m:t>0</m:t>
                      </m:r>
                    </m:oMath>
                  </m:oMathPara>
                </a14:m>
                <a:endParaRPr lang="en-US" dirty="0">
                  <a:solidFill>
                    <a:srgbClr val="FF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7510260" y="1447800"/>
                <a:ext cx="888641" cy="369332"/>
              </a:xfrm>
              <a:prstGeom prst="rect">
                <a:avLst/>
              </a:prstGeom>
              <a:blipFill rotWithShape="0">
                <a:blip r:embed="rId7"/>
                <a:stretch>
                  <a:fillRect l="-7534" r="-6849" b="-15000"/>
                </a:stretch>
              </a:blipFill>
            </p:spPr>
            <p:txBody>
              <a:bodyPr/>
              <a:lstStyle/>
              <a:p>
                <a:r>
                  <a:rPr lang="en-US">
                    <a:noFill/>
                  </a:rPr>
                  <a:t> </a:t>
                </a:r>
              </a:p>
            </p:txBody>
          </p:sp>
        </mc:Fallback>
      </mc:AlternateContent>
      <p:sp>
        <p:nvSpPr>
          <p:cNvPr id="20" name="Rectangle 19"/>
          <p:cNvSpPr/>
          <p:nvPr/>
        </p:nvSpPr>
        <p:spPr bwMode="auto">
          <a:xfrm>
            <a:off x="1126098" y="3356992"/>
            <a:ext cx="3567855" cy="172819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grpSp>
        <p:nvGrpSpPr>
          <p:cNvPr id="21" name="Group 20"/>
          <p:cNvGrpSpPr/>
          <p:nvPr/>
        </p:nvGrpSpPr>
        <p:grpSpPr>
          <a:xfrm>
            <a:off x="1371600" y="3429000"/>
            <a:ext cx="4352528" cy="1328738"/>
            <a:chOff x="1371600" y="3429000"/>
            <a:chExt cx="4352528" cy="1328738"/>
          </a:xfrm>
        </p:grpSpPr>
        <p:pic>
          <p:nvPicPr>
            <p:cNvPr id="22" name="Picture 4"/>
            <p:cNvPicPr>
              <a:picLocks noChangeAspect="1" noChangeArrowheads="1"/>
            </p:cNvPicPr>
            <p:nvPr/>
          </p:nvPicPr>
          <p:blipFill rotWithShape="1">
            <a:blip r:embed="rId3" cstate="print"/>
            <a:srcRect t="59856" r="58118"/>
            <a:stretch/>
          </p:blipFill>
          <p:spPr bwMode="auto">
            <a:xfrm>
              <a:off x="1371600" y="3429000"/>
              <a:ext cx="2840360" cy="1328738"/>
            </a:xfrm>
            <a:prstGeom prst="rect">
              <a:avLst/>
            </a:prstGeom>
            <a:noFill/>
            <a:ln w="9525">
              <a:noFill/>
              <a:miter lim="800000"/>
              <a:headEnd/>
              <a:tailEnd/>
            </a:ln>
            <a:effectLst/>
          </p:spPr>
        </p:pic>
        <mc:AlternateContent xmlns:mc="http://schemas.openxmlformats.org/markup-compatibility/2006" xmlns:a14="http://schemas.microsoft.com/office/drawing/2010/main">
          <mc:Choice Requires="a14">
            <p:sp>
              <p:nvSpPr>
                <p:cNvPr id="23" name="TextBox 22"/>
                <p:cNvSpPr txBox="1"/>
                <p:nvPr/>
              </p:nvSpPr>
              <p:spPr>
                <a:xfrm>
                  <a:off x="4178815" y="4059442"/>
                  <a:ext cx="1545313" cy="369332"/>
                </a:xfrm>
                <a:prstGeom prst="rect">
                  <a:avLst/>
                </a:prstGeom>
                <a:solidFill>
                  <a:schemeClr val="bg1"/>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𝑉</m:t>
                            </m:r>
                          </m:e>
                          <m:sub>
                            <m:r>
                              <a:rPr lang="en-US" i="1">
                                <a:solidFill>
                                  <a:srgbClr val="FF0000"/>
                                </a:solidFill>
                                <a:latin typeface="Cambria Math" panose="02040503050406030204" pitchFamily="18" charset="0"/>
                              </a:rPr>
                              <m:t>1</m:t>
                            </m:r>
                            <m:r>
                              <a:rPr lang="en-US" b="0" i="1" smtClean="0">
                                <a:solidFill>
                                  <a:srgbClr val="FF0000"/>
                                </a:solidFill>
                                <a:latin typeface="Cambria Math" panose="02040503050406030204" pitchFamily="18" charset="0"/>
                              </a:rPr>
                              <m:t>2</m:t>
                            </m:r>
                          </m:sub>
                        </m:sSub>
                        <m:r>
                          <a:rPr lang="en-US" b="0" i="1" smtClean="0">
                            <a:solidFill>
                              <a:srgbClr val="FF0000"/>
                            </a:solidFill>
                            <a:latin typeface="Cambria Math" panose="02040503050406030204" pitchFamily="18" charset="0"/>
                          </a:rPr>
                          <m:t>=</m:t>
                        </m:r>
                        <m:sSub>
                          <m:sSubPr>
                            <m:ctrlPr>
                              <a:rPr lang="en-US" i="1">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𝑍</m:t>
                            </m:r>
                          </m:e>
                          <m:sub>
                            <m:r>
                              <a:rPr lang="en-US" i="1">
                                <a:solidFill>
                                  <a:srgbClr val="FF0000"/>
                                </a:solidFill>
                                <a:latin typeface="Cambria Math" panose="02040503050406030204" pitchFamily="18" charset="0"/>
                              </a:rPr>
                              <m:t>12</m:t>
                            </m:r>
                          </m:sub>
                        </m:sSub>
                        <m:sSub>
                          <m:sSubPr>
                            <m:ctrlPr>
                              <a:rPr lang="en-US"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2</m:t>
                            </m:r>
                          </m:sub>
                        </m:sSub>
                      </m:oMath>
                    </m:oMathPara>
                  </a14:m>
                  <a:endParaRPr lang="en-US" dirty="0">
                    <a:solidFill>
                      <a:srgbClr val="FF000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178815" y="4059442"/>
                  <a:ext cx="1545313" cy="369332"/>
                </a:xfrm>
                <a:prstGeom prst="rect">
                  <a:avLst/>
                </a:prstGeom>
                <a:blipFill rotWithShape="0">
                  <a:blip r:embed="rId8"/>
                  <a:stretch>
                    <a:fillRect l="-5138" r="-2372" b="-14754"/>
                  </a:stretch>
                </a:blipFill>
              </p:spPr>
              <p:txBody>
                <a:bodyPr/>
                <a:lstStyle/>
                <a:p>
                  <a:r>
                    <a:rPr lang="en-US">
                      <a:noFill/>
                    </a:rPr>
                    <a:t> </a:t>
                  </a:r>
                </a:p>
              </p:txBody>
            </p:sp>
          </mc:Fallback>
        </mc:AlternateContent>
      </p:grpSp>
      <p:sp>
        <p:nvSpPr>
          <p:cNvPr id="25" name="Rectangle 2"/>
          <p:cNvSpPr txBox="1">
            <a:spLocks noChangeArrowheads="1"/>
          </p:cNvSpPr>
          <p:nvPr/>
        </p:nvSpPr>
        <p:spPr bwMode="auto">
          <a:xfrm>
            <a:off x="1043608" y="5025980"/>
            <a:ext cx="2896844"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r>
              <a:rPr lang="en-GB" sz="1800" kern="0" dirty="0" smtClean="0">
                <a:ln w="12700">
                  <a:noFill/>
                  <a:prstDash val="solid"/>
                </a:ln>
              </a:rPr>
              <a:t>Mutual impedance between  dipole 1 and dipole 2</a:t>
            </a:r>
            <a:r>
              <a:rPr lang="en-GB" sz="1800" i="1" kern="0" dirty="0" smtClean="0">
                <a:ln w="12700">
                  <a:noFill/>
                  <a:prstDash val="solid"/>
                </a:ln>
              </a:rPr>
              <a:t>:</a:t>
            </a:r>
            <a:endParaRPr lang="en-GB" sz="2800" i="1" kern="0" dirty="0">
              <a:ln w="12700">
                <a:noFill/>
                <a:prstDash val="solid"/>
              </a:ln>
            </a:endParaRPr>
          </a:p>
        </p:txBody>
      </p:sp>
      <mc:AlternateContent xmlns:mc="http://schemas.openxmlformats.org/markup-compatibility/2006" xmlns:a14="http://schemas.microsoft.com/office/drawing/2010/main">
        <mc:Choice Requires="a14">
          <p:sp>
            <p:nvSpPr>
              <p:cNvPr id="26" name="TextBox 25"/>
              <p:cNvSpPr txBox="1"/>
              <p:nvPr/>
            </p:nvSpPr>
            <p:spPr>
              <a:xfrm>
                <a:off x="3984595" y="5025980"/>
                <a:ext cx="1936428" cy="915635"/>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𝑍</m:t>
                          </m:r>
                        </m:e>
                        <m:sub>
                          <m:r>
                            <a:rPr lang="en-US" b="0" i="1" smtClean="0">
                              <a:solidFill>
                                <a:srgbClr val="FF0000"/>
                              </a:solidFill>
                              <a:latin typeface="Cambria Math" panose="02040503050406030204" pitchFamily="18" charset="0"/>
                            </a:rPr>
                            <m:t>12</m:t>
                          </m:r>
                        </m:sub>
                      </m:sSub>
                      <m:r>
                        <a:rPr lang="en-US" i="1">
                          <a:solidFill>
                            <a:srgbClr val="FF0000"/>
                          </a:solidFill>
                          <a:latin typeface="Cambria Math" panose="02040503050406030204" pitchFamily="18" charset="0"/>
                        </a:rPr>
                        <m:t>=</m:t>
                      </m:r>
                      <m:sSub>
                        <m:sSubPr>
                          <m:ctrlPr>
                            <a:rPr lang="en-US" i="1" smtClean="0">
                              <a:solidFill>
                                <a:srgbClr val="FF0000"/>
                              </a:solidFill>
                              <a:latin typeface="Cambria Math" panose="02040503050406030204" pitchFamily="18" charset="0"/>
                            </a:rPr>
                          </m:ctrlPr>
                        </m:sSubPr>
                        <m:e>
                          <m:d>
                            <m:dPr>
                              <m:begChr m:val=""/>
                              <m:endChr m:val="|"/>
                              <m:ctrlPr>
                                <a:rPr lang="en-US" i="1">
                                  <a:solidFill>
                                    <a:srgbClr val="FF0000"/>
                                  </a:solidFill>
                                  <a:latin typeface="Cambria Math" panose="02040503050406030204" pitchFamily="18" charset="0"/>
                                </a:rPr>
                              </m:ctrlPr>
                            </m:dPr>
                            <m:e>
                              <m:f>
                                <m:fPr>
                                  <m:ctrlPr>
                                    <a:rPr lang="en-US" i="1">
                                      <a:solidFill>
                                        <a:srgbClr val="FF0000"/>
                                      </a:solidFill>
                                      <a:latin typeface="Cambria Math" panose="02040503050406030204" pitchFamily="18" charset="0"/>
                                    </a:rPr>
                                  </m:ctrlPr>
                                </m:fPr>
                                <m:num>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𝑉</m:t>
                                      </m:r>
                                    </m:e>
                                    <m:sub>
                                      <m:r>
                                        <a:rPr lang="en-US" b="0" i="1" smtClean="0">
                                          <a:solidFill>
                                            <a:srgbClr val="FF0000"/>
                                          </a:solidFill>
                                          <a:latin typeface="Cambria Math" panose="02040503050406030204" pitchFamily="18" charset="0"/>
                                        </a:rPr>
                                        <m:t>12</m:t>
                                      </m:r>
                                    </m:sub>
                                  </m:sSub>
                                </m:num>
                                <m:den>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2</m:t>
                                      </m:r>
                                    </m:sub>
                                  </m:sSub>
                                </m:den>
                              </m:f>
                            </m:e>
                          </m:d>
                        </m:e>
                        <m:sub>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𝐼</m:t>
                              </m:r>
                            </m:e>
                            <m:sub>
                              <m:r>
                                <a:rPr lang="en-US" b="0" i="1" smtClean="0">
                                  <a:solidFill>
                                    <a:srgbClr val="FF0000"/>
                                  </a:solidFill>
                                  <a:latin typeface="Cambria Math" panose="02040503050406030204" pitchFamily="18" charset="0"/>
                                </a:rPr>
                                <m:t>1</m:t>
                              </m:r>
                            </m:sub>
                          </m:sSub>
                          <m:r>
                            <a:rPr lang="en-US" i="1" smtClean="0">
                              <a:solidFill>
                                <a:srgbClr val="FF0000"/>
                              </a:solidFill>
                              <a:latin typeface="Cambria Math" panose="02040503050406030204" pitchFamily="18" charset="0"/>
                              <a:ea typeface="Cambria Math" panose="02040503050406030204" pitchFamily="18" charset="0"/>
                            </a:rPr>
                            <m:t>≠</m:t>
                          </m:r>
                          <m:r>
                            <a:rPr lang="en-US" i="1">
                              <a:solidFill>
                                <a:srgbClr val="FF0000"/>
                              </a:solidFill>
                              <a:latin typeface="Cambria Math" panose="02040503050406030204" pitchFamily="18" charset="0"/>
                            </a:rPr>
                            <m:t>0</m:t>
                          </m:r>
                        </m:sub>
                      </m:sSub>
                    </m:oMath>
                  </m:oMathPara>
                </a14:m>
                <a:endParaRPr lang="en-US" dirty="0">
                  <a:solidFill>
                    <a:srgbClr val="FF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3984595" y="5025980"/>
                <a:ext cx="1936428" cy="915635"/>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1979712" y="1447800"/>
                <a:ext cx="260584" cy="3077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𝐼</m:t>
                          </m:r>
                        </m:e>
                        <m:sub>
                          <m:r>
                            <a:rPr lang="en-US" sz="2000" b="0" i="1" smtClean="0">
                              <a:solidFill>
                                <a:schemeClr val="tx1"/>
                              </a:solidFill>
                              <a:latin typeface="Cambria Math" panose="02040503050406030204" pitchFamily="18" charset="0"/>
                            </a:rPr>
                            <m:t>1</m:t>
                          </m:r>
                        </m:sub>
                      </m:sSub>
                    </m:oMath>
                  </m:oMathPara>
                </a14:m>
                <a:endParaRPr lang="en-US" sz="2000" dirty="0">
                  <a:solidFill>
                    <a:schemeClr val="tx1"/>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979712" y="1447800"/>
                <a:ext cx="260584" cy="307777"/>
              </a:xfrm>
              <a:prstGeom prst="rect">
                <a:avLst/>
              </a:prstGeom>
              <a:blipFill rotWithShape="0">
                <a:blip r:embed="rId10"/>
                <a:stretch>
                  <a:fillRect l="-23256" r="-6977" b="-16000"/>
                </a:stretch>
              </a:blipFill>
            </p:spPr>
            <p:txBody>
              <a:bodyPr/>
              <a:lstStyle/>
              <a:p>
                <a:r>
                  <a:rPr lang="en-US">
                    <a:noFill/>
                  </a:rPr>
                  <a:t> </a:t>
                </a:r>
              </a:p>
            </p:txBody>
          </p:sp>
        </mc:Fallback>
      </mc:AlternateContent>
    </p:spTree>
    <p:extLst>
      <p:ext uri="{BB962C8B-B14F-4D97-AF65-F5344CB8AC3E}">
        <p14:creationId xmlns:p14="http://schemas.microsoft.com/office/powerpoint/2010/main" val="3577071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5" grpId="0"/>
      <p:bldP spid="26" grpId="0" animBg="1"/>
    </p:bldLst>
  </p:timing>
</p:sld>
</file>

<file path=ppt/theme/theme1.xml><?xml version="1.0" encoding="utf-8"?>
<a:theme xmlns:a="http://schemas.openxmlformats.org/drawingml/2006/main" name="Blank Presentation">
  <a:themeElements>
    <a:clrScheme name="">
      <a:dk1>
        <a:srgbClr val="000000"/>
      </a:dk1>
      <a:lt1>
        <a:srgbClr val="FFFFFF"/>
      </a:lt1>
      <a:dk2>
        <a:srgbClr val="FF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14352</TotalTime>
  <Words>2162</Words>
  <Application>Microsoft Office PowerPoint</Application>
  <PresentationFormat>On-screen Show (4:3)</PresentationFormat>
  <Paragraphs>446</Paragraphs>
  <Slides>62</Slides>
  <Notes>57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62</vt:i4>
      </vt:variant>
    </vt:vector>
  </HeadingPairs>
  <TitlesOfParts>
    <vt:vector size="70" baseType="lpstr">
      <vt:lpstr>Arial</vt:lpstr>
      <vt:lpstr>Bodoni MT</vt:lpstr>
      <vt:lpstr>Cambria Math</vt:lpstr>
      <vt:lpstr>Symbol</vt:lpstr>
      <vt:lpstr>Times</vt:lpstr>
      <vt:lpstr>Times New Roman</vt:lpstr>
      <vt:lpstr>Blank Presentation</vt:lpstr>
      <vt:lpstr>Equation</vt:lpstr>
      <vt:lpstr>Antenna Course 21-May-2015  Lecture 12</vt:lpstr>
      <vt:lpstr>From previous lecture: How to control the shape of the array beam? </vt:lpstr>
      <vt:lpstr>Radiation field function of the array antenna</vt:lpstr>
      <vt:lpstr>Linear array:  Some basic Principles </vt:lpstr>
      <vt:lpstr>Lecture 11: Linear Array Antennas</vt:lpstr>
      <vt:lpstr>Now we will analyze the impedance of one element in an array</vt:lpstr>
      <vt:lpstr>Example: 2 dipole array</vt:lpstr>
      <vt:lpstr>Example: 2 dipole array</vt:lpstr>
      <vt:lpstr>Mutual impedance between two dipoles</vt:lpstr>
      <vt:lpstr>Mutual impedance between two dipoles</vt:lpstr>
      <vt:lpstr>From the reciprocity:</vt:lpstr>
      <vt:lpstr>PowerPoint Presentation</vt:lpstr>
      <vt:lpstr>Plot of mutual impedances between two halfwave dipoles:</vt:lpstr>
      <vt:lpstr>Scan Impedance</vt:lpstr>
      <vt:lpstr>Linear array: Equivalent circuit</vt:lpstr>
      <vt:lpstr>Linear array:  Scan impedance</vt:lpstr>
      <vt:lpstr>Linear array:  Scan impedance</vt:lpstr>
      <vt:lpstr>Quiz  </vt:lpstr>
      <vt:lpstr>Scan blindness</vt:lpstr>
      <vt:lpstr>The Reasons for Scan blindness</vt:lpstr>
      <vt:lpstr>The Reasons for Scan blindness</vt:lpstr>
      <vt:lpstr>Lecture 12  Array Antennas – Planar Array</vt:lpstr>
      <vt:lpstr>Learning goals of the Lecture</vt:lpstr>
      <vt:lpstr>Lecture 12  Array Antennas – Planar Array</vt:lpstr>
      <vt:lpstr>Planar Arrays</vt:lpstr>
      <vt:lpstr>PowerPoint Presentation</vt:lpstr>
      <vt:lpstr>Planar array:  Array factor as element-by-element sum</vt:lpstr>
      <vt:lpstr>PowerPoint Presentation</vt:lpstr>
      <vt:lpstr>Planar array:  Definition of the excitation distribution</vt:lpstr>
      <vt:lpstr>Planar array:  Definition of the excitation distribution</vt:lpstr>
      <vt:lpstr>Planar array: AF as a grating-lobe sum</vt:lpstr>
      <vt:lpstr>For a graphical representation of AF </vt:lpstr>
      <vt:lpstr>Graphical representation of an element pattern</vt:lpstr>
      <vt:lpstr>Planar array: Graphical representation of AF</vt:lpstr>
      <vt:lpstr>Planar array: Graphical representation of AF</vt:lpstr>
      <vt:lpstr>Planar array: Graphical representation of the total array radiation pattern contours</vt:lpstr>
      <vt:lpstr>Planar array: Graphical representation of AF with main lobe and grating lobes.  Circular aperture. Rectangular grid.</vt:lpstr>
      <vt:lpstr>3 dB beamwith</vt:lpstr>
      <vt:lpstr>Planar array: Direction of the main lobe</vt:lpstr>
      <vt:lpstr>Lecture 12  Array Antennas – Planar Array</vt:lpstr>
      <vt:lpstr>Planar array: shape and width of main lobe</vt:lpstr>
      <vt:lpstr>Planar array:  Shape and width of main lobe</vt:lpstr>
      <vt:lpstr>Planar array:  Shape and width of main lobe</vt:lpstr>
      <vt:lpstr>Why is the beam width (φ) a factor 1/cos(θ0) larger in the scan plane?</vt:lpstr>
      <vt:lpstr>Lecture 12  Array Antennas – Planar Array</vt:lpstr>
      <vt:lpstr>Planar arrays: Direction of grating lobes</vt:lpstr>
      <vt:lpstr>Planar array:  Condition for non-radiating grating lobes</vt:lpstr>
      <vt:lpstr>Illustration of the main lobe and its width in different planes for the case in slides 32-35</vt:lpstr>
      <vt:lpstr>The Sufficient and Necessary Condition  for non-radiating grating lobes</vt:lpstr>
      <vt:lpstr>Sufficient Condition for non-radiating grating lobes</vt:lpstr>
      <vt:lpstr> Sufficient Condition for non-radiating grating lobes</vt:lpstr>
      <vt:lpstr>Grating lobe mittigation</vt:lpstr>
      <vt:lpstr>Lecture 12  Array Antennas – Planar Array</vt:lpstr>
      <vt:lpstr>Planar array: Directivity</vt:lpstr>
      <vt:lpstr>Subefficiencies: illumination efficiency</vt:lpstr>
      <vt:lpstr>Sub-efficiencies: Polarization Efficiency</vt:lpstr>
      <vt:lpstr>Subefficiencies: Grating lobe efficiency</vt:lpstr>
      <vt:lpstr>Comparison between Linear and Planar array: directivity and grating efficiencies</vt:lpstr>
      <vt:lpstr>Why we have cosθ0 in Planar array but not in Linear array for directivity</vt:lpstr>
      <vt:lpstr>Aperture antennas versus Array antennas </vt:lpstr>
      <vt:lpstr>Quiz 2 </vt:lpstr>
      <vt:lpstr>Quiz 2 </vt:lpstr>
    </vt:vector>
  </TitlesOfParts>
  <Company>.Chalmers Univ.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Characterization of Antennas</dc:title>
  <dc:creator>.Per-Simon Kildal</dc:creator>
  <cp:lastModifiedBy>andres</cp:lastModifiedBy>
  <cp:revision>737</cp:revision>
  <dcterms:created xsi:type="dcterms:W3CDTF">1999-06-13T11:08:48Z</dcterms:created>
  <dcterms:modified xsi:type="dcterms:W3CDTF">2015-06-01T09:05:54Z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2</vt:i4>
  </property>
  <property fmtid="{D5CDD505-2E9C-101B-9397-08002B2CF9AE}" pid="4" name="Compression">
    <vt:i4>100</vt:i4>
  </property>
  <property fmtid="{D5CDD505-2E9C-101B-9397-08002B2CF9AE}" pid="5" name="ScreenSize">
    <vt:i4>2</vt:i4>
  </property>
  <property fmtid="{D5CDD505-2E9C-101B-9397-08002B2CF9AE}" pid="6" name="ScreenUsage">
    <vt:i4>2</vt:i4>
  </property>
  <property fmtid="{D5CDD505-2E9C-101B-9397-08002B2CF9AE}" pid="7" name="MailAddress">
    <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1</vt:i4>
  </property>
  <property fmtid="{D5CDD505-2E9C-101B-9397-08002B2CF9AE}" pid="19" name="ShowNotes">
    <vt:bool>false</vt:bool>
  </property>
  <property fmtid="{D5CDD505-2E9C-101B-9397-08002B2CF9AE}" pid="20" name="NavBtnPos">
    <vt:i4>4</vt:i4>
  </property>
  <property fmtid="{D5CDD505-2E9C-101B-9397-08002B2CF9AE}" pid="21" name="OutputDir">
    <vt:lpwstr>C:\Per-Simon_hos_Susanne\Antennkursen\99-00\Cd-rom for Microwave Antenna course 1999\OH-slides in html format</vt:lpwstr>
  </property>
</Properties>
</file>