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495" r:id="rId2"/>
    <p:sldId id="496" r:id="rId3"/>
    <p:sldId id="497" r:id="rId4"/>
    <p:sldId id="498" r:id="rId5"/>
    <p:sldId id="499" r:id="rId6"/>
    <p:sldId id="500" r:id="rId7"/>
    <p:sldId id="501" r:id="rId8"/>
    <p:sldId id="502" r:id="rId9"/>
    <p:sldId id="503" r:id="rId10"/>
    <p:sldId id="504" r:id="rId11"/>
    <p:sldId id="379" r:id="rId12"/>
    <p:sldId id="400" r:id="rId13"/>
    <p:sldId id="449" r:id="rId14"/>
    <p:sldId id="462" r:id="rId15"/>
    <p:sldId id="466" r:id="rId16"/>
    <p:sldId id="399" r:id="rId17"/>
    <p:sldId id="401" r:id="rId18"/>
    <p:sldId id="445" r:id="rId19"/>
    <p:sldId id="463" r:id="rId20"/>
    <p:sldId id="402" r:id="rId21"/>
    <p:sldId id="403" r:id="rId22"/>
    <p:sldId id="438" r:id="rId23"/>
    <p:sldId id="437" r:id="rId24"/>
    <p:sldId id="440" r:id="rId25"/>
    <p:sldId id="467" r:id="rId26"/>
    <p:sldId id="404" r:id="rId27"/>
    <p:sldId id="415" r:id="rId28"/>
    <p:sldId id="464" r:id="rId29"/>
    <p:sldId id="465" r:id="rId30"/>
    <p:sldId id="439" r:id="rId31"/>
    <p:sldId id="416" r:id="rId32"/>
    <p:sldId id="420" r:id="rId33"/>
    <p:sldId id="441" r:id="rId34"/>
    <p:sldId id="442" r:id="rId35"/>
    <p:sldId id="468" r:id="rId36"/>
    <p:sldId id="473" r:id="rId37"/>
    <p:sldId id="444" r:id="rId38"/>
    <p:sldId id="405" r:id="rId39"/>
    <p:sldId id="475" r:id="rId40"/>
    <p:sldId id="443" r:id="rId41"/>
    <p:sldId id="412" r:id="rId42"/>
    <p:sldId id="406" r:id="rId43"/>
    <p:sldId id="469" r:id="rId44"/>
    <p:sldId id="426" r:id="rId45"/>
    <p:sldId id="476" r:id="rId46"/>
    <p:sldId id="422" r:id="rId47"/>
    <p:sldId id="423" r:id="rId48"/>
    <p:sldId id="424" r:id="rId49"/>
    <p:sldId id="425" r:id="rId50"/>
    <p:sldId id="427" r:id="rId51"/>
    <p:sldId id="479" r:id="rId52"/>
    <p:sldId id="480" r:id="rId53"/>
    <p:sldId id="481" r:id="rId54"/>
    <p:sldId id="482" r:id="rId55"/>
    <p:sldId id="483" r:id="rId56"/>
    <p:sldId id="484" r:id="rId57"/>
    <p:sldId id="485" r:id="rId58"/>
    <p:sldId id="488" r:id="rId59"/>
    <p:sldId id="486" r:id="rId60"/>
    <p:sldId id="487" r:id="rId61"/>
    <p:sldId id="470" r:id="rId62"/>
    <p:sldId id="492" r:id="rId63"/>
    <p:sldId id="408" r:id="rId64"/>
    <p:sldId id="491" r:id="rId65"/>
    <p:sldId id="471" r:id="rId66"/>
    <p:sldId id="409" r:id="rId67"/>
    <p:sldId id="432" r:id="rId68"/>
    <p:sldId id="472" r:id="rId69"/>
    <p:sldId id="411" r:id="rId70"/>
    <p:sldId id="493" r:id="rId71"/>
    <p:sldId id="457" r:id="rId72"/>
    <p:sldId id="494" r:id="rId73"/>
    <p:sldId id="398" r:id="rId74"/>
    <p:sldId id="451" r:id="rId7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77" autoAdjust="0"/>
    <p:restoredTop sz="94660"/>
  </p:normalViewPr>
  <p:slideViewPr>
    <p:cSldViewPr>
      <p:cViewPr varScale="1">
        <p:scale>
          <a:sx n="47" d="100"/>
          <a:sy n="47" d="100"/>
        </p:scale>
        <p:origin x="528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870" y="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endParaRPr 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fld id="{1B8F0644-9259-4918-A7B5-BECAE7AE0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50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70363" y="0"/>
            <a:ext cx="31702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1588" y="736600"/>
            <a:ext cx="4802187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1713" y="4562475"/>
            <a:ext cx="5338762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70363" y="9121775"/>
            <a:ext cx="31702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D4BC8515-CDA9-4354-9F1C-DFF8E5FC5E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6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8868"/>
            <a:fld id="{EB065582-5BA8-4DB3-9C31-307A79AE208E}" type="slidenum">
              <a:rPr lang="en-GB" smtClean="0"/>
              <a:pPr defTabSz="988868"/>
              <a:t>8</a:t>
            </a:fld>
            <a:endParaRPr lang="en-GB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92561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8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C89329E-D2D9-49C5-B0AC-FB3BCC2E7E4B}" type="slidenum">
              <a:rPr lang="sv-SE" altLang="en-US"/>
              <a:pPr eaLnBrk="1" hangingPunct="1"/>
              <a:t>19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406397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C8515-CDA9-4354-9F1C-DFF8E5FC5EA9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17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73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566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Rubrik, text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Rubrik, innehåll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Rubrik och fyra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-5443" y="6516725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64371BB-DA5D-46D1-B74B-9A8DB39F893E}" type="slidenum">
              <a:rPr lang="en-US" sz="1600" smtClean="0"/>
              <a:t>‹#›</a:t>
            </a:fld>
            <a:r>
              <a:rPr lang="en-US" sz="1600" dirty="0" smtClean="0"/>
              <a:t>/65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3.wmf"/><Relationship Id="rId7" Type="http://schemas.openxmlformats.org/officeDocument/2006/relationships/image" Target="../media/image18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png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7.png"/><Relationship Id="rId4" Type="http://schemas.openxmlformats.org/officeDocument/2006/relationships/image" Target="../media/image3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6.png"/><Relationship Id="rId4" Type="http://schemas.openxmlformats.org/officeDocument/2006/relationships/image" Target="../media/image35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9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se/url?sa=i&amp;rct=j&amp;q=&amp;esrc=s&amp;frm=1&amp;source=images&amp;cd=&amp;cad=rja&amp;uact=8&amp;docid=w2tIg3TfCST3EM&amp;tbnid=TMkcItixPmW3PM:&amp;ved=0CAUQjRw&amp;url=http://www.radio-electronics.com/info/antennas/mimo/formats-siso-simo-miso-mimo.php&amp;ei=dhyfU_CPHaPNygPQsYCQBg&amp;psig=AFQjCNHsthDigBfSsojRhEYLaQ0UgrvdVA&amp;ust=140302282994185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google.se/url?sa=i&amp;rct=j&amp;q=&amp;esrc=s&amp;frm=1&amp;source=images&amp;cd=&amp;cad=rja&amp;uact=8&amp;docid=2OALxcVyY1x0CM&amp;tbnid=_qoFG8S9Wfpn9M:&amp;ved=0CAUQjRw&amp;url=http://en.flossmanuals.net/collaborative-futures/ch026_can-design-by-committee-work/&amp;ei=jGKgU-z6KYq7ygOZ_4LYDQ&amp;bvm=bv.68911936,d.bGQ&amp;psig=AFQjCNGwylswh_Cl6-tK7Ipxk6DnG20gDA&amp;ust=1403106167855887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3.wmf"/><Relationship Id="rId9" Type="http://schemas.openxmlformats.org/officeDocument/2006/relationships/image" Target="../media/image55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3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58.wmf"/><Relationship Id="rId4" Type="http://schemas.openxmlformats.org/officeDocument/2006/relationships/oleObject" Target="../embeddings/oleObject14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6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69.wmf"/><Relationship Id="rId3" Type="http://schemas.openxmlformats.org/officeDocument/2006/relationships/image" Target="../media/image70.png"/><Relationship Id="rId7" Type="http://schemas.openxmlformats.org/officeDocument/2006/relationships/image" Target="../media/image66.wmf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68.wmf"/><Relationship Id="rId5" Type="http://schemas.openxmlformats.org/officeDocument/2006/relationships/image" Target="../media/image65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7.w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79.wmf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Antenna Course</a:t>
            </a:r>
            <a:br>
              <a:rPr lang="en-US" dirty="0" smtClean="0"/>
            </a:br>
            <a:r>
              <a:rPr lang="en-US" dirty="0" smtClean="0"/>
              <a:t>23-Apr-2015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Lecture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Dr. Andrés Alayón Glazunov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762000"/>
            <a:ext cx="2304776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6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114800"/>
          </a:xfrm>
        </p:spPr>
        <p:txBody>
          <a:bodyPr/>
          <a:lstStyle/>
          <a:p>
            <a:pPr lvl="1"/>
            <a:r>
              <a:rPr lang="en-GB" dirty="0"/>
              <a:t>MIMO </a:t>
            </a:r>
            <a:r>
              <a:rPr lang="en-GB" dirty="0" smtClean="0"/>
              <a:t>and MIMO characterization 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Measurements in reverberation chamber</a:t>
            </a:r>
            <a:endParaRPr lang="en-GB" sz="1100" dirty="0" smtClean="0">
              <a:solidFill>
                <a:schemeClr val="tx2"/>
              </a:solidFill>
            </a:endParaRPr>
          </a:p>
          <a:p>
            <a:pPr lvl="2"/>
            <a:r>
              <a:rPr lang="en-GB" dirty="0" smtClean="0"/>
              <a:t>Characterization of active terminals: TRP, TIS, </a:t>
            </a:r>
            <a:r>
              <a:rPr lang="en-GB" dirty="0" smtClean="0">
                <a:solidFill>
                  <a:srgbClr val="000000"/>
                </a:solidFill>
              </a:rPr>
              <a:t>Throughput </a:t>
            </a:r>
            <a:r>
              <a:rPr lang="en-GB" dirty="0">
                <a:solidFill>
                  <a:srgbClr val="000000"/>
                </a:solidFill>
              </a:rPr>
              <a:t>data </a:t>
            </a:r>
            <a:r>
              <a:rPr lang="en-GB" dirty="0" smtClean="0">
                <a:solidFill>
                  <a:srgbClr val="000000"/>
                </a:solidFill>
              </a:rPr>
              <a:t>rate</a:t>
            </a:r>
            <a:endParaRPr lang="en-GB" dirty="0" smtClean="0"/>
          </a:p>
          <a:p>
            <a:pPr lvl="1"/>
            <a:r>
              <a:rPr lang="en-GB" dirty="0" smtClean="0"/>
              <a:t>System Modelling</a:t>
            </a:r>
          </a:p>
          <a:p>
            <a:pPr lvl="2"/>
            <a:r>
              <a:rPr lang="en-GB" dirty="0" smtClean="0"/>
              <a:t>Threshold Receiver: Probability of Detection (PoD), throughput</a:t>
            </a:r>
          </a:p>
        </p:txBody>
      </p:sp>
    </p:spTree>
    <p:extLst>
      <p:ext uri="{BB962C8B-B14F-4D97-AF65-F5344CB8AC3E}">
        <p14:creationId xmlns:p14="http://schemas.microsoft.com/office/powerpoint/2010/main" val="17598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GB" sz="2400" dirty="0" smtClean="0"/>
              <a:t>How </a:t>
            </a:r>
            <a:r>
              <a:rPr lang="en-GB" sz="2400" dirty="0"/>
              <a:t>to model </a:t>
            </a:r>
            <a:r>
              <a:rPr lang="en-GB" sz="2400" dirty="0" smtClean="0"/>
              <a:t>the multipath channel?</a:t>
            </a:r>
            <a:endParaRPr lang="en-GB" sz="2400" dirty="0"/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4000" dirty="0" err="1" smtClean="0"/>
              <a:t>Friis</a:t>
            </a:r>
            <a:r>
              <a:rPr lang="en-US" sz="4000" dirty="0" smtClean="0"/>
              <a:t> transmission formula between two antennas in </a:t>
            </a:r>
            <a:r>
              <a:rPr lang="en-US" sz="4000" b="1" dirty="0" smtClean="0"/>
              <a:t>free space (LOS)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68580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46125" y="3794125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Power density: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17097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0" y="4495800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Received power: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343400"/>
            <a:ext cx="518636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62000" y="5410200"/>
            <a:ext cx="2749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Friis transmission equation: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25" y="5257800"/>
            <a:ext cx="22463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276600" y="6355300"/>
            <a:ext cx="3276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1400" dirty="0"/>
              <a:t>(free </a:t>
            </a:r>
            <a:r>
              <a:rPr lang="sv-SE" sz="1400" dirty="0" smtClean="0"/>
              <a:t>space Attenuation or Pathloss)</a:t>
            </a:r>
            <a:endParaRPr lang="sv-SE" sz="1400" dirty="0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4724400" y="5929313"/>
            <a:ext cx="776288" cy="33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Friis</a:t>
            </a:r>
            <a:r>
              <a:rPr lang="en-US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transmission formula between two antennas in </a:t>
            </a:r>
            <a:r>
              <a:rPr lang="en-US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free space (LOS)</a:t>
            </a:r>
            <a:endParaRPr lang="en-US" sz="4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68580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46125" y="3794125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Power density: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17097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0" y="4495800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Received power: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343400"/>
            <a:ext cx="518636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62000" y="5410200"/>
            <a:ext cx="2749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Friis transmission equation: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25" y="5257800"/>
            <a:ext cx="22463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343400" y="6340475"/>
            <a:ext cx="10334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400"/>
              <a:t>(free space</a:t>
            </a:r>
          </a:p>
          <a:p>
            <a:r>
              <a:rPr lang="sv-SE" sz="1400"/>
              <a:t>attenuation)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4724400" y="5929313"/>
            <a:ext cx="776288" cy="33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457200" y="1447800"/>
            <a:ext cx="8534400" cy="5410200"/>
          </a:xfrm>
          <a:prstGeom prst="rect">
            <a:avLst/>
          </a:prstGeom>
          <a:solidFill>
            <a:schemeClr val="bg1">
              <a:alpha val="7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685800" y="1905001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8000" dirty="0" smtClean="0"/>
              <a:t>This lecture is about multipath, NOT LOS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0885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how antennas in multipath environment with fading behave and are characterized </a:t>
            </a:r>
          </a:p>
          <a:p>
            <a:r>
              <a:rPr lang="en-US" smtClean="0"/>
              <a:t>Explain the different factors contributing to the antenna efficiency and diversity gain in multipath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08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Multipath environment and Rayleigh fading</a:t>
            </a:r>
          </a:p>
          <a:p>
            <a:r>
              <a:rPr lang="en-US" sz="2400" dirty="0"/>
              <a:t>How to model </a:t>
            </a:r>
            <a:r>
              <a:rPr lang="en-US" sz="2400" dirty="0" smtClean="0"/>
              <a:t>the </a:t>
            </a:r>
            <a:r>
              <a:rPr lang="en-US" sz="2400" dirty="0"/>
              <a:t>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3332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dirty="0" smtClean="0"/>
              <a:t>Transmission between two antennas in multipath environment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46667"/>
          <a:stretch>
            <a:fillRect/>
          </a:stretch>
        </p:blipFill>
        <p:spPr bwMode="auto">
          <a:xfrm>
            <a:off x="1752600" y="2209800"/>
            <a:ext cx="182880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46125" y="3794125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Power density: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17097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0" y="4495800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Received power: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343400"/>
            <a:ext cx="518636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62000" y="5410200"/>
            <a:ext cx="2749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Friis transmission equation: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257800"/>
            <a:ext cx="22463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057844" y="6323111"/>
            <a:ext cx="32140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1400" dirty="0"/>
              <a:t>(free </a:t>
            </a:r>
            <a:r>
              <a:rPr lang="sv-SE" sz="1400" dirty="0" smtClean="0"/>
              <a:t>space attenuation </a:t>
            </a:r>
            <a:r>
              <a:rPr lang="sv-SE" sz="1400" dirty="0"/>
              <a:t>or </a:t>
            </a:r>
            <a:r>
              <a:rPr lang="sv-SE" sz="1400" dirty="0" smtClean="0"/>
              <a:t>pathloss</a:t>
            </a:r>
            <a:r>
              <a:rPr lang="sv-SE" sz="1400" dirty="0"/>
              <a:t>)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V="1">
            <a:off x="4724400" y="6035675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l="46667"/>
          <a:stretch>
            <a:fillRect/>
          </a:stretch>
        </p:blipFill>
        <p:spPr bwMode="auto">
          <a:xfrm>
            <a:off x="5867400" y="2209800"/>
            <a:ext cx="182880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Isosceles Triangle 12"/>
          <p:cNvSpPr/>
          <p:nvPr/>
        </p:nvSpPr>
        <p:spPr>
          <a:xfrm>
            <a:off x="1066800" y="1828800"/>
            <a:ext cx="88900" cy="460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5" name="Picture 2" descr="C:\Documents and Settings\Per-Simon\Local Settings\Temporary Internet Files\Content.IE5\DSGCX83W\MCj042399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9813" y="1531938"/>
            <a:ext cx="611187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C:\Documents and Settings\Per-Simon\Local Settings\Temporary Internet Files\Content.IE5\OBFXNQ2Z\MCj0424760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2209800"/>
            <a:ext cx="12525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Per-Simon\Local Settings\Temporary Internet Files\Content.IE5\OBFXNQ2Z\MCj0424760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676400"/>
            <a:ext cx="11128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Documents and Settings\Per-Simon\Local Settings\Temporary Internet Files\Content.IE5\DSGCX83W\MCj042399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057400"/>
            <a:ext cx="2968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0" y="3200400"/>
            <a:ext cx="89058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C:\Documents and Settings\Per-Simon\Local Settings\Temporary Internet Files\Content.IE5\OBFXNQ2Z\MCj0424760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1219200"/>
            <a:ext cx="695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8"/>
          <p:cNvCxnSpPr/>
          <p:nvPr/>
        </p:nvCxnSpPr>
        <p:spPr>
          <a:xfrm>
            <a:off x="3124200" y="3810000"/>
            <a:ext cx="5486400" cy="213360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9"/>
          <p:cNvCxnSpPr/>
          <p:nvPr/>
        </p:nvCxnSpPr>
        <p:spPr>
          <a:xfrm rot="10800000" flipV="1">
            <a:off x="3429000" y="3886200"/>
            <a:ext cx="4648200" cy="205740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Multipath environment</a:t>
            </a:r>
            <a:endParaRPr lang="en-US" dirty="0"/>
          </a:p>
        </p:txBody>
      </p:sp>
      <p:pic>
        <p:nvPicPr>
          <p:cNvPr id="4" name="Picture 2" descr="NA0057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15208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BL0012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597400"/>
            <a:ext cx="25908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BL00113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19812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467600" y="33782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7467600" y="36830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7" descr="BL00300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235325"/>
            <a:ext cx="1668463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BL00301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200400"/>
            <a:ext cx="13303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BL00303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3149600"/>
            <a:ext cx="109378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BD06922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2514600"/>
            <a:ext cx="15192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BL00358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0" y="2590800"/>
            <a:ext cx="15335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 txBox="1">
            <a:spLocks noChangeArrowheads="1"/>
          </p:cNvSpPr>
          <p:nvPr/>
        </p:nvSpPr>
        <p:spPr bwMode="auto">
          <a:xfrm>
            <a:off x="76200" y="990600"/>
            <a:ext cx="899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Many different propagation paths are summed up at a receiving antenna. The sum is described by the </a:t>
            </a:r>
            <a:r>
              <a:rPr lang="en-US" sz="2800" kern="0" dirty="0"/>
              <a:t>Rayleigh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probability distribution.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FADING!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150000"/>
              <a:buFontTx/>
              <a:buBlip>
                <a:blip r:embed="rId10"/>
              </a:buBlip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685800" y="55626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685800" y="52578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762000" y="3886200"/>
            <a:ext cx="31242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3886200" y="3886200"/>
            <a:ext cx="373380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762000" y="4038600"/>
            <a:ext cx="5410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6172200" y="40386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V="1">
            <a:off x="762000" y="5105400"/>
            <a:ext cx="3810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4572000" y="5105400"/>
            <a:ext cx="2743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V="1">
            <a:off x="762000" y="5029200"/>
            <a:ext cx="2438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3200400" y="5029200"/>
            <a:ext cx="3505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365125" y="5908675"/>
            <a:ext cx="160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Transmitter</a:t>
            </a:r>
            <a:endParaRPr lang="en-US"/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146925" y="6137275"/>
            <a:ext cx="126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/>
              <a:t>Receiver</a:t>
            </a:r>
            <a:endParaRPr lang="en-US"/>
          </a:p>
        </p:txBody>
      </p:sp>
      <p:sp>
        <p:nvSpPr>
          <p:cNvPr id="27" name="AutoShape 26"/>
          <p:cNvSpPr>
            <a:spLocks noChangeArrowheads="1"/>
          </p:cNvSpPr>
          <p:nvPr/>
        </p:nvSpPr>
        <p:spPr bwMode="auto">
          <a:xfrm>
            <a:off x="7696200" y="58674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7696200" y="5562600"/>
            <a:ext cx="76200" cy="304800"/>
          </a:xfrm>
          <a:prstGeom prst="can">
            <a:avLst>
              <a:gd name="adj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562600" y="3048000"/>
            <a:ext cx="5334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" name="Picture 29" descr="NA00622_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77200" y="3276600"/>
            <a:ext cx="12398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/>
          <p:cNvCxnSpPr>
            <a:stCxn id="23" idx="0"/>
          </p:cNvCxnSpPr>
          <p:nvPr/>
        </p:nvCxnSpPr>
        <p:spPr>
          <a:xfrm rot="5400000" flipH="1" flipV="1">
            <a:off x="135731" y="4483894"/>
            <a:ext cx="1704975" cy="452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ine 17"/>
          <p:cNvSpPr>
            <a:spLocks noChangeShapeType="1"/>
          </p:cNvSpPr>
          <p:nvPr/>
        </p:nvSpPr>
        <p:spPr bwMode="auto">
          <a:xfrm>
            <a:off x="1214438" y="3857625"/>
            <a:ext cx="6429375" cy="2143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18"/>
          <p:cNvSpPr>
            <a:spLocks noChangeShapeType="1"/>
          </p:cNvSpPr>
          <p:nvPr/>
        </p:nvSpPr>
        <p:spPr bwMode="auto">
          <a:xfrm flipV="1">
            <a:off x="714375" y="4286250"/>
            <a:ext cx="7929563" cy="1285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 flipH="1">
            <a:off x="7772400" y="4286250"/>
            <a:ext cx="942975" cy="1428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 flipH="1" flipV="1">
            <a:off x="7772400" y="5715000"/>
            <a:ext cx="1014413" cy="285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19"/>
          <p:cNvSpPr>
            <a:spLocks noChangeShapeType="1"/>
          </p:cNvSpPr>
          <p:nvPr/>
        </p:nvSpPr>
        <p:spPr bwMode="auto">
          <a:xfrm flipV="1">
            <a:off x="6286500" y="5715000"/>
            <a:ext cx="1485900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714375" y="5572125"/>
            <a:ext cx="785813" cy="1071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19"/>
          <p:cNvSpPr>
            <a:spLocks noChangeShapeType="1"/>
          </p:cNvSpPr>
          <p:nvPr/>
        </p:nvSpPr>
        <p:spPr bwMode="auto">
          <a:xfrm flipH="1">
            <a:off x="142875" y="5643563"/>
            <a:ext cx="652463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the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channel is defined as the transfer function (e.g. S</a:t>
            </a:r>
            <a:r>
              <a:rPr lang="en-US" baseline="-25000" dirty="0" smtClean="0"/>
              <a:t>21</a:t>
            </a:r>
            <a:r>
              <a:rPr lang="en-US" dirty="0" smtClean="0"/>
              <a:t>) between the port of the transmitting antenna and the port of the receiving antenna.</a:t>
            </a:r>
          </a:p>
          <a:p>
            <a:r>
              <a:rPr lang="en-US" dirty="0" smtClean="0"/>
              <a:t>Thus, both the transmitting and receiving antennas are included in the channel.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19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13543" y="273747"/>
            <a:ext cx="8120101" cy="776678"/>
          </a:xfrm>
        </p:spPr>
        <p:txBody>
          <a:bodyPr/>
          <a:lstStyle/>
          <a:p>
            <a:pPr eaLnBrk="1" hangingPunct="1"/>
            <a:r>
              <a:rPr lang="en-US" altLang="en-US" sz="2807" dirty="0">
                <a:solidFill>
                  <a:srgbClr val="FF0000"/>
                </a:solidFill>
              </a:rPr>
              <a:t>The wireless channel</a:t>
            </a: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583571" y="966073"/>
            <a:ext cx="770629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406"/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 bwMode="auto">
          <a:xfrm>
            <a:off x="575612" y="1112496"/>
            <a:ext cx="7690382" cy="521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47" tIns="45374" rIns="90747" bIns="45374"/>
          <a:lstStyle/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5" kern="0" dirty="0">
                <a:solidFill>
                  <a:srgbClr val="000000"/>
                </a:solidFill>
              </a:rPr>
              <a:t>For </a:t>
            </a:r>
            <a:r>
              <a:rPr lang="en-US" sz="2005" dirty="0">
                <a:cs typeface="Times New Roman" pitchFamily="18" charset="0"/>
              </a:rPr>
              <a:t>the </a:t>
            </a:r>
            <a:r>
              <a:rPr lang="en-US" sz="2005" dirty="0">
                <a:solidFill>
                  <a:srgbClr val="FF0000"/>
                </a:solidFill>
                <a:cs typeface="Times New Roman" pitchFamily="18" charset="0"/>
              </a:rPr>
              <a:t>successful deployment </a:t>
            </a:r>
            <a:r>
              <a:rPr lang="en-US" sz="2005" dirty="0">
                <a:cs typeface="Times New Roman" pitchFamily="18" charset="0"/>
              </a:rPr>
              <a:t>of wireless communications systems</a:t>
            </a:r>
            <a:r>
              <a:rPr lang="en-US" sz="2005" kern="0" dirty="0">
                <a:solidFill>
                  <a:srgbClr val="000000"/>
                </a:solidFill>
              </a:rPr>
              <a:t> in terms of </a:t>
            </a:r>
            <a:r>
              <a:rPr lang="en-US" sz="2005" kern="0" dirty="0">
                <a:solidFill>
                  <a:srgbClr val="FF0000"/>
                </a:solidFill>
              </a:rPr>
              <a:t>capacity and coverage </a:t>
            </a:r>
            <a:r>
              <a:rPr lang="en-US" sz="2005" kern="0" dirty="0">
                <a:solidFill>
                  <a:srgbClr val="000000"/>
                </a:solidFill>
              </a:rPr>
              <a:t>it is necessary to suppress or even take advantage of </a:t>
            </a:r>
            <a:r>
              <a:rPr lang="en-US" sz="2005" kern="0" dirty="0" smtClean="0">
                <a:solidFill>
                  <a:srgbClr val="000000"/>
                </a:solidFill>
              </a:rPr>
              <a:t>the </a:t>
            </a:r>
            <a:r>
              <a:rPr lang="en-US" sz="2005" kern="0" dirty="0" smtClean="0"/>
              <a:t>wireless </a:t>
            </a:r>
            <a:r>
              <a:rPr lang="en-US" sz="2005" kern="0" dirty="0"/>
              <a:t>channel </a:t>
            </a:r>
            <a:r>
              <a:rPr lang="en-US" sz="2005" kern="0" dirty="0" smtClean="0">
                <a:solidFill>
                  <a:srgbClr val="000000"/>
                </a:solidFill>
              </a:rPr>
              <a:t>impairments: </a:t>
            </a:r>
            <a:endParaRPr lang="en-US" sz="2005" kern="0" dirty="0">
              <a:solidFill>
                <a:srgbClr val="000000"/>
              </a:solidFill>
            </a:endParaRP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>
                <a:solidFill>
                  <a:srgbClr val="FF0000"/>
                </a:solidFill>
              </a:rPr>
              <a:t>Fast fading (short-term fading)</a:t>
            </a: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>
                <a:solidFill>
                  <a:srgbClr val="FF0000"/>
                </a:solidFill>
              </a:rPr>
              <a:t>Shadowing (long-term fading)</a:t>
            </a: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 err="1" smtClean="0">
                <a:solidFill>
                  <a:srgbClr val="FF0000"/>
                </a:solidFill>
              </a:rPr>
              <a:t>Pathloss</a:t>
            </a:r>
            <a:endParaRPr lang="en-US" sz="2406" kern="0" dirty="0" smtClean="0">
              <a:solidFill>
                <a:srgbClr val="FF0000"/>
              </a:solidFill>
            </a:endParaRPr>
          </a:p>
          <a:p>
            <a:pPr marL="453614" lvl="1" defTabSz="907228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6" kern="0" dirty="0" smtClean="0">
                <a:solidFill>
                  <a:srgbClr val="FF0000"/>
                </a:solidFill>
              </a:rPr>
              <a:t>and</a:t>
            </a:r>
            <a:endParaRPr lang="en-US" sz="2406" kern="0" dirty="0">
              <a:solidFill>
                <a:srgbClr val="FF0000"/>
              </a:solidFill>
            </a:endParaRP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 smtClean="0">
                <a:solidFill>
                  <a:srgbClr val="FF0000"/>
                </a:solidFill>
              </a:rPr>
              <a:t>Interference and/or noise!</a:t>
            </a:r>
            <a:endParaRPr lang="en-US" sz="2005" dirty="0">
              <a:solidFill>
                <a:srgbClr val="FF0000"/>
              </a:solidFill>
              <a:cs typeface="Times New Roman" pitchFamily="18" charset="0"/>
            </a:endParaRPr>
          </a:p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5" dirty="0" smtClean="0">
                <a:solidFill>
                  <a:srgbClr val="FF0000"/>
                </a:solidFill>
                <a:cs typeface="Times New Roman" pitchFamily="18" charset="0"/>
              </a:rPr>
              <a:t>Multipath </a:t>
            </a:r>
            <a:r>
              <a:rPr lang="en-US" sz="2005" dirty="0">
                <a:solidFill>
                  <a:srgbClr val="FF0000"/>
                </a:solidFill>
                <a:cs typeface="Times New Roman" pitchFamily="18" charset="0"/>
              </a:rPr>
              <a:t>propagation </a:t>
            </a:r>
            <a:r>
              <a:rPr lang="en-US" sz="2005" dirty="0">
                <a:cs typeface="Times New Roman" pitchFamily="18" charset="0"/>
              </a:rPr>
              <a:t>is the main </a:t>
            </a:r>
          </a:p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5" dirty="0">
                <a:cs typeface="Times New Roman" pitchFamily="18" charset="0"/>
              </a:rPr>
              <a:t>    propagation </a:t>
            </a:r>
            <a:r>
              <a:rPr lang="en-US" sz="2005" dirty="0" smtClean="0">
                <a:cs typeface="Times New Roman" pitchFamily="18" charset="0"/>
              </a:rPr>
              <a:t>mechanism </a:t>
            </a:r>
            <a:r>
              <a:rPr lang="en-US" sz="2005" dirty="0">
                <a:cs typeface="Times New Roman" pitchFamily="18" charset="0"/>
              </a:rPr>
              <a:t>in wireless </a:t>
            </a:r>
          </a:p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5" dirty="0">
                <a:cs typeface="Times New Roman" pitchFamily="18" charset="0"/>
              </a:rPr>
              <a:t>    communications systems</a:t>
            </a:r>
            <a:endParaRPr lang="en-US" sz="2005" kern="0" dirty="0">
              <a:solidFill>
                <a:srgbClr val="000000"/>
              </a:solidFill>
            </a:endParaRP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/>
              <a:t>Fast fading is a result of local scattering </a:t>
            </a:r>
          </a:p>
          <a:p>
            <a:pPr marL="736924" lvl="1" indent="-283310" defTabSz="907228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406" kern="0" dirty="0"/>
              <a:t>Shadowing is due to scattering by large objects </a:t>
            </a:r>
            <a:endParaRPr lang="en-US" sz="2005" dirty="0">
              <a:cs typeface="Times New Roman" pitchFamily="18" charset="0"/>
            </a:endParaRPr>
          </a:p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5" dirty="0">
                <a:cs typeface="Times New Roman" pitchFamily="18" charset="0"/>
              </a:rPr>
              <a:t>T</a:t>
            </a:r>
            <a:r>
              <a:rPr lang="en-US" sz="2005" dirty="0" smtClean="0">
                <a:cs typeface="Times New Roman" pitchFamily="18" charset="0"/>
              </a:rPr>
              <a:t>he </a:t>
            </a:r>
            <a:r>
              <a:rPr lang="en-US" sz="2005" dirty="0">
                <a:solidFill>
                  <a:srgbClr val="FF0000"/>
                </a:solidFill>
                <a:cs typeface="Times New Roman" pitchFamily="18" charset="0"/>
              </a:rPr>
              <a:t>antennas</a:t>
            </a:r>
            <a:r>
              <a:rPr lang="en-US" sz="2005" dirty="0">
                <a:cs typeface="Times New Roman" pitchFamily="18" charset="0"/>
              </a:rPr>
              <a:t> or rather their </a:t>
            </a:r>
            <a:r>
              <a:rPr lang="en-US" sz="2005" dirty="0">
                <a:solidFill>
                  <a:srgbClr val="FF0000"/>
                </a:solidFill>
                <a:cs typeface="Times New Roman" pitchFamily="18" charset="0"/>
              </a:rPr>
              <a:t>interactions with the channel </a:t>
            </a:r>
            <a:r>
              <a:rPr lang="en-US" sz="2005" dirty="0">
                <a:cs typeface="Times New Roman" pitchFamily="18" charset="0"/>
              </a:rPr>
              <a:t>are also contributing factors to the </a:t>
            </a:r>
            <a:r>
              <a:rPr lang="en-US" sz="2005" dirty="0" smtClean="0">
                <a:cs typeface="Times New Roman" pitchFamily="18" charset="0"/>
              </a:rPr>
              <a:t>radio propagation </a:t>
            </a:r>
            <a:r>
              <a:rPr lang="en-US" sz="2005" dirty="0">
                <a:cs typeface="Times New Roman" pitchFamily="18" charset="0"/>
              </a:rPr>
              <a:t>channel</a:t>
            </a:r>
          </a:p>
          <a:p>
            <a:pPr marL="268986" indent="-268986" defTabSz="907228">
              <a:lnSpc>
                <a:spcPct val="90000"/>
              </a:lnSpc>
              <a:spcBef>
                <a:spcPct val="20000"/>
              </a:spcBef>
              <a:defRPr/>
            </a:pPr>
            <a:endParaRPr lang="en-US" sz="2005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87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6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114800"/>
          </a:xfrm>
        </p:spPr>
        <p:txBody>
          <a:bodyPr/>
          <a:lstStyle/>
          <a:p>
            <a:pPr lvl="1"/>
            <a:r>
              <a:rPr lang="en-GB" dirty="0" smtClean="0"/>
              <a:t>MIMO and MIMO characterization </a:t>
            </a:r>
          </a:p>
          <a:p>
            <a:pPr lvl="1"/>
            <a:r>
              <a:rPr lang="en-GB" dirty="0" smtClean="0"/>
              <a:t>Measurements in reverberation chamber</a:t>
            </a:r>
            <a:endParaRPr lang="en-GB" sz="1100" dirty="0" smtClean="0"/>
          </a:p>
          <a:p>
            <a:pPr lvl="2"/>
            <a:r>
              <a:rPr lang="en-GB" dirty="0" smtClean="0"/>
              <a:t>Characterization of active terminals: TRP, TIS, </a:t>
            </a:r>
            <a:r>
              <a:rPr lang="en-GB" dirty="0" smtClean="0">
                <a:solidFill>
                  <a:srgbClr val="000000"/>
                </a:solidFill>
              </a:rPr>
              <a:t>Throughput </a:t>
            </a:r>
            <a:r>
              <a:rPr lang="en-GB" dirty="0">
                <a:solidFill>
                  <a:srgbClr val="000000"/>
                </a:solidFill>
              </a:rPr>
              <a:t>data </a:t>
            </a:r>
            <a:r>
              <a:rPr lang="en-GB" dirty="0" smtClean="0">
                <a:solidFill>
                  <a:srgbClr val="000000"/>
                </a:solidFill>
              </a:rPr>
              <a:t>rate</a:t>
            </a:r>
            <a:endParaRPr lang="en-GB" dirty="0" smtClean="0"/>
          </a:p>
          <a:p>
            <a:pPr lvl="1"/>
            <a:r>
              <a:rPr lang="en-GB" dirty="0" smtClean="0"/>
              <a:t>System Modelling</a:t>
            </a:r>
          </a:p>
          <a:p>
            <a:pPr lvl="2"/>
            <a:r>
              <a:rPr lang="en-GB" dirty="0" smtClean="0"/>
              <a:t>Threshold Receiver: Probability of Detection (PoD), throughput</a:t>
            </a:r>
          </a:p>
        </p:txBody>
      </p:sp>
    </p:spTree>
    <p:extLst>
      <p:ext uri="{BB962C8B-B14F-4D97-AF65-F5344CB8AC3E}">
        <p14:creationId xmlns:p14="http://schemas.microsoft.com/office/powerpoint/2010/main" val="13511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Received voltage fades when moving around in multipath environment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1477615"/>
            <a:ext cx="7086600" cy="5304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371600"/>
          </a:xfrm>
        </p:spPr>
        <p:txBody>
          <a:bodyPr/>
          <a:lstStyle/>
          <a:p>
            <a:r>
              <a:rPr lang="en-US" dirty="0" smtClean="0"/>
              <a:t>Statistical representation of voltage:</a:t>
            </a:r>
            <a:br>
              <a:rPr lang="en-US" dirty="0" smtClean="0"/>
            </a:br>
            <a:r>
              <a:rPr lang="en-US" dirty="0" smtClean="0"/>
              <a:t>Rayleigh distribution</a:t>
            </a:r>
            <a:endParaRPr lang="en-US" dirty="0"/>
          </a:p>
        </p:txBody>
      </p:sp>
      <p:pic>
        <p:nvPicPr>
          <p:cNvPr id="4" name="Picture 2" descr="Fig1_RayleighDi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63813"/>
            <a:ext cx="8763000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AutoShape 4"/>
          <p:cNvCxnSpPr>
            <a:cxnSpLocks noChangeShapeType="1"/>
          </p:cNvCxnSpPr>
          <p:nvPr/>
        </p:nvCxnSpPr>
        <p:spPr bwMode="auto">
          <a:xfrm rot="5400000" flipV="1">
            <a:off x="4686300" y="111125"/>
            <a:ext cx="1588" cy="4503738"/>
          </a:xfrm>
          <a:prstGeom prst="curvedConnector3">
            <a:avLst>
              <a:gd name="adj1" fmla="val -46300014"/>
            </a:avLst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</p:spPr>
      </p:cxnSp>
      <p:sp>
        <p:nvSpPr>
          <p:cNvPr id="3" name="TextBox 2"/>
          <p:cNvSpPr txBox="1"/>
          <p:nvPr/>
        </p:nvSpPr>
        <p:spPr>
          <a:xfrm>
            <a:off x="2209800" y="6172200"/>
            <a:ext cx="5288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CDF = Cumulative Distribution Function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191000" y="1524000"/>
            <a:ext cx="2667000" cy="2286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statistical distribution of the complex received voltage?</a:t>
            </a:r>
          </a:p>
          <a:p>
            <a:endParaRPr lang="en-US" dirty="0" smtClean="0"/>
          </a:p>
          <a:p>
            <a:r>
              <a:rPr lang="en-US" dirty="0"/>
              <a:t>What is the CDF </a:t>
            </a:r>
            <a:r>
              <a:rPr lang="en-US" dirty="0" smtClean="0"/>
              <a:t>of the received power?</a:t>
            </a:r>
          </a:p>
          <a:p>
            <a:endParaRPr lang="en-US" dirty="0" smtClean="0"/>
          </a:p>
          <a:p>
            <a:r>
              <a:rPr lang="en-US" dirty="0" smtClean="0"/>
              <a:t>What is the CDF with the LOS component called?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limit theorem applied to multipath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r>
              <a:rPr lang="en-US" dirty="0" smtClean="0"/>
              <a:t>Many independent complex values (i.e., both  amplitude and phase)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sz="2800" dirty="0" smtClean="0"/>
              <a:t>Complex Gaussian Probability Distribution</a:t>
            </a:r>
          </a:p>
          <a:p>
            <a:r>
              <a:rPr lang="en-US" dirty="0" smtClean="0"/>
              <a:t>Then, the envelope (i.e., the absolute value) of the received voltage has a Rayleigh distribution</a:t>
            </a:r>
          </a:p>
          <a:p>
            <a:r>
              <a:rPr lang="en-US" dirty="0" smtClean="0"/>
              <a:t>The received power has an Exponential distribution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762000" y="3124200"/>
            <a:ext cx="1752600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8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587375"/>
          </a:xfrm>
        </p:spPr>
        <p:txBody>
          <a:bodyPr/>
          <a:lstStyle/>
          <a:p>
            <a:pPr eaLnBrk="1" hangingPunct="1"/>
            <a:r>
              <a:rPr lang="en-US" sz="3200" smtClean="0"/>
              <a:t>Cumulative probability distribution of fading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74422" y="1096504"/>
            <a:ext cx="36403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omplex </a:t>
            </a:r>
            <a:r>
              <a:rPr lang="en-US" dirty="0"/>
              <a:t>Gaussian </a:t>
            </a:r>
            <a:r>
              <a:rPr lang="en-US" dirty="0" smtClean="0"/>
              <a:t>random variables</a:t>
            </a:r>
            <a:endParaRPr lang="en-US" dirty="0"/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5000625" y="2060575"/>
            <a:ext cx="3105150" cy="4011613"/>
            <a:chOff x="3243" y="1298"/>
            <a:chExt cx="1863" cy="2403"/>
          </a:xfrm>
        </p:grpSpPr>
        <p:pic>
          <p:nvPicPr>
            <p:cNvPr id="29705" name="Picture 5" descr="CDF_900MHz_amplitudes"/>
            <p:cNvPicPr>
              <a:picLocks noChangeAspect="1" noChangeArrowheads="1"/>
            </p:cNvPicPr>
            <p:nvPr/>
          </p:nvPicPr>
          <p:blipFill>
            <a:blip r:embed="rId2" cstate="print"/>
            <a:srcRect l="36900" t="9102" r="32042"/>
            <a:stretch>
              <a:fillRect/>
            </a:stretch>
          </p:blipFill>
          <p:spPr bwMode="auto">
            <a:xfrm>
              <a:off x="3243" y="1434"/>
              <a:ext cx="1863" cy="2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Rectangle 6"/>
            <p:cNvSpPr>
              <a:spLocks noChangeArrowheads="1"/>
            </p:cNvSpPr>
            <p:nvPr/>
          </p:nvSpPr>
          <p:spPr bwMode="auto">
            <a:xfrm>
              <a:off x="3878" y="1298"/>
              <a:ext cx="771" cy="2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01" name="Line 7"/>
          <p:cNvSpPr>
            <a:spLocks noChangeShapeType="1"/>
          </p:cNvSpPr>
          <p:nvPr/>
        </p:nvSpPr>
        <p:spPr bwMode="auto">
          <a:xfrm>
            <a:off x="7086600" y="1828800"/>
            <a:ext cx="76200" cy="838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6443663" y="4292600"/>
            <a:ext cx="11206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Abs</a:t>
            </a:r>
            <a:r>
              <a:rPr lang="en-US" dirty="0" smtClean="0"/>
              <a:t>(</a:t>
            </a:r>
            <a:r>
              <a:rPr lang="en-US" dirty="0"/>
              <a:t>V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28600" y="2286000"/>
            <a:ext cx="4049713" cy="3966865"/>
            <a:chOff x="228600" y="2286000"/>
            <a:chExt cx="4049713" cy="3966865"/>
          </a:xfrm>
        </p:grpSpPr>
        <p:pic>
          <p:nvPicPr>
            <p:cNvPr id="29702" name="Picture 8" descr="Complex_900MHz_sameScale"/>
            <p:cNvPicPr>
              <a:picLocks noChangeAspect="1" noChangeArrowheads="1"/>
            </p:cNvPicPr>
            <p:nvPr/>
          </p:nvPicPr>
          <p:blipFill>
            <a:blip r:embed="rId3" cstate="print"/>
            <a:srcRect l="6831" t="8879" r="64200" b="56668"/>
            <a:stretch>
              <a:fillRect/>
            </a:stretch>
          </p:blipFill>
          <p:spPr bwMode="auto">
            <a:xfrm>
              <a:off x="357188" y="2286000"/>
              <a:ext cx="3921125" cy="35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2133600" y="5791200"/>
              <a:ext cx="95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Re(V)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17471" y="3667234"/>
              <a:ext cx="95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Im</a:t>
              </a:r>
              <a:r>
                <a:rPr lang="en-US" dirty="0" smtClean="0"/>
                <a:t>(V)</a:t>
              </a:r>
              <a:endParaRPr lang="en-US" dirty="0"/>
            </a:p>
          </p:txBody>
        </p:sp>
      </p:grp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2514600" y="1828800"/>
            <a:ext cx="76200" cy="1524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4554705" y="940927"/>
            <a:ext cx="458929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Rayleigh CDF if voltage is depicted and Exponential CDF if power is depicted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>
                <a:solidFill>
                  <a:srgbClr val="FF0000"/>
                </a:solidFill>
              </a:rPr>
              <a:t>How to model </a:t>
            </a: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multipath </a:t>
            </a:r>
            <a:r>
              <a:rPr lang="en-US" sz="2400" dirty="0" smtClean="0">
                <a:solidFill>
                  <a:srgbClr val="FF0000"/>
                </a:solidFill>
              </a:rPr>
              <a:t>channel?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647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Equivalent circuits – Still valid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28299"/>
          <a:stretch>
            <a:fillRect/>
          </a:stretch>
        </p:blipFill>
        <p:spPr bwMode="auto">
          <a:xfrm>
            <a:off x="1447800" y="2286000"/>
            <a:ext cx="6019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ruta 4"/>
          <p:cNvSpPr txBox="1"/>
          <p:nvPr/>
        </p:nvSpPr>
        <p:spPr>
          <a:xfrm>
            <a:off x="838200" y="1371600"/>
            <a:ext cx="3044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Transmitting antenna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Equivalent circuits – Still valid</a:t>
            </a:r>
            <a:endParaRPr lang="en-US" dirty="0"/>
          </a:p>
        </p:txBody>
      </p:sp>
      <p:sp>
        <p:nvSpPr>
          <p:cNvPr id="5" name="textruta 4"/>
          <p:cNvSpPr txBox="1"/>
          <p:nvPr/>
        </p:nvSpPr>
        <p:spPr>
          <a:xfrm>
            <a:off x="762000" y="1371600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Receiving antenna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19200" y="4572001"/>
            <a:ext cx="6858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-8054" b="25974"/>
          <a:stretch>
            <a:fillRect/>
          </a:stretch>
        </p:blipFill>
        <p:spPr bwMode="auto">
          <a:xfrm>
            <a:off x="2247900" y="2133600"/>
            <a:ext cx="6134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01411" name="Object 1"/>
          <p:cNvGraphicFramePr>
            <a:graphicFrameLocks noChangeAspect="1"/>
          </p:cNvGraphicFramePr>
          <p:nvPr/>
        </p:nvGraphicFramePr>
        <p:xfrm>
          <a:off x="1873250" y="5257800"/>
          <a:ext cx="30035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759" name="Equation" r:id="rId4" imgW="1879560" imgH="444240" progId="Equation.DSMT4">
                  <p:embed/>
                </p:oleObj>
              </mc:Choice>
              <mc:Fallback>
                <p:oleObj name="Equation" r:id="rId4" imgW="187956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250" y="5257800"/>
                        <a:ext cx="3003550" cy="71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ruta 8"/>
          <p:cNvSpPr txBox="1"/>
          <p:nvPr/>
        </p:nvSpPr>
        <p:spPr>
          <a:xfrm>
            <a:off x="76200" y="3352800"/>
            <a:ext cx="313098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Same as for LOS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 summed over many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incident waves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Angles of Arrival (AoA)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Angles of Arrival are the angles </a:t>
            </a:r>
            <a:r>
              <a:rPr lang="en-US" i="1" dirty="0" smtClean="0">
                <a:sym typeface="Symbol" panose="05050102010706020507" pitchFamily="18" charset="2"/>
              </a:rPr>
              <a:t></a:t>
            </a:r>
            <a:r>
              <a:rPr lang="en-US" i="1" baseline="-25000" dirty="0" smtClean="0">
                <a:sym typeface="Symbol" panose="05050102010706020507" pitchFamily="18" charset="2"/>
              </a:rPr>
              <a:t>k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and </a:t>
            </a:r>
            <a:r>
              <a:rPr lang="en-US" i="1" dirty="0" smtClean="0">
                <a:sym typeface="Symbol" panose="05050102010706020507" pitchFamily="18" charset="2"/>
              </a:rPr>
              <a:t></a:t>
            </a:r>
            <a:r>
              <a:rPr lang="en-US" i="1" baseline="-25000" dirty="0" smtClean="0">
                <a:sym typeface="Symbol" panose="05050102010706020507" pitchFamily="18" charset="2"/>
              </a:rPr>
              <a:t>k</a:t>
            </a:r>
            <a:r>
              <a:rPr lang="en-US" i="1" dirty="0" smtClean="0"/>
              <a:t>  </a:t>
            </a:r>
            <a:r>
              <a:rPr lang="en-US" dirty="0" smtClean="0"/>
              <a:t>for which </a:t>
            </a:r>
            <a:r>
              <a:rPr lang="en-US" b="1" i="1" dirty="0" err="1"/>
              <a:t>E</a:t>
            </a:r>
            <a:r>
              <a:rPr lang="en-US" i="1" baseline="-25000" dirty="0" err="1">
                <a:sym typeface="Symbol" panose="05050102010706020507" pitchFamily="18" charset="2"/>
              </a:rPr>
              <a:t>k</a:t>
            </a:r>
            <a:r>
              <a:rPr lang="en-US" i="1" baseline="-25000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0 (or large enough)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In practice the </a:t>
            </a:r>
            <a:r>
              <a:rPr lang="en-US" i="1" dirty="0" smtClean="0">
                <a:sym typeface="Symbol" panose="05050102010706020507" pitchFamily="18" charset="2"/>
              </a:rPr>
              <a:t>K</a:t>
            </a:r>
            <a:r>
              <a:rPr lang="en-US" dirty="0" smtClean="0">
                <a:sym typeface="Symbol" panose="05050102010706020507" pitchFamily="18" charset="2"/>
              </a:rPr>
              <a:t> largest contributions, i.e., impinging waves, are taken into account. </a:t>
            </a:r>
            <a:endParaRPr lang="en-US" dirty="0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498642"/>
              </p:ext>
            </p:extLst>
          </p:nvPr>
        </p:nvGraphicFramePr>
        <p:xfrm>
          <a:off x="3200400" y="3276600"/>
          <a:ext cx="30035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370" name="Equation" r:id="rId3" imgW="1879560" imgH="444240" progId="Equation.DSMT4">
                  <p:embed/>
                </p:oleObj>
              </mc:Choice>
              <mc:Fallback>
                <p:oleObj name="Equation" r:id="rId3" imgW="18795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276600"/>
                        <a:ext cx="3003550" cy="71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96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304800"/>
            <a:ext cx="8915400" cy="1143000"/>
          </a:xfrm>
        </p:spPr>
        <p:txBody>
          <a:bodyPr/>
          <a:lstStyle/>
          <a:p>
            <a:r>
              <a:rPr lang="en-US" sz="4000" dirty="0"/>
              <a:t>Cross-polar Power Discrimination (XPD)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5029200"/>
          </a:xfrm>
        </p:spPr>
        <p:txBody>
          <a:bodyPr/>
          <a:lstStyle/>
          <a:p>
            <a:r>
              <a:rPr lang="en-US" sz="2000" dirty="0" smtClean="0"/>
              <a:t>The incident field can be represented as the sum of  a </a:t>
            </a:r>
            <a:r>
              <a:rPr lang="en-US" sz="2000" i="1" dirty="0" smtClean="0"/>
              <a:t>vertically polarized (VP) </a:t>
            </a:r>
            <a:r>
              <a:rPr lang="en-US" sz="2000" dirty="0" smtClean="0"/>
              <a:t>component and a </a:t>
            </a:r>
            <a:r>
              <a:rPr lang="en-US" sz="2000" i="1" dirty="0" smtClean="0"/>
              <a:t>horizontally </a:t>
            </a:r>
            <a:r>
              <a:rPr lang="en-US" sz="2000" i="1" dirty="0"/>
              <a:t>polarized </a:t>
            </a:r>
            <a:r>
              <a:rPr lang="en-US" sz="2000" i="1" dirty="0" smtClean="0"/>
              <a:t>(HP) </a:t>
            </a:r>
            <a:r>
              <a:rPr lang="en-US" sz="2000" dirty="0" smtClean="0"/>
              <a:t>component, i.e., </a:t>
            </a:r>
            <a:r>
              <a:rPr lang="en-US" sz="2000" b="1" i="1" dirty="0" err="1" smtClean="0"/>
              <a:t>E</a:t>
            </a:r>
            <a:r>
              <a:rPr lang="en-US" sz="2000" i="1" baseline="-25000" dirty="0" err="1" smtClean="0">
                <a:sym typeface="Symbol" panose="05050102010706020507" pitchFamily="18" charset="2"/>
              </a:rPr>
              <a:t>k</a:t>
            </a:r>
            <a:r>
              <a:rPr lang="en-US" sz="2000" i="1" baseline="-25000" dirty="0" smtClean="0">
                <a:sym typeface="Symbol" panose="05050102010706020507" pitchFamily="18" charset="2"/>
              </a:rPr>
              <a:t> </a:t>
            </a:r>
            <a:r>
              <a:rPr lang="en-US" sz="2000" dirty="0" smtClean="0"/>
              <a:t>=</a:t>
            </a:r>
            <a:r>
              <a:rPr lang="en-US" sz="2000" b="1" i="1" dirty="0" err="1"/>
              <a:t>E</a:t>
            </a:r>
            <a:r>
              <a:rPr lang="en-US" sz="2000" i="1" baseline="-25000" dirty="0" err="1">
                <a:sym typeface="Symbol" panose="05050102010706020507" pitchFamily="18" charset="2"/>
              </a:rPr>
              <a:t>k</a:t>
            </a:r>
            <a:r>
              <a:rPr lang="en-US" sz="2000" i="1" baseline="-25000" dirty="0">
                <a:sym typeface="Symbol" panose="05050102010706020507" pitchFamily="18" charset="2"/>
              </a:rPr>
              <a:t>, </a:t>
            </a:r>
            <a:r>
              <a:rPr lang="en-US" sz="2000" i="1" baseline="-25000" dirty="0" smtClean="0">
                <a:sym typeface="Symbol" panose="05050102010706020507" pitchFamily="18" charset="2"/>
              </a:rPr>
              <a:t>VP </a:t>
            </a:r>
            <a:r>
              <a:rPr lang="en-US" sz="2000" dirty="0" smtClean="0">
                <a:sym typeface="Symbol" panose="05050102010706020507" pitchFamily="18" charset="2"/>
              </a:rPr>
              <a:t> + </a:t>
            </a:r>
            <a:r>
              <a:rPr lang="en-US" sz="2000" b="1" i="1" dirty="0" err="1" smtClean="0"/>
              <a:t>E</a:t>
            </a:r>
            <a:r>
              <a:rPr lang="en-US" sz="2000" i="1" baseline="-25000" dirty="0" err="1" smtClean="0">
                <a:sym typeface="Symbol" panose="05050102010706020507" pitchFamily="18" charset="2"/>
              </a:rPr>
              <a:t>k</a:t>
            </a:r>
            <a:r>
              <a:rPr lang="en-US" sz="2000" i="1" baseline="-25000" dirty="0" smtClean="0">
                <a:sym typeface="Symbol" panose="05050102010706020507" pitchFamily="18" charset="2"/>
              </a:rPr>
              <a:t>, HP </a:t>
            </a:r>
            <a:endParaRPr lang="en-US" sz="2000" dirty="0" smtClean="0">
              <a:sym typeface="Symbol" panose="05050102010706020507" pitchFamily="18" charset="2"/>
            </a:endParaRPr>
          </a:p>
          <a:p>
            <a:endParaRPr lang="en-US" sz="2000" dirty="0">
              <a:sym typeface="Symbol" panose="05050102010706020507" pitchFamily="18" charset="2"/>
            </a:endParaRPr>
          </a:p>
          <a:p>
            <a:endParaRPr lang="en-US" sz="2000" dirty="0" smtClean="0">
              <a:sym typeface="Symbol" panose="05050102010706020507" pitchFamily="18" charset="2"/>
            </a:endParaRPr>
          </a:p>
          <a:p>
            <a:endParaRPr lang="en-US" sz="2000" dirty="0" smtClean="0"/>
          </a:p>
          <a:p>
            <a:r>
              <a:rPr lang="en-US" sz="2000" dirty="0" smtClean="0"/>
              <a:t>Real </a:t>
            </a:r>
            <a:r>
              <a:rPr lang="en-US" sz="2000" dirty="0"/>
              <a:t>environments normally </a:t>
            </a:r>
            <a:r>
              <a:rPr lang="en-US" sz="2000" dirty="0" smtClean="0"/>
              <a:t>have </a:t>
            </a:r>
            <a:r>
              <a:rPr lang="en-US" sz="2000" dirty="0"/>
              <a:t>a larger content of </a:t>
            </a:r>
            <a:r>
              <a:rPr lang="en-US" sz="2000" dirty="0" smtClean="0"/>
              <a:t>vertically polarized wave component than </a:t>
            </a:r>
            <a:r>
              <a:rPr lang="en-US" sz="2000" dirty="0"/>
              <a:t>horizontal, because most base stations are vertically polarized. </a:t>
            </a:r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dirty="0"/>
              <a:t>is in </a:t>
            </a:r>
            <a:r>
              <a:rPr lang="en-US" sz="2000" dirty="0" smtClean="0"/>
              <a:t>propagation literature </a:t>
            </a:r>
            <a:r>
              <a:rPr lang="en-US" sz="2000" dirty="0"/>
              <a:t>characterized by a </a:t>
            </a:r>
            <a:r>
              <a:rPr lang="en-US" sz="2000" dirty="0">
                <a:solidFill>
                  <a:srgbClr val="FF0000"/>
                </a:solidFill>
              </a:rPr>
              <a:t>Cross-polar Power Discrimination (XPD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 smtClean="0"/>
              <a:t>or Cross-Polarization Ratio (XPR)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In this course we call this ratio the </a:t>
            </a:r>
            <a:r>
              <a:rPr lang="en-US" sz="2000" i="1" dirty="0" smtClean="0">
                <a:solidFill>
                  <a:srgbClr val="FF0000"/>
                </a:solidFill>
              </a:rPr>
              <a:t>polarization imbalance</a:t>
            </a:r>
          </a:p>
          <a:p>
            <a:pPr marL="0" indent="0">
              <a:buNone/>
            </a:pPr>
            <a:r>
              <a:rPr lang="en-US" sz="2000" i="1" dirty="0" smtClean="0"/>
              <a:t>			</a:t>
            </a:r>
          </a:p>
          <a:p>
            <a:pPr marL="0" indent="0">
              <a:buNone/>
            </a:pPr>
            <a:r>
              <a:rPr lang="en-US" sz="2000" i="1" dirty="0"/>
              <a:t>	</a:t>
            </a:r>
            <a:r>
              <a:rPr lang="en-US" sz="2000" i="1" dirty="0" smtClean="0"/>
              <a:t>		</a:t>
            </a:r>
            <a:endParaRPr lang="en-US" sz="2000" i="1" dirty="0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300273"/>
              </p:ext>
            </p:extLst>
          </p:nvPr>
        </p:nvGraphicFramePr>
        <p:xfrm>
          <a:off x="3070225" y="2514600"/>
          <a:ext cx="30035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391" name="Equation" r:id="rId3" imgW="1879560" imgH="444240" progId="Equation.DSMT4">
                  <p:embed/>
                </p:oleObj>
              </mc:Choice>
              <mc:Fallback>
                <p:oleObj name="Equation" r:id="rId3" imgW="18795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514600"/>
                        <a:ext cx="3003550" cy="71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5105400"/>
            <a:ext cx="1719221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r>
              <a:rPr lang="en-US" dirty="0" smtClean="0"/>
              <a:t>Learning goals</a:t>
            </a:r>
            <a:br>
              <a:rPr lang="en-US" dirty="0" smtClean="0"/>
            </a:br>
            <a:r>
              <a:rPr lang="en-US" dirty="0" smtClean="0"/>
              <a:t>(after lab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Describe how reverberation chambers work.</a:t>
            </a:r>
          </a:p>
          <a:p>
            <a:r>
              <a:rPr lang="en-US" dirty="0" smtClean="0"/>
              <a:t>Describe how reverberation chambers can be used to measure MIMO antenna performance in rich isotropic multipath</a:t>
            </a:r>
          </a:p>
          <a:p>
            <a:r>
              <a:rPr lang="en-US" dirty="0" smtClean="0"/>
              <a:t>Describe how reverberation chamber can be used to measure active terminals: Calibration of chamber and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4343400" cy="1143000"/>
          </a:xfrm>
        </p:spPr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happened with the factor</a:t>
            </a:r>
          </a:p>
          <a:p>
            <a:pPr marL="0" indent="0">
              <a:buNone/>
            </a:pPr>
            <a:r>
              <a:rPr lang="en-US" dirty="0" smtClean="0"/>
              <a:t>				</a:t>
            </a:r>
            <a:r>
              <a:rPr lang="en-US" dirty="0"/>
              <a:t>	</a:t>
            </a:r>
            <a:r>
              <a:rPr lang="en-US" dirty="0" smtClean="0"/>
              <a:t>(1/r)</a:t>
            </a:r>
            <a:r>
              <a:rPr lang="en-US" dirty="0" err="1" smtClean="0"/>
              <a:t>exp</a:t>
            </a:r>
            <a:r>
              <a:rPr lang="en-US" dirty="0" smtClean="0"/>
              <a:t>(-</a:t>
            </a:r>
            <a:r>
              <a:rPr lang="en-US" dirty="0" err="1" smtClean="0"/>
              <a:t>jkr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in this formula for received voltage:</a:t>
            </a:r>
            <a:endParaRPr lang="en-US" dirty="0"/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489962"/>
              </p:ext>
            </p:extLst>
          </p:nvPr>
        </p:nvGraphicFramePr>
        <p:xfrm>
          <a:off x="1873249" y="4724400"/>
          <a:ext cx="5246201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" name="Equation" r:id="rId3" imgW="1879560" imgH="444240" progId="Equation.DSMT4">
                  <p:embed/>
                </p:oleObj>
              </mc:Choice>
              <mc:Fallback>
                <p:oleObj name="Equation" r:id="rId3" imgW="18795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249" y="4724400"/>
                        <a:ext cx="5246201" cy="1247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44612" b="70365"/>
          <a:stretch/>
        </p:blipFill>
        <p:spPr bwMode="auto">
          <a:xfrm>
            <a:off x="5562600" y="152400"/>
            <a:ext cx="3144276" cy="173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5336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9824" t="12868" r="14442" b="18924"/>
          <a:stretch>
            <a:fillRect/>
          </a:stretch>
        </p:blipFill>
        <p:spPr bwMode="auto">
          <a:xfrm>
            <a:off x="5715000" y="1905000"/>
            <a:ext cx="3313113" cy="31384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dirty="0" smtClean="0"/>
              <a:t>Rich Isotropic MultiPath environment – (RIMP) Reference environment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600200"/>
            <a:ext cx="5486400" cy="4800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en-US" sz="3200" kern="0" dirty="0" smtClean="0">
                <a:latin typeface="+mn-lt"/>
              </a:rPr>
              <a:t>	The RIMP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environment </a:t>
            </a:r>
            <a:r>
              <a:rPr lang="en-US" sz="3200" kern="0" noProof="0" dirty="0" smtClean="0">
                <a:latin typeface="+mn-lt"/>
              </a:rPr>
              <a:t>is</a:t>
            </a:r>
            <a:r>
              <a:rPr lang="en-US" sz="3200" kern="0" noProof="0" dirty="0">
                <a:latin typeface="+mn-lt"/>
              </a:rPr>
              <a:t> </a:t>
            </a:r>
            <a:r>
              <a:rPr lang="en-US" sz="3200" kern="0" dirty="0" smtClean="0">
                <a:latin typeface="+mn-lt"/>
              </a:rPr>
              <a:t>characterized by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lvl="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i="1" kern="0" dirty="0" smtClean="0">
                <a:latin typeface="+mn-lt"/>
              </a:rPr>
              <a:t>polarization balance </a:t>
            </a:r>
            <a:r>
              <a:rPr lang="en-US" sz="3200" kern="0" dirty="0" smtClean="0">
                <a:latin typeface="+mn-lt"/>
              </a:rPr>
              <a:t>of the impinging waves, i.e., XPD=1 (or 0 dB) and </a:t>
            </a:r>
          </a:p>
          <a:p>
            <a:pPr marL="457200" lvl="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i="1" kern="0" dirty="0" smtClean="0">
                <a:latin typeface="+mn-lt"/>
              </a:rPr>
              <a:t>uniform 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distribution of the 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Angles of Arrival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(AoA) of the impinging waves, over the unit sphere.</a:t>
            </a:r>
          </a:p>
          <a:p>
            <a:pPr lvl="0" eaLnBrk="1" hangingPunct="1">
              <a:spcBef>
                <a:spcPct val="20000"/>
              </a:spcBef>
              <a:defRPr/>
            </a:pPr>
            <a:endParaRPr lang="en-US" sz="3200" kern="0" dirty="0" smtClean="0">
              <a:latin typeface="+mn-lt"/>
            </a:endParaRPr>
          </a:p>
          <a:p>
            <a:pPr marL="342900" lvl="0" indent="-342900" eaLnBrk="1" hangingPunct="1">
              <a:spcBef>
                <a:spcPct val="20000"/>
              </a:spcBef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 bwMode="auto">
          <a:xfrm>
            <a:off x="2782825" y="4572000"/>
            <a:ext cx="4495800" cy="1295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ktangel 4"/>
          <p:cNvSpPr/>
          <p:nvPr/>
        </p:nvSpPr>
        <p:spPr bwMode="auto">
          <a:xfrm>
            <a:off x="2514600" y="1905000"/>
            <a:ext cx="5029200" cy="2133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GB" dirty="0" smtClean="0"/>
              <a:t>Computer emulation of isotropic multipath environment</a:t>
            </a:r>
            <a:endParaRPr lang="en-GB" dirty="0"/>
          </a:p>
        </p:txBody>
      </p:sp>
      <p:sp>
        <p:nvSpPr>
          <p:cNvPr id="4" name="textruta 3"/>
          <p:cNvSpPr txBox="1"/>
          <p:nvPr/>
        </p:nvSpPr>
        <p:spPr>
          <a:xfrm>
            <a:off x="2671945" y="1981200"/>
            <a:ext cx="4866910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u="sng" dirty="0" smtClean="0"/>
              <a:t>Define a set of K incident waves</a:t>
            </a:r>
          </a:p>
          <a:p>
            <a:pPr algn="ctr"/>
            <a:endParaRPr lang="en-GB" sz="800" dirty="0" smtClean="0"/>
          </a:p>
          <a:p>
            <a:r>
              <a:rPr lang="en-GB" sz="1600" dirty="0" smtClean="0"/>
              <a:t>Each wave should have: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Complex Gaussian distribution (i.e. both real and </a:t>
            </a:r>
          </a:p>
          <a:p>
            <a:r>
              <a:rPr lang="en-GB" sz="1600" dirty="0" smtClean="0"/>
              <a:t>   imaginary parts normal (Gaussian) distributed)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Uniformly distributed </a:t>
            </a:r>
            <a:r>
              <a:rPr lang="en-GB" sz="1600" dirty="0" err="1" smtClean="0"/>
              <a:t>AoA</a:t>
            </a:r>
            <a:r>
              <a:rPr lang="en-GB" sz="1600" dirty="0" smtClean="0"/>
              <a:t> over the unit sphere</a:t>
            </a:r>
          </a:p>
          <a:p>
            <a:r>
              <a:rPr lang="en-GB" sz="1600" dirty="0" smtClean="0"/>
              <a:t>   (i.e. phi uniformly and theta sinusoidal weighted distr.)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Uniformly distributed polarization angle</a:t>
            </a:r>
            <a:endParaRPr lang="en-GB" sz="1600" dirty="0"/>
          </a:p>
        </p:txBody>
      </p:sp>
      <p:sp>
        <p:nvSpPr>
          <p:cNvPr id="6" name="textruta 5"/>
          <p:cNvSpPr txBox="1"/>
          <p:nvPr/>
        </p:nvSpPr>
        <p:spPr>
          <a:xfrm>
            <a:off x="2841606" y="4495800"/>
            <a:ext cx="43652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u="sng" dirty="0" smtClean="0"/>
              <a:t>Compute the port voltage due to the K waves</a:t>
            </a:r>
          </a:p>
          <a:p>
            <a:pPr algn="ctr"/>
            <a:endParaRPr lang="en-GB" sz="800" dirty="0" smtClean="0"/>
          </a:p>
        </p:txBody>
      </p:sp>
      <p:graphicFrame>
        <p:nvGraphicFramePr>
          <p:cNvPr id="427010" name="Object 1"/>
          <p:cNvGraphicFramePr>
            <a:graphicFrameLocks noChangeAspect="1"/>
          </p:cNvGraphicFramePr>
          <p:nvPr/>
        </p:nvGraphicFramePr>
        <p:xfrm>
          <a:off x="3403600" y="4953000"/>
          <a:ext cx="29019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357" name="Equation" r:id="rId3" imgW="1815840" imgH="444240" progId="Equation.DSMT4">
                  <p:embed/>
                </p:oleObj>
              </mc:Choice>
              <mc:Fallback>
                <p:oleObj name="Equation" r:id="rId3" imgW="181584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4953000"/>
                        <a:ext cx="2901950" cy="714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Rak pil 12"/>
          <p:cNvCxnSpPr/>
          <p:nvPr/>
        </p:nvCxnSpPr>
        <p:spPr bwMode="auto">
          <a:xfrm rot="5400000">
            <a:off x="4798128" y="4301303"/>
            <a:ext cx="457200" cy="49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Rak 15"/>
          <p:cNvCxnSpPr/>
          <p:nvPr/>
        </p:nvCxnSpPr>
        <p:spPr bwMode="auto">
          <a:xfrm rot="5400000">
            <a:off x="4762500" y="6134100"/>
            <a:ext cx="533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Rak 17"/>
          <p:cNvCxnSpPr/>
          <p:nvPr/>
        </p:nvCxnSpPr>
        <p:spPr bwMode="auto">
          <a:xfrm rot="10800000">
            <a:off x="1600200" y="6400800"/>
            <a:ext cx="3429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Rak 19"/>
          <p:cNvCxnSpPr/>
          <p:nvPr/>
        </p:nvCxnSpPr>
        <p:spPr bwMode="auto">
          <a:xfrm rot="5400000" flipH="1" flipV="1">
            <a:off x="-762000" y="4038600"/>
            <a:ext cx="4724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Rak 21"/>
          <p:cNvCxnSpPr/>
          <p:nvPr/>
        </p:nvCxnSpPr>
        <p:spPr bwMode="auto">
          <a:xfrm>
            <a:off x="1600200" y="1676400"/>
            <a:ext cx="3429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Rak pil 24"/>
          <p:cNvCxnSpPr>
            <a:endCxn id="5" idx="0"/>
          </p:cNvCxnSpPr>
          <p:nvPr/>
        </p:nvCxnSpPr>
        <p:spPr bwMode="auto">
          <a:xfrm rot="5400000">
            <a:off x="4917374" y="1788228"/>
            <a:ext cx="228599" cy="49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0" name="Grupp 29"/>
          <p:cNvGrpSpPr/>
          <p:nvPr/>
        </p:nvGrpSpPr>
        <p:grpSpPr>
          <a:xfrm>
            <a:off x="914400" y="3200400"/>
            <a:ext cx="1371600" cy="1323439"/>
            <a:chOff x="76200" y="2286000"/>
            <a:chExt cx="1371600" cy="1323439"/>
          </a:xfrm>
        </p:grpSpPr>
        <p:sp>
          <p:nvSpPr>
            <p:cNvPr id="29" name="Rektangel 28"/>
            <p:cNvSpPr/>
            <p:nvPr/>
          </p:nvSpPr>
          <p:spPr bwMode="auto">
            <a:xfrm>
              <a:off x="76200" y="2286000"/>
              <a:ext cx="1371600" cy="1295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textruta 27"/>
            <p:cNvSpPr txBox="1"/>
            <p:nvPr/>
          </p:nvSpPr>
          <p:spPr>
            <a:xfrm>
              <a:off x="76200" y="2286000"/>
              <a:ext cx="131542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Repeat for a</a:t>
              </a:r>
            </a:p>
            <a:p>
              <a:pPr algn="ctr"/>
              <a:r>
                <a:rPr lang="en-GB" sz="1800" dirty="0" smtClean="0"/>
                <a:t> “sufficient”</a:t>
              </a:r>
            </a:p>
            <a:p>
              <a:pPr algn="ctr"/>
              <a:r>
                <a:rPr lang="en-GB" sz="1800" dirty="0" smtClean="0"/>
                <a:t>number of </a:t>
              </a:r>
            </a:p>
            <a:p>
              <a:pPr algn="ctr"/>
              <a:r>
                <a:rPr lang="en-GB" sz="1800" dirty="0" smtClean="0"/>
                <a:t>scenarios</a:t>
              </a:r>
            </a:p>
            <a:p>
              <a:pPr algn="ctr"/>
              <a:endParaRPr lang="en-GB" sz="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Illustration of isotropic environment</a:t>
            </a:r>
            <a:br>
              <a:rPr lang="en-US" sz="3600" dirty="0" smtClean="0"/>
            </a:br>
            <a:r>
              <a:rPr lang="en-US" sz="3600" dirty="0" smtClean="0"/>
              <a:t>20 waves (one realization), </a:t>
            </a:r>
            <a:r>
              <a:rPr lang="en-US" sz="3600" dirty="0" err="1" smtClean="0"/>
              <a:t>E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-field plot</a:t>
            </a:r>
            <a:endParaRPr lang="en-US" sz="3600" dirty="0"/>
          </a:p>
        </p:txBody>
      </p:sp>
      <p:pic>
        <p:nvPicPr>
          <p:cNvPr id="4" name="Platshållare för innehåll 3" descr="waves3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753849"/>
            <a:ext cx="4857784" cy="4662924"/>
          </a:xfrm>
        </p:spPr>
      </p:pic>
      <p:sp>
        <p:nvSpPr>
          <p:cNvPr id="3" name="TextBox 2"/>
          <p:cNvSpPr txBox="1"/>
          <p:nvPr/>
        </p:nvSpPr>
        <p:spPr>
          <a:xfrm>
            <a:off x="381000" y="2590800"/>
            <a:ext cx="350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Each square is a part of a </a:t>
            </a:r>
            <a:r>
              <a:rPr lang="en-US" sz="2000" dirty="0" err="1" smtClean="0"/>
              <a:t>wavefront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Black line is E-field direction and amplitude.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Radial location is phase.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Central color plot shows spatial variation of Rayleigh distributed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 field.</a:t>
            </a:r>
          </a:p>
        </p:txBody>
      </p:sp>
    </p:spTree>
    <p:extLst>
      <p:ext uri="{BB962C8B-B14F-4D97-AF65-F5344CB8AC3E}">
        <p14:creationId xmlns:p14="http://schemas.microsoft.com/office/powerpoint/2010/main" val="39092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828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Simulated received power in isotropic environment (compared to maximum available). </a:t>
            </a:r>
            <a:br>
              <a:rPr lang="en-US" sz="2800" dirty="0" smtClean="0"/>
            </a:br>
            <a:r>
              <a:rPr lang="en-US" sz="2800" dirty="0" smtClean="0"/>
              <a:t>20 waves/realization. </a:t>
            </a:r>
            <a:br>
              <a:rPr lang="en-US" sz="2800" dirty="0" smtClean="0"/>
            </a:br>
            <a:r>
              <a:rPr lang="en-US" sz="2800" dirty="0" smtClean="0"/>
              <a:t>3 different antenna orientations.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990600" y="1905000"/>
            <a:ext cx="7021902" cy="4419600"/>
            <a:chOff x="990600" y="1905000"/>
            <a:chExt cx="7021902" cy="4419600"/>
          </a:xfrm>
        </p:grpSpPr>
        <p:grpSp>
          <p:nvGrpSpPr>
            <p:cNvPr id="4" name="Group 3"/>
            <p:cNvGrpSpPr/>
            <p:nvPr/>
          </p:nvGrpSpPr>
          <p:grpSpPr>
            <a:xfrm>
              <a:off x="990600" y="1938326"/>
              <a:ext cx="7021902" cy="4386274"/>
              <a:chOff x="990600" y="1938326"/>
              <a:chExt cx="7021902" cy="4386274"/>
            </a:xfrm>
          </p:grpSpPr>
          <p:pic>
            <p:nvPicPr>
              <p:cNvPr id="1027" name="Picture 3" descr="C:\ulfsp\Work\OTA\ViRMLab\MED_isotropic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90600" y="1938326"/>
                <a:ext cx="7021902" cy="4386274"/>
              </a:xfrm>
              <a:prstGeom prst="rect">
                <a:avLst/>
              </a:prstGeom>
              <a:noFill/>
            </p:spPr>
          </p:pic>
          <p:sp>
            <p:nvSpPr>
              <p:cNvPr id="3" name="TextBox 2"/>
              <p:cNvSpPr txBox="1"/>
              <p:nvPr/>
            </p:nvSpPr>
            <p:spPr>
              <a:xfrm rot="16200000">
                <a:off x="-47914" y="3850674"/>
                <a:ext cx="314829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latin typeface="Arial"/>
                    <a:cs typeface="Arial"/>
                  </a:rPr>
                  <a:t>Relative received power (dB)</a:t>
                </a:r>
                <a:endParaRPr lang="en-US" sz="1800" dirty="0">
                  <a:latin typeface="Arial"/>
                  <a:cs typeface="Arial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 bwMode="auto">
            <a:xfrm>
              <a:off x="3048000" y="1905000"/>
              <a:ext cx="3200400" cy="3048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00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to model </a:t>
            </a:r>
            <a:r>
              <a:rPr lang="en-US" sz="2400" dirty="0" smtClean="0"/>
              <a:t>the </a:t>
            </a:r>
            <a:r>
              <a:rPr lang="en-US" sz="2400" dirty="0"/>
              <a:t>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>
                <a:solidFill>
                  <a:srgbClr val="FF0000"/>
                </a:solidFill>
              </a:rPr>
              <a:t>Single-port antenna characterization in multipath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MEG :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71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Far-Field Function and antenna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n-US" sz="2800" dirty="0" smtClean="0"/>
              <a:t>An antenna is </a:t>
            </a:r>
            <a:r>
              <a:rPr lang="en-US" sz="2800" dirty="0"/>
              <a:t>characterized by </a:t>
            </a:r>
            <a:r>
              <a:rPr lang="en-US" sz="2800" dirty="0" smtClean="0"/>
              <a:t>the far-field function </a:t>
            </a:r>
            <a:r>
              <a:rPr lang="en-US" sz="2800" b="1" i="1" dirty="0"/>
              <a:t>G</a:t>
            </a:r>
            <a:r>
              <a:rPr lang="en-US" sz="2800" i="1" dirty="0" smtClean="0"/>
              <a:t>(</a:t>
            </a:r>
            <a:r>
              <a:rPr lang="en-US" sz="2800" i="1" dirty="0" smtClean="0">
                <a:sym typeface="Symbol" panose="05050102010706020507" pitchFamily="18" charset="2"/>
              </a:rPr>
              <a:t>,</a:t>
            </a:r>
            <a:r>
              <a:rPr lang="en-US" sz="2800" i="1" dirty="0" smtClean="0"/>
              <a:t>)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smtClean="0"/>
              <a:t>the antenna impedance </a:t>
            </a:r>
            <a:r>
              <a:rPr lang="en-US" sz="2800" i="1" dirty="0" err="1"/>
              <a:t>Z</a:t>
            </a:r>
            <a:r>
              <a:rPr lang="en-US" sz="2800" i="1" baseline="-25000" dirty="0" err="1"/>
              <a:t>a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In RIMP the actual directions of radiations are not relevant for single-port antennas!</a:t>
            </a:r>
          </a:p>
          <a:p>
            <a:r>
              <a:rPr lang="en-US" sz="2800" dirty="0" smtClean="0"/>
              <a:t>To quantify the voltage (or power) transfer to/from the antenna port from a transmitter/receiver through a transmission line with characteristic impedance </a:t>
            </a:r>
            <a:r>
              <a:rPr lang="en-US" sz="2800" i="1" dirty="0" err="1" smtClean="0"/>
              <a:t>Z</a:t>
            </a:r>
            <a:r>
              <a:rPr lang="en-US" sz="2800" i="1" baseline="-25000" dirty="0" err="1" smtClean="0"/>
              <a:t>c</a:t>
            </a:r>
            <a:r>
              <a:rPr lang="en-US" sz="2800" i="1" baseline="-25000" dirty="0" smtClean="0"/>
              <a:t>  </a:t>
            </a:r>
            <a:r>
              <a:rPr lang="en-US" sz="2800" dirty="0" smtClean="0"/>
              <a:t>we define the reflection coefficient   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5808689"/>
            <a:ext cx="3104444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5941421"/>
            <a:ext cx="981424" cy="34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MEG</a:t>
            </a:r>
            <a:br>
              <a:rPr lang="en-US" dirty="0" smtClean="0"/>
            </a:br>
            <a:r>
              <a:rPr lang="en-US" dirty="0" smtClean="0"/>
              <a:t>(Mean Effective Gain)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235" y="1981200"/>
            <a:ext cx="7772400" cy="4114800"/>
          </a:xfrm>
        </p:spPr>
        <p:txBody>
          <a:bodyPr/>
          <a:lstStyle/>
          <a:p>
            <a:r>
              <a:rPr lang="en-US" dirty="0" smtClean="0"/>
              <a:t>MEG is the average received power relative to an antenna which receives two orthogonal polarizations from all directions.</a:t>
            </a:r>
          </a:p>
          <a:p>
            <a:r>
              <a:rPr lang="en-US" dirty="0" smtClean="0"/>
              <a:t>What is then the reason for MEG=-3 dB and not 0 dB of an ideal antenna in isotropic environment?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724400" y="4572000"/>
            <a:ext cx="3886200" cy="2057400"/>
            <a:chOff x="990600" y="1938326"/>
            <a:chExt cx="7021902" cy="4386274"/>
          </a:xfrm>
        </p:grpSpPr>
        <p:pic>
          <p:nvPicPr>
            <p:cNvPr id="5" name="Picture 3" descr="C:\ulfsp\Work\OTA\ViRMLab\MED_isotropic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0600" y="1938326"/>
              <a:ext cx="7021902" cy="438627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-237890" y="3819540"/>
              <a:ext cx="3528238" cy="4315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Relative received power (dB)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38200" y="5410200"/>
            <a:ext cx="388620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need two orthogonal ports to receive two polarizations.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Characterization of received power on a single-port antenna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7825" y="1855787"/>
            <a:ext cx="8461375" cy="1079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 of Sight (LOS) system:</a:t>
            </a:r>
          </a:p>
          <a:p>
            <a:pPr marL="742950" lvl="1" indent="-285750" eaLnBrk="1" hangingPunct="1">
              <a:spcBef>
                <a:spcPct val="20000"/>
              </a:spcBef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Realized gain = Directivity 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Radiation efficiency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77825" y="3124200"/>
            <a:ext cx="8461375" cy="347821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800" dirty="0">
                <a:latin typeface="Arial" pitchFamily="34" charset="0"/>
              </a:rPr>
              <a:t>  Multipath or rich scattering </a:t>
            </a:r>
            <a:r>
              <a:rPr lang="en-US" sz="2800" dirty="0" smtClean="0">
                <a:latin typeface="Arial" pitchFamily="34" charset="0"/>
              </a:rPr>
              <a:t>environment:</a:t>
            </a:r>
          </a:p>
          <a:p>
            <a:pPr lvl="2"/>
            <a:r>
              <a:rPr lang="en-US" dirty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   MEG </a:t>
            </a:r>
            <a:r>
              <a:rPr lang="en-US" dirty="0">
                <a:latin typeface="Arial" pitchFamily="34" charset="0"/>
              </a:rPr>
              <a:t>= MED </a:t>
            </a:r>
            <a:r>
              <a:rPr lang="en-US" sz="1200" dirty="0">
                <a:latin typeface="Arial" pitchFamily="34" charset="0"/>
              </a:rPr>
              <a:t>X</a:t>
            </a:r>
            <a:r>
              <a:rPr lang="en-US" dirty="0">
                <a:latin typeface="Arial" pitchFamily="34" charset="0"/>
              </a:rPr>
              <a:t> Radiation efficiency</a:t>
            </a:r>
          </a:p>
          <a:p>
            <a:pPr lvl="1" eaLnBrk="0" hangingPunct="0">
              <a:buFontTx/>
              <a:buChar char="•"/>
            </a:pPr>
            <a:endParaRPr lang="en-US" dirty="0">
              <a:latin typeface="Arial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dirty="0">
                <a:latin typeface="Arial" pitchFamily="34" charset="0"/>
              </a:rPr>
              <a:t> MEG (MED) = Mean Effective Gain (Directivity) is a weighted average of the radiation intensity.</a:t>
            </a:r>
          </a:p>
          <a:p>
            <a:pPr lvl="1" eaLnBrk="0" hangingPunct="0">
              <a:buFontTx/>
              <a:buChar char="•"/>
            </a:pPr>
            <a:r>
              <a:rPr lang="en-US" dirty="0">
                <a:latin typeface="Arial" pitchFamily="34" charset="0"/>
              </a:rPr>
              <a:t> The weights are the elevation and azimuth </a:t>
            </a:r>
            <a:r>
              <a:rPr lang="en-US" dirty="0" smtClean="0">
                <a:latin typeface="Arial" pitchFamily="34" charset="0"/>
              </a:rPr>
              <a:t>power-angle distributions </a:t>
            </a:r>
            <a:r>
              <a:rPr lang="en-US" dirty="0">
                <a:latin typeface="Arial" pitchFamily="34" charset="0"/>
              </a:rPr>
              <a:t>of the </a:t>
            </a:r>
            <a:r>
              <a:rPr lang="en-US" dirty="0" smtClean="0">
                <a:latin typeface="Arial" pitchFamily="34" charset="0"/>
              </a:rPr>
              <a:t>impinging waves.</a:t>
            </a:r>
            <a:endParaRPr lang="en-US" dirty="0">
              <a:latin typeface="Arial" pitchFamily="34" charset="0"/>
            </a:endParaRPr>
          </a:p>
          <a:p>
            <a:pPr lvl="1" eaLnBrk="0" hangingPunct="0">
              <a:buFontTx/>
              <a:buChar char="•"/>
            </a:pPr>
            <a:endParaRPr lang="en-US" dirty="0">
              <a:latin typeface="Arial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dirty="0">
                <a:latin typeface="Arial" pitchFamily="34" charset="0"/>
              </a:rPr>
              <a:t> MEG = Radiation efficiency/2 in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isotropic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to model </a:t>
            </a:r>
            <a:r>
              <a:rPr lang="en-US" sz="2400" dirty="0" smtClean="0"/>
              <a:t>the </a:t>
            </a:r>
            <a:r>
              <a:rPr lang="en-US" sz="2400" dirty="0"/>
              <a:t>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>
                <a:solidFill>
                  <a:srgbClr val="FF0000"/>
                </a:solidFill>
              </a:rPr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Efficiencies</a:t>
            </a: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4463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6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114800"/>
          </a:xfrm>
        </p:spPr>
        <p:txBody>
          <a:bodyPr/>
          <a:lstStyle/>
          <a:p>
            <a:pPr lvl="1"/>
            <a:r>
              <a:rPr lang="en-GB" dirty="0" smtClean="0">
                <a:solidFill>
                  <a:schemeClr val="tx2"/>
                </a:solidFill>
              </a:rPr>
              <a:t>MIMO and MIMO characterization </a:t>
            </a:r>
          </a:p>
          <a:p>
            <a:pPr lvl="1"/>
            <a:r>
              <a:rPr lang="en-GB" dirty="0" smtClean="0"/>
              <a:t>Measurements in reverberation chamber</a:t>
            </a:r>
            <a:endParaRPr lang="en-GB" sz="1100" dirty="0" smtClean="0"/>
          </a:p>
          <a:p>
            <a:pPr lvl="2"/>
            <a:r>
              <a:rPr lang="en-GB" dirty="0" smtClean="0"/>
              <a:t>Characterization of active terminals: TRP, TIS, </a:t>
            </a:r>
            <a:r>
              <a:rPr lang="en-GB" dirty="0" smtClean="0">
                <a:solidFill>
                  <a:srgbClr val="000000"/>
                </a:solidFill>
              </a:rPr>
              <a:t>Throughput </a:t>
            </a:r>
            <a:r>
              <a:rPr lang="en-GB" dirty="0">
                <a:solidFill>
                  <a:srgbClr val="000000"/>
                </a:solidFill>
              </a:rPr>
              <a:t>data </a:t>
            </a:r>
            <a:r>
              <a:rPr lang="en-GB" dirty="0" smtClean="0">
                <a:solidFill>
                  <a:srgbClr val="000000"/>
                </a:solidFill>
              </a:rPr>
              <a:t>rate</a:t>
            </a:r>
            <a:endParaRPr lang="en-GB" dirty="0" smtClean="0"/>
          </a:p>
          <a:p>
            <a:pPr lvl="1"/>
            <a:r>
              <a:rPr lang="en-GB" dirty="0" smtClean="0"/>
              <a:t>System Modelling</a:t>
            </a:r>
          </a:p>
          <a:p>
            <a:pPr lvl="2"/>
            <a:r>
              <a:rPr lang="en-GB" dirty="0" smtClean="0"/>
              <a:t>Threshold Receiver: Probability of Detection (PoD), throughput</a:t>
            </a:r>
          </a:p>
        </p:txBody>
      </p:sp>
    </p:spTree>
    <p:extLst>
      <p:ext uri="{BB962C8B-B14F-4D97-AF65-F5344CB8AC3E}">
        <p14:creationId xmlns:p14="http://schemas.microsoft.com/office/powerpoint/2010/main" val="38333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Times New Roman" charset="0"/>
              </a:rPr>
              <a:t>Total radiation efficiency characterizes performance in </a:t>
            </a:r>
            <a:r>
              <a:rPr lang="en-US" sz="3600" dirty="0" smtClean="0">
                <a:latin typeface="Times New Roman" charset="0"/>
              </a:rPr>
              <a:t>rich isotropic multipath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114800"/>
          </a:xfrm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Total radiation efficiency </a:t>
            </a:r>
            <a:br>
              <a:rPr lang="en-US" dirty="0">
                <a:latin typeface="Times New Roman" charset="0"/>
              </a:rPr>
            </a:br>
            <a:r>
              <a:rPr lang="en-US" dirty="0">
                <a:latin typeface="Times New Roman" charset="0"/>
              </a:rPr>
              <a:t>	= Radiated power / </a:t>
            </a:r>
            <a:r>
              <a:rPr lang="sv-SE" dirty="0">
                <a:latin typeface="Times New Roman" charset="0"/>
              </a:rPr>
              <a:t>Max </a:t>
            </a:r>
            <a:r>
              <a:rPr lang="en-US" dirty="0" smtClean="0">
                <a:latin typeface="Times New Roman" charset="0"/>
              </a:rPr>
              <a:t>available </a:t>
            </a:r>
            <a:r>
              <a:rPr lang="en-US" dirty="0">
                <a:latin typeface="Times New Roman" charset="0"/>
              </a:rPr>
              <a:t>power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Total radiation efficiency has 3 contributions:</a:t>
            </a:r>
          </a:p>
          <a:p>
            <a:pPr lvl="1" eaLnBrk="1" hangingPunct="1"/>
            <a:r>
              <a:rPr lang="en-US" dirty="0">
                <a:latin typeface="Times New Roman" charset="0"/>
              </a:rPr>
              <a:t>	Mismatch factor: Reflections on input port</a:t>
            </a:r>
          </a:p>
          <a:p>
            <a:pPr lvl="1" eaLnBrk="1" hangingPunct="1"/>
            <a:r>
              <a:rPr lang="en-US" dirty="0">
                <a:latin typeface="Times New Roman" charset="0"/>
              </a:rPr>
              <a:t>	Radiation efficiency: </a:t>
            </a:r>
          </a:p>
          <a:p>
            <a:pPr lvl="2" eaLnBrk="1" hangingPunct="1"/>
            <a:r>
              <a:rPr lang="en-US" dirty="0">
                <a:latin typeface="Times New Roman" charset="0"/>
              </a:rPr>
              <a:t>	Absorption in antenna materials</a:t>
            </a:r>
          </a:p>
          <a:p>
            <a:pPr lvl="2" eaLnBrk="1" hangingPunct="1"/>
            <a:r>
              <a:rPr lang="en-US" dirty="0">
                <a:latin typeface="Times New Roman" charset="0"/>
              </a:rPr>
              <a:t>	Absorption in </a:t>
            </a:r>
            <a:r>
              <a:rPr lang="en-US" dirty="0" err="1">
                <a:latin typeface="Times New Roman" charset="0"/>
              </a:rPr>
              <a:t>lossy</a:t>
            </a:r>
            <a:r>
              <a:rPr lang="en-US" dirty="0">
                <a:latin typeface="Times New Roman" charset="0"/>
              </a:rPr>
              <a:t> object such as head phantom</a:t>
            </a:r>
          </a:p>
        </p:txBody>
      </p:sp>
    </p:spTree>
    <p:extLst>
      <p:ext uri="{BB962C8B-B14F-4D97-AF65-F5344CB8AC3E}">
        <p14:creationId xmlns:p14="http://schemas.microsoft.com/office/powerpoint/2010/main" val="39125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expressions for single-port antenna</a:t>
            </a:r>
            <a:endParaRPr lang="en-US" dirty="0"/>
          </a:p>
        </p:txBody>
      </p:sp>
      <p:pic>
        <p:nvPicPr>
          <p:cNvPr id="4" name="Bildobjekt 3" descr="Single port antenna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33602"/>
            <a:ext cx="3740256" cy="15001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191000"/>
            <a:ext cx="8366760" cy="2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 dirty="0" smtClean="0"/>
              <a:t>Efficiencies for single-port antenna</a:t>
            </a:r>
            <a:endParaRPr lang="en-US" dirty="0"/>
          </a:p>
        </p:txBody>
      </p:sp>
      <p:pic>
        <p:nvPicPr>
          <p:cNvPr id="4" name="Bildobjekt 3" descr="Single port antenna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478" y="2286000"/>
            <a:ext cx="3740256" cy="15001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887"/>
          <a:stretch>
            <a:fillRect/>
          </a:stretch>
        </p:blipFill>
        <p:spPr bwMode="auto">
          <a:xfrm>
            <a:off x="61882" y="3810000"/>
            <a:ext cx="5300629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3226" t="12162" r="9961" b="10810"/>
          <a:stretch>
            <a:fillRect/>
          </a:stretch>
        </p:blipFill>
        <p:spPr bwMode="auto">
          <a:xfrm>
            <a:off x="4633882" y="2286000"/>
            <a:ext cx="435771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pPr lvl="1"/>
            <a:r>
              <a:rPr lang="en-GB" sz="2000" dirty="0" smtClean="0"/>
              <a:t>How to model an antenna in a multipath channel</a:t>
            </a:r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Multi-port antennas characterization in multipath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011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Moving around in multipath environment causes fading of received voltage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1477615"/>
            <a:ext cx="7086600" cy="5304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Illustration of isotropic environment</a:t>
            </a:r>
            <a:br>
              <a:rPr lang="en-US" sz="3600" dirty="0" smtClean="0"/>
            </a:br>
            <a:r>
              <a:rPr lang="en-US" sz="3600" dirty="0" smtClean="0"/>
              <a:t>20 waves (one realization), </a:t>
            </a:r>
            <a:r>
              <a:rPr lang="en-US" sz="3600" dirty="0" err="1" smtClean="0"/>
              <a:t>E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-field plot</a:t>
            </a:r>
            <a:endParaRPr lang="en-US" sz="3600" dirty="0"/>
          </a:p>
        </p:txBody>
      </p:sp>
      <p:pic>
        <p:nvPicPr>
          <p:cNvPr id="4" name="Platshållare för innehåll 3" descr="waves3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753849"/>
            <a:ext cx="4857784" cy="4662924"/>
          </a:xfrm>
        </p:spPr>
      </p:pic>
      <p:sp>
        <p:nvSpPr>
          <p:cNvPr id="3" name="TextBox 2"/>
          <p:cNvSpPr txBox="1"/>
          <p:nvPr/>
        </p:nvSpPr>
        <p:spPr>
          <a:xfrm>
            <a:off x="381000" y="2590800"/>
            <a:ext cx="350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Each square is a part of a </a:t>
            </a:r>
            <a:r>
              <a:rPr lang="en-US" sz="2000" dirty="0" err="1" smtClean="0"/>
              <a:t>wavefront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Black line is E-field direction and amplitude.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Radial location is phase.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Central color plot shows spatial variation of Rayleigh distributed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 field.</a:t>
            </a:r>
          </a:p>
        </p:txBody>
      </p:sp>
    </p:spTree>
    <p:extLst>
      <p:ext uri="{BB962C8B-B14F-4D97-AF65-F5344CB8AC3E}">
        <p14:creationId xmlns:p14="http://schemas.microsoft.com/office/powerpoint/2010/main" val="3666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1143000"/>
          </a:xfrm>
        </p:spPr>
        <p:txBody>
          <a:bodyPr/>
          <a:lstStyle/>
          <a:p>
            <a:r>
              <a:rPr lang="en-GB" dirty="0" smtClean="0"/>
              <a:t>Two separated antennas for diversity</a:t>
            </a:r>
            <a:endParaRPr lang="en-GB" dirty="0"/>
          </a:p>
        </p:txBody>
      </p:sp>
      <p:grpSp>
        <p:nvGrpSpPr>
          <p:cNvPr id="76" name="Grupp 75"/>
          <p:cNvGrpSpPr/>
          <p:nvPr/>
        </p:nvGrpSpPr>
        <p:grpSpPr>
          <a:xfrm>
            <a:off x="212725" y="1524000"/>
            <a:ext cx="8702675" cy="5105400"/>
            <a:chOff x="441325" y="1524000"/>
            <a:chExt cx="8702675" cy="5105400"/>
          </a:xfrm>
        </p:grpSpPr>
        <p:grpSp>
          <p:nvGrpSpPr>
            <p:cNvPr id="40" name="Group 2"/>
            <p:cNvGrpSpPr>
              <a:grpSpLocks/>
            </p:cNvGrpSpPr>
            <p:nvPr/>
          </p:nvGrpSpPr>
          <p:grpSpPr bwMode="auto">
            <a:xfrm>
              <a:off x="7239000" y="4191000"/>
              <a:ext cx="1752600" cy="609600"/>
              <a:chOff x="4272" y="2016"/>
              <a:chExt cx="1104" cy="384"/>
            </a:xfrm>
          </p:grpSpPr>
          <p:sp>
            <p:nvSpPr>
              <p:cNvPr id="41" name="AutoShape 3"/>
              <p:cNvSpPr>
                <a:spLocks noChangeArrowheads="1"/>
              </p:cNvSpPr>
              <p:nvPr/>
            </p:nvSpPr>
            <p:spPr bwMode="auto">
              <a:xfrm flipV="1">
                <a:off x="4272" y="2016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4"/>
              <p:cNvSpPr>
                <a:spLocks noChangeShapeType="1"/>
              </p:cNvSpPr>
              <p:nvPr/>
            </p:nvSpPr>
            <p:spPr bwMode="auto">
              <a:xfrm>
                <a:off x="4368" y="2208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5"/>
              <p:cNvSpPr>
                <a:spLocks noChangeShapeType="1"/>
              </p:cNvSpPr>
              <p:nvPr/>
            </p:nvSpPr>
            <p:spPr bwMode="auto">
              <a:xfrm>
                <a:off x="4368" y="2400"/>
                <a:ext cx="100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4" name="Line 6"/>
            <p:cNvSpPr>
              <a:spLocks noChangeShapeType="1"/>
            </p:cNvSpPr>
            <p:nvPr/>
          </p:nvSpPr>
          <p:spPr bwMode="auto">
            <a:xfrm flipH="1">
              <a:off x="533400" y="3886200"/>
              <a:ext cx="6858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7"/>
            <p:cNvSpPr>
              <a:spLocks noChangeShapeType="1"/>
            </p:cNvSpPr>
            <p:nvPr/>
          </p:nvSpPr>
          <p:spPr bwMode="auto">
            <a:xfrm flipH="1">
              <a:off x="533400" y="4038600"/>
              <a:ext cx="6858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AutoShape 8"/>
            <p:cNvSpPr>
              <a:spLocks noChangeArrowheads="1"/>
            </p:cNvSpPr>
            <p:nvPr/>
          </p:nvSpPr>
          <p:spPr bwMode="auto">
            <a:xfrm>
              <a:off x="1219200" y="3886200"/>
              <a:ext cx="76200" cy="609600"/>
            </a:xfrm>
            <a:prstGeom prst="can">
              <a:avLst>
                <a:gd name="adj" fmla="val 200000"/>
              </a:avLst>
            </a:prstGeom>
            <a:solidFill>
              <a:srgbClr val="B2B2B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AutoShape 10"/>
            <p:cNvSpPr>
              <a:spLocks noChangeArrowheads="1"/>
            </p:cNvSpPr>
            <p:nvPr/>
          </p:nvSpPr>
          <p:spPr bwMode="auto">
            <a:xfrm>
              <a:off x="1219200" y="3352800"/>
              <a:ext cx="76200" cy="609600"/>
            </a:xfrm>
            <a:prstGeom prst="can">
              <a:avLst>
                <a:gd name="adj" fmla="val 200000"/>
              </a:avLst>
            </a:prstGeom>
            <a:solidFill>
              <a:srgbClr val="B2B2B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V="1">
              <a:off x="1447800" y="2286000"/>
              <a:ext cx="2286000" cy="1524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733800" y="2286000"/>
              <a:ext cx="2895600" cy="990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 flipV="1">
              <a:off x="1447800" y="2514600"/>
              <a:ext cx="2209800" cy="12954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Line 14"/>
            <p:cNvSpPr>
              <a:spLocks noChangeShapeType="1"/>
            </p:cNvSpPr>
            <p:nvPr/>
          </p:nvSpPr>
          <p:spPr bwMode="auto">
            <a:xfrm>
              <a:off x="3657600" y="2514600"/>
              <a:ext cx="3505200" cy="16002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1447800" y="4038600"/>
              <a:ext cx="3733800" cy="2286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16"/>
            <p:cNvSpPr>
              <a:spLocks noChangeShapeType="1"/>
            </p:cNvSpPr>
            <p:nvPr/>
          </p:nvSpPr>
          <p:spPr bwMode="auto">
            <a:xfrm flipV="1">
              <a:off x="5181600" y="4419600"/>
              <a:ext cx="1905000" cy="1905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Line 17"/>
            <p:cNvSpPr>
              <a:spLocks noChangeShapeType="1"/>
            </p:cNvSpPr>
            <p:nvPr/>
          </p:nvSpPr>
          <p:spPr bwMode="auto">
            <a:xfrm>
              <a:off x="1447800" y="4038600"/>
              <a:ext cx="3048000" cy="1524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Line 18"/>
            <p:cNvSpPr>
              <a:spLocks noChangeShapeType="1"/>
            </p:cNvSpPr>
            <p:nvPr/>
          </p:nvSpPr>
          <p:spPr bwMode="auto">
            <a:xfrm flipV="1">
              <a:off x="4495800" y="3581400"/>
              <a:ext cx="2057400" cy="19812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Oval 19"/>
            <p:cNvSpPr>
              <a:spLocks noChangeArrowheads="1"/>
            </p:cNvSpPr>
            <p:nvPr/>
          </p:nvSpPr>
          <p:spPr bwMode="auto">
            <a:xfrm>
              <a:off x="3657600" y="32004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20"/>
            <p:cNvSpPr>
              <a:spLocks noChangeArrowheads="1"/>
            </p:cNvSpPr>
            <p:nvPr/>
          </p:nvSpPr>
          <p:spPr bwMode="auto">
            <a:xfrm>
              <a:off x="3657600" y="34290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21"/>
            <p:cNvSpPr>
              <a:spLocks noChangeArrowheads="1"/>
            </p:cNvSpPr>
            <p:nvPr/>
          </p:nvSpPr>
          <p:spPr bwMode="auto">
            <a:xfrm>
              <a:off x="3657600" y="36576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3657600" y="38862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 23"/>
            <p:cNvSpPr>
              <a:spLocks noChangeArrowheads="1"/>
            </p:cNvSpPr>
            <p:nvPr/>
          </p:nvSpPr>
          <p:spPr bwMode="auto">
            <a:xfrm>
              <a:off x="3657600" y="41148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val 24"/>
            <p:cNvSpPr>
              <a:spLocks noChangeArrowheads="1"/>
            </p:cNvSpPr>
            <p:nvPr/>
          </p:nvSpPr>
          <p:spPr bwMode="auto">
            <a:xfrm>
              <a:off x="3657600" y="43434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Oval 25"/>
            <p:cNvSpPr>
              <a:spLocks noChangeArrowheads="1"/>
            </p:cNvSpPr>
            <p:nvPr/>
          </p:nvSpPr>
          <p:spPr bwMode="auto">
            <a:xfrm>
              <a:off x="3657600" y="45720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 26"/>
            <p:cNvSpPr>
              <a:spLocks noChangeArrowheads="1"/>
            </p:cNvSpPr>
            <p:nvPr/>
          </p:nvSpPr>
          <p:spPr bwMode="auto">
            <a:xfrm>
              <a:off x="3657600" y="4800600"/>
              <a:ext cx="76200" cy="762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>
              <a:off x="7010400" y="1524000"/>
              <a:ext cx="1981200" cy="1295400"/>
            </a:xfrm>
            <a:prstGeom prst="wedgeRoundRectCallout">
              <a:avLst>
                <a:gd name="adj1" fmla="val -43750"/>
                <a:gd name="adj2" fmla="val 69977"/>
                <a:gd name="adj3" fmla="val 16667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Bright" pitchFamily="18" charset="0"/>
              </a:endParaRPr>
            </a:p>
          </p:txBody>
        </p:sp>
        <p:pic>
          <p:nvPicPr>
            <p:cNvPr id="65" name="Picture 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1524000"/>
              <a:ext cx="1703388" cy="1277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AutoShape 29"/>
            <p:cNvSpPr>
              <a:spLocks noChangeArrowheads="1"/>
            </p:cNvSpPr>
            <p:nvPr/>
          </p:nvSpPr>
          <p:spPr bwMode="auto">
            <a:xfrm flipH="1" flipV="1">
              <a:off x="6477000" y="5257800"/>
              <a:ext cx="2057400" cy="1371600"/>
            </a:xfrm>
            <a:prstGeom prst="wedgeRoundRectCallout">
              <a:avLst>
                <a:gd name="adj1" fmla="val 11417"/>
                <a:gd name="adj2" fmla="val 103009"/>
                <a:gd name="adj3" fmla="val 16667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Bright" pitchFamily="18" charset="0"/>
              </a:endParaRPr>
            </a:p>
          </p:txBody>
        </p:sp>
        <p:pic>
          <p:nvPicPr>
            <p:cNvPr id="67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334000"/>
              <a:ext cx="1681163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Text Box 31"/>
            <p:cNvSpPr txBox="1">
              <a:spLocks noChangeArrowheads="1"/>
            </p:cNvSpPr>
            <p:nvPr/>
          </p:nvSpPr>
          <p:spPr bwMode="auto">
            <a:xfrm>
              <a:off x="441325" y="4610100"/>
              <a:ext cx="19462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>
                  <a:latin typeface="Lucida Bright" pitchFamily="18" charset="0"/>
                </a:rPr>
                <a:t>Transmitter</a:t>
              </a:r>
              <a:endParaRPr lang="en-US">
                <a:latin typeface="Lucida Bright" pitchFamily="18" charset="0"/>
              </a:endParaRPr>
            </a:p>
          </p:txBody>
        </p:sp>
        <p:sp>
          <p:nvSpPr>
            <p:cNvPr id="69" name="Text Box 32"/>
            <p:cNvSpPr txBox="1">
              <a:spLocks noChangeArrowheads="1"/>
            </p:cNvSpPr>
            <p:nvPr/>
          </p:nvSpPr>
          <p:spPr bwMode="auto">
            <a:xfrm>
              <a:off x="7618413" y="2971800"/>
              <a:ext cx="1525587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Lucida Bright" pitchFamily="18" charset="0"/>
                </a:rPr>
                <a:t>Antenna </a:t>
              </a:r>
            </a:p>
            <a:p>
              <a:r>
                <a:rPr lang="en-US">
                  <a:latin typeface="Lucida Bright" pitchFamily="18" charset="0"/>
                </a:rPr>
                <a:t>branch 1</a:t>
              </a:r>
            </a:p>
          </p:txBody>
        </p:sp>
        <p:sp>
          <p:nvSpPr>
            <p:cNvPr id="70" name="Text Box 33"/>
            <p:cNvSpPr txBox="1">
              <a:spLocks noChangeArrowheads="1"/>
            </p:cNvSpPr>
            <p:nvPr/>
          </p:nvSpPr>
          <p:spPr bwMode="auto">
            <a:xfrm>
              <a:off x="7526338" y="3962400"/>
              <a:ext cx="1617662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Lucida Bright" pitchFamily="18" charset="0"/>
                </a:rPr>
                <a:t> Antenna </a:t>
              </a:r>
            </a:p>
            <a:p>
              <a:r>
                <a:rPr lang="en-US">
                  <a:latin typeface="Lucida Bright" pitchFamily="18" charset="0"/>
                </a:rPr>
                <a:t>branch 2</a:t>
              </a:r>
            </a:p>
          </p:txBody>
        </p:sp>
        <p:grpSp>
          <p:nvGrpSpPr>
            <p:cNvPr id="71" name="Group 34"/>
            <p:cNvGrpSpPr>
              <a:grpSpLocks/>
            </p:cNvGrpSpPr>
            <p:nvPr/>
          </p:nvGrpSpPr>
          <p:grpSpPr bwMode="auto">
            <a:xfrm>
              <a:off x="6781800" y="3200400"/>
              <a:ext cx="1752600" cy="609600"/>
              <a:chOff x="4272" y="2016"/>
              <a:chExt cx="1104" cy="384"/>
            </a:xfrm>
          </p:grpSpPr>
          <p:sp>
            <p:nvSpPr>
              <p:cNvPr id="72" name="AutoShape 35"/>
              <p:cNvSpPr>
                <a:spLocks noChangeArrowheads="1"/>
              </p:cNvSpPr>
              <p:nvPr/>
            </p:nvSpPr>
            <p:spPr bwMode="auto">
              <a:xfrm flipV="1">
                <a:off x="4272" y="2016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Line 36"/>
              <p:cNvSpPr>
                <a:spLocks noChangeShapeType="1"/>
              </p:cNvSpPr>
              <p:nvPr/>
            </p:nvSpPr>
            <p:spPr bwMode="auto">
              <a:xfrm>
                <a:off x="4368" y="2208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Line 37"/>
              <p:cNvSpPr>
                <a:spLocks noChangeShapeType="1"/>
              </p:cNvSpPr>
              <p:nvPr/>
            </p:nvSpPr>
            <p:spPr bwMode="auto">
              <a:xfrm>
                <a:off x="4368" y="2400"/>
                <a:ext cx="100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5" name="Text Box 38"/>
            <p:cNvSpPr txBox="1">
              <a:spLocks noChangeArrowheads="1"/>
            </p:cNvSpPr>
            <p:nvPr/>
          </p:nvSpPr>
          <p:spPr bwMode="auto">
            <a:xfrm>
              <a:off x="3794125" y="3373438"/>
              <a:ext cx="2001838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Batang" pitchFamily="18" charset="-127"/>
                </a:rPr>
                <a:t>Multipath</a:t>
              </a:r>
            </a:p>
            <a:p>
              <a:r>
                <a:rPr lang="en-US">
                  <a:latin typeface="Batang" pitchFamily="18" charset="-127"/>
                </a:rPr>
                <a:t>environment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GB" dirty="0" smtClean="0"/>
              <a:t>Two independent fading channels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23950"/>
            <a:ext cx="7467600" cy="55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GB" sz="4000" dirty="0" smtClean="0"/>
              <a:t>Selection combining of the two channels</a:t>
            </a:r>
            <a:endParaRPr lang="en-GB" sz="40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19200"/>
            <a:ext cx="70104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04800" y="4027488"/>
            <a:ext cx="3232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Choose the strongest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antenna branch!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This avoids deep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fading dips.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2362200" y="4953000"/>
            <a:ext cx="1905000" cy="685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2362200" y="4114800"/>
            <a:ext cx="2971800" cy="1524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2362200" y="4800600"/>
            <a:ext cx="4038600" cy="838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04800" y="5703888"/>
            <a:ext cx="38648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Combined signal has also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higher SNR.</a:t>
            </a:r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V="1">
            <a:off x="2590800" y="6248400"/>
            <a:ext cx="2438400" cy="228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1143000"/>
          </a:xfrm>
        </p:spPr>
        <p:txBody>
          <a:bodyPr/>
          <a:lstStyle/>
          <a:p>
            <a:r>
              <a:rPr lang="en-GB" sz="3600" dirty="0" smtClean="0"/>
              <a:t>Diversity gain by selection combining</a:t>
            </a:r>
            <a:br>
              <a:rPr lang="en-GB" sz="3600" dirty="0" smtClean="0"/>
            </a:br>
            <a:r>
              <a:rPr lang="en-GB" sz="3600" dirty="0" smtClean="0"/>
              <a:t>normally given at 1 % CDF</a:t>
            </a:r>
            <a:endParaRPr lang="en-GB" sz="3600" dirty="0"/>
          </a:p>
        </p:txBody>
      </p:sp>
      <p:grpSp>
        <p:nvGrpSpPr>
          <p:cNvPr id="5" name="Grupp 4"/>
          <p:cNvGrpSpPr/>
          <p:nvPr/>
        </p:nvGrpSpPr>
        <p:grpSpPr>
          <a:xfrm>
            <a:off x="1066800" y="1295400"/>
            <a:ext cx="6781800" cy="5181600"/>
            <a:chOff x="1447800" y="1524000"/>
            <a:chExt cx="5697616" cy="443871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b="3567"/>
            <a:stretch>
              <a:fillRect/>
            </a:stretch>
          </p:blipFill>
          <p:spPr bwMode="auto">
            <a:xfrm>
              <a:off x="1447800" y="1524000"/>
              <a:ext cx="5697616" cy="4119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ruta 6"/>
            <p:cNvSpPr txBox="1"/>
            <p:nvPr/>
          </p:nvSpPr>
          <p:spPr>
            <a:xfrm>
              <a:off x="3200400" y="5562600"/>
              <a:ext cx="26324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Normalized power (dB)</a:t>
              </a:r>
              <a:endParaRPr lang="en-GB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800" dirty="0" err="1" smtClean="0"/>
              <a:t>What</a:t>
            </a:r>
            <a:r>
              <a:rPr lang="sv-SE" sz="3800" dirty="0" smtClean="0"/>
              <a:t> is MIMO?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MIMO = Multiple Input Multiple Output</a:t>
            </a:r>
          </a:p>
          <a:p>
            <a:r>
              <a:rPr lang="en-GB" dirty="0" smtClean="0"/>
              <a:t>Multiple </a:t>
            </a:r>
            <a:r>
              <a:rPr lang="en-GB" dirty="0"/>
              <a:t>transmit </a:t>
            </a:r>
            <a:r>
              <a:rPr lang="en-GB" dirty="0" smtClean="0"/>
              <a:t>(</a:t>
            </a:r>
            <a:r>
              <a:rPr lang="en-GB" dirty="0" err="1" smtClean="0"/>
              <a:t>Tx</a:t>
            </a:r>
            <a:r>
              <a:rPr lang="en-GB" dirty="0" smtClean="0"/>
              <a:t>) antennas </a:t>
            </a:r>
            <a:r>
              <a:rPr lang="en-GB" dirty="0"/>
              <a:t>&amp; </a:t>
            </a:r>
            <a:r>
              <a:rPr lang="en-GB" dirty="0" smtClean="0"/>
              <a:t>Multiple </a:t>
            </a:r>
            <a:r>
              <a:rPr lang="en-GB" dirty="0"/>
              <a:t>receive </a:t>
            </a:r>
            <a:r>
              <a:rPr lang="en-GB" dirty="0" smtClean="0"/>
              <a:t>(Rx) antennas are used to produce multiple data streams</a:t>
            </a:r>
          </a:p>
          <a:p>
            <a:endParaRPr lang="en-GB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en-GB" dirty="0" smtClean="0"/>
          </a:p>
          <a:p>
            <a:r>
              <a:rPr lang="en-GB" dirty="0" smtClean="0"/>
              <a:t>4G </a:t>
            </a:r>
            <a:r>
              <a:rPr lang="en-GB" dirty="0"/>
              <a:t>and Beyond </a:t>
            </a:r>
            <a:r>
              <a:rPr lang="en-GB" dirty="0" smtClean="0"/>
              <a:t>(e.g., 5G) Communications </a:t>
            </a:r>
            <a:r>
              <a:rPr lang="en-GB" dirty="0"/>
              <a:t>Systems </a:t>
            </a:r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1475656" y="2906893"/>
            <a:ext cx="6251409" cy="2076010"/>
            <a:chOff x="1367800" y="2396469"/>
            <a:chExt cx="6251409" cy="2076010"/>
          </a:xfrm>
        </p:grpSpPr>
        <p:pic>
          <p:nvPicPr>
            <p:cNvPr id="10242" name="Picture 2" descr="http://www.radio-electronics.com/images/mimo-siso.gif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2396469"/>
              <a:ext cx="3334132" cy="955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5" name="Picture 5" descr="http://en.flossmanuals.net/collaborative-futures/ch026_can-design-by-committee-work/_booki/collaborative-futures/static/osd_comcycle_0_2.png">
              <a:hlinkClick r:id="rId4"/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18" t="4231" r="48666" b="-2407"/>
            <a:stretch/>
          </p:blipFill>
          <p:spPr bwMode="auto">
            <a:xfrm>
              <a:off x="1367800" y="3054169"/>
              <a:ext cx="1404000" cy="1231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20" r="-4137"/>
            <a:stretch/>
          </p:blipFill>
          <p:spPr bwMode="auto">
            <a:xfrm>
              <a:off x="6107209" y="2874362"/>
              <a:ext cx="1512000" cy="1356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 descr="http://www.radio-electronics.com/images/mimo-siso.gif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3516693"/>
              <a:ext cx="3334132" cy="955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4083820" y="2780928"/>
              <a:ext cx="799655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083820" y="3861048"/>
              <a:ext cx="72008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083820" y="2874362"/>
              <a:ext cx="799655" cy="9866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4083820" y="2790655"/>
              <a:ext cx="720080" cy="99838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2396415" y="3241591"/>
              <a:ext cx="375385" cy="856648"/>
            </a:xfrm>
            <a:custGeom>
              <a:avLst/>
              <a:gdLst>
                <a:gd name="connsiteX0" fmla="*/ 0 w 375385"/>
                <a:gd name="connsiteY0" fmla="*/ 856648 h 856648"/>
                <a:gd name="connsiteX1" fmla="*/ 28876 w 375385"/>
                <a:gd name="connsiteY1" fmla="*/ 808522 h 856648"/>
                <a:gd name="connsiteX2" fmla="*/ 57752 w 375385"/>
                <a:gd name="connsiteY2" fmla="*/ 789271 h 856648"/>
                <a:gd name="connsiteX3" fmla="*/ 67377 w 375385"/>
                <a:gd name="connsiteY3" fmla="*/ 760396 h 856648"/>
                <a:gd name="connsiteX4" fmla="*/ 115503 w 375385"/>
                <a:gd name="connsiteY4" fmla="*/ 693019 h 856648"/>
                <a:gd name="connsiteX5" fmla="*/ 154004 w 375385"/>
                <a:gd name="connsiteY5" fmla="*/ 635267 h 856648"/>
                <a:gd name="connsiteX6" fmla="*/ 173255 w 375385"/>
                <a:gd name="connsiteY6" fmla="*/ 577516 h 856648"/>
                <a:gd name="connsiteX7" fmla="*/ 182880 w 375385"/>
                <a:gd name="connsiteY7" fmla="*/ 548640 h 856648"/>
                <a:gd name="connsiteX8" fmla="*/ 192505 w 375385"/>
                <a:gd name="connsiteY8" fmla="*/ 433137 h 856648"/>
                <a:gd name="connsiteX9" fmla="*/ 202131 w 375385"/>
                <a:gd name="connsiteY9" fmla="*/ 346509 h 856648"/>
                <a:gd name="connsiteX10" fmla="*/ 211756 w 375385"/>
                <a:gd name="connsiteY10" fmla="*/ 192505 h 856648"/>
                <a:gd name="connsiteX11" fmla="*/ 231006 w 375385"/>
                <a:gd name="connsiteY11" fmla="*/ 134754 h 856648"/>
                <a:gd name="connsiteX12" fmla="*/ 269507 w 375385"/>
                <a:gd name="connsiteY12" fmla="*/ 96253 h 856648"/>
                <a:gd name="connsiteX13" fmla="*/ 288758 w 375385"/>
                <a:gd name="connsiteY13" fmla="*/ 67377 h 856648"/>
                <a:gd name="connsiteX14" fmla="*/ 356135 w 375385"/>
                <a:gd name="connsiteY14" fmla="*/ 28876 h 856648"/>
                <a:gd name="connsiteX15" fmla="*/ 375385 w 375385"/>
                <a:gd name="connsiteY15" fmla="*/ 0 h 85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385" h="856648">
                  <a:moveTo>
                    <a:pt x="0" y="856648"/>
                  </a:moveTo>
                  <a:cubicBezTo>
                    <a:pt x="9625" y="840606"/>
                    <a:pt x="16701" y="822726"/>
                    <a:pt x="28876" y="808522"/>
                  </a:cubicBezTo>
                  <a:cubicBezTo>
                    <a:pt x="36405" y="799739"/>
                    <a:pt x="50525" y="798304"/>
                    <a:pt x="57752" y="789271"/>
                  </a:cubicBezTo>
                  <a:cubicBezTo>
                    <a:pt x="64090" y="781349"/>
                    <a:pt x="62840" y="769471"/>
                    <a:pt x="67377" y="760396"/>
                  </a:cubicBezTo>
                  <a:cubicBezTo>
                    <a:pt x="75203" y="744744"/>
                    <a:pt x="107869" y="703925"/>
                    <a:pt x="115503" y="693019"/>
                  </a:cubicBezTo>
                  <a:cubicBezTo>
                    <a:pt x="128771" y="674065"/>
                    <a:pt x="141170" y="654518"/>
                    <a:pt x="154004" y="635267"/>
                  </a:cubicBezTo>
                  <a:cubicBezTo>
                    <a:pt x="165260" y="618383"/>
                    <a:pt x="166838" y="596766"/>
                    <a:pt x="173255" y="577516"/>
                  </a:cubicBezTo>
                  <a:lnTo>
                    <a:pt x="182880" y="548640"/>
                  </a:lnTo>
                  <a:cubicBezTo>
                    <a:pt x="186088" y="510139"/>
                    <a:pt x="188842" y="471597"/>
                    <a:pt x="192505" y="433137"/>
                  </a:cubicBezTo>
                  <a:cubicBezTo>
                    <a:pt x="195260" y="404214"/>
                    <a:pt x="199814" y="375470"/>
                    <a:pt x="202131" y="346509"/>
                  </a:cubicBezTo>
                  <a:cubicBezTo>
                    <a:pt x="206233" y="295238"/>
                    <a:pt x="204807" y="243468"/>
                    <a:pt x="211756" y="192505"/>
                  </a:cubicBezTo>
                  <a:cubicBezTo>
                    <a:pt x="214498" y="172399"/>
                    <a:pt x="224589" y="154004"/>
                    <a:pt x="231006" y="134754"/>
                  </a:cubicBezTo>
                  <a:cubicBezTo>
                    <a:pt x="243840" y="96253"/>
                    <a:pt x="231007" y="109086"/>
                    <a:pt x="269507" y="96253"/>
                  </a:cubicBezTo>
                  <a:cubicBezTo>
                    <a:pt x="275924" y="86628"/>
                    <a:pt x="280578" y="75557"/>
                    <a:pt x="288758" y="67377"/>
                  </a:cubicBezTo>
                  <a:cubicBezTo>
                    <a:pt x="302364" y="53771"/>
                    <a:pt x="341034" y="36426"/>
                    <a:pt x="356135" y="28876"/>
                  </a:cubicBezTo>
                  <a:lnTo>
                    <a:pt x="375385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6123884" y="3264443"/>
              <a:ext cx="375385" cy="856648"/>
            </a:xfrm>
            <a:custGeom>
              <a:avLst/>
              <a:gdLst>
                <a:gd name="connsiteX0" fmla="*/ 0 w 375385"/>
                <a:gd name="connsiteY0" fmla="*/ 856648 h 856648"/>
                <a:gd name="connsiteX1" fmla="*/ 28876 w 375385"/>
                <a:gd name="connsiteY1" fmla="*/ 808522 h 856648"/>
                <a:gd name="connsiteX2" fmla="*/ 57752 w 375385"/>
                <a:gd name="connsiteY2" fmla="*/ 789271 h 856648"/>
                <a:gd name="connsiteX3" fmla="*/ 67377 w 375385"/>
                <a:gd name="connsiteY3" fmla="*/ 760396 h 856648"/>
                <a:gd name="connsiteX4" fmla="*/ 115503 w 375385"/>
                <a:gd name="connsiteY4" fmla="*/ 693019 h 856648"/>
                <a:gd name="connsiteX5" fmla="*/ 154004 w 375385"/>
                <a:gd name="connsiteY5" fmla="*/ 635267 h 856648"/>
                <a:gd name="connsiteX6" fmla="*/ 173255 w 375385"/>
                <a:gd name="connsiteY6" fmla="*/ 577516 h 856648"/>
                <a:gd name="connsiteX7" fmla="*/ 182880 w 375385"/>
                <a:gd name="connsiteY7" fmla="*/ 548640 h 856648"/>
                <a:gd name="connsiteX8" fmla="*/ 192505 w 375385"/>
                <a:gd name="connsiteY8" fmla="*/ 433137 h 856648"/>
                <a:gd name="connsiteX9" fmla="*/ 202131 w 375385"/>
                <a:gd name="connsiteY9" fmla="*/ 346509 h 856648"/>
                <a:gd name="connsiteX10" fmla="*/ 211756 w 375385"/>
                <a:gd name="connsiteY10" fmla="*/ 192505 h 856648"/>
                <a:gd name="connsiteX11" fmla="*/ 231006 w 375385"/>
                <a:gd name="connsiteY11" fmla="*/ 134754 h 856648"/>
                <a:gd name="connsiteX12" fmla="*/ 269507 w 375385"/>
                <a:gd name="connsiteY12" fmla="*/ 96253 h 856648"/>
                <a:gd name="connsiteX13" fmla="*/ 288758 w 375385"/>
                <a:gd name="connsiteY13" fmla="*/ 67377 h 856648"/>
                <a:gd name="connsiteX14" fmla="*/ 356135 w 375385"/>
                <a:gd name="connsiteY14" fmla="*/ 28876 h 856648"/>
                <a:gd name="connsiteX15" fmla="*/ 375385 w 375385"/>
                <a:gd name="connsiteY15" fmla="*/ 0 h 85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385" h="856648">
                  <a:moveTo>
                    <a:pt x="0" y="856648"/>
                  </a:moveTo>
                  <a:cubicBezTo>
                    <a:pt x="9625" y="840606"/>
                    <a:pt x="16701" y="822726"/>
                    <a:pt x="28876" y="808522"/>
                  </a:cubicBezTo>
                  <a:cubicBezTo>
                    <a:pt x="36405" y="799739"/>
                    <a:pt x="50525" y="798304"/>
                    <a:pt x="57752" y="789271"/>
                  </a:cubicBezTo>
                  <a:cubicBezTo>
                    <a:pt x="64090" y="781349"/>
                    <a:pt x="62840" y="769471"/>
                    <a:pt x="67377" y="760396"/>
                  </a:cubicBezTo>
                  <a:cubicBezTo>
                    <a:pt x="75203" y="744744"/>
                    <a:pt x="107869" y="703925"/>
                    <a:pt x="115503" y="693019"/>
                  </a:cubicBezTo>
                  <a:cubicBezTo>
                    <a:pt x="128771" y="674065"/>
                    <a:pt x="141170" y="654518"/>
                    <a:pt x="154004" y="635267"/>
                  </a:cubicBezTo>
                  <a:cubicBezTo>
                    <a:pt x="165260" y="618383"/>
                    <a:pt x="166838" y="596766"/>
                    <a:pt x="173255" y="577516"/>
                  </a:cubicBezTo>
                  <a:lnTo>
                    <a:pt x="182880" y="548640"/>
                  </a:lnTo>
                  <a:cubicBezTo>
                    <a:pt x="186088" y="510139"/>
                    <a:pt x="188842" y="471597"/>
                    <a:pt x="192505" y="433137"/>
                  </a:cubicBezTo>
                  <a:cubicBezTo>
                    <a:pt x="195260" y="404214"/>
                    <a:pt x="199814" y="375470"/>
                    <a:pt x="202131" y="346509"/>
                  </a:cubicBezTo>
                  <a:cubicBezTo>
                    <a:pt x="206233" y="295238"/>
                    <a:pt x="204807" y="243468"/>
                    <a:pt x="211756" y="192505"/>
                  </a:cubicBezTo>
                  <a:cubicBezTo>
                    <a:pt x="214498" y="172399"/>
                    <a:pt x="224589" y="154004"/>
                    <a:pt x="231006" y="134754"/>
                  </a:cubicBezTo>
                  <a:cubicBezTo>
                    <a:pt x="243840" y="96253"/>
                    <a:pt x="231007" y="109086"/>
                    <a:pt x="269507" y="96253"/>
                  </a:cubicBezTo>
                  <a:cubicBezTo>
                    <a:pt x="275924" y="86628"/>
                    <a:pt x="280578" y="75557"/>
                    <a:pt x="288758" y="67377"/>
                  </a:cubicBezTo>
                  <a:cubicBezTo>
                    <a:pt x="302364" y="53771"/>
                    <a:pt x="341034" y="36426"/>
                    <a:pt x="356135" y="28876"/>
                  </a:cubicBezTo>
                  <a:lnTo>
                    <a:pt x="375385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prstDash val="sysDash"/>
            </a:ln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0110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/>
          <a:lstStyle/>
          <a:p>
            <a:r>
              <a:rPr lang="en-GB" dirty="0" smtClean="0"/>
              <a:t>Diversity and combining methods</a:t>
            </a:r>
            <a:endParaRPr lang="en-GB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371600"/>
            <a:ext cx="434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Antenna diversity: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Polarization diversity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Space diversity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Pattern diversity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idea is to </a:t>
            </a:r>
            <a:r>
              <a:rPr lang="en-US" sz="3200" kern="0" dirty="0" smtClean="0">
                <a:latin typeface="+mn-lt"/>
              </a:rPr>
              <a:t>exploit received signals with low correlation (i.e., fading dips do not occur simultaneously)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419600" y="1371600"/>
            <a:ext cx="4648200" cy="472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Combining techniques</a:t>
            </a:r>
          </a:p>
          <a:p>
            <a:pPr marL="914400" lvl="1" indent="-457200" eaLnBrk="1" hangingPunct="1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Selection-combining (SC)</a:t>
            </a:r>
          </a:p>
          <a:p>
            <a:pPr marL="914400" lvl="1" indent="-457200" eaLnBrk="1" hangingPunct="1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Maximal-Ratio-combining (MRC)</a:t>
            </a:r>
          </a:p>
          <a:p>
            <a:pPr marL="914400" lvl="1" indent="-457200" eaLnBrk="1" hangingPunct="1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Equal-gain-combining (EGC)</a:t>
            </a:r>
          </a:p>
          <a:p>
            <a:pPr marL="914400" lvl="1" indent="-457200" eaLnBrk="1" hangingPunct="1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914400" lvl="1" indent="-457200" eaLnBrk="1" hangingPunct="1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We need to know the signal processing algorithm.</a:t>
            </a:r>
          </a:p>
          <a:p>
            <a:r>
              <a:rPr lang="en-US" sz="2200" dirty="0" smtClean="0"/>
              <a:t>Let’s look at the MRC algorithm of a multi-port antenna diversity system.</a:t>
            </a:r>
          </a:p>
          <a:p>
            <a:r>
              <a:rPr lang="en-US" sz="2200" dirty="0" smtClean="0"/>
              <a:t>The signals received at the antennas form a linear combination</a:t>
            </a:r>
          </a:p>
          <a:p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where the optimal weights in the sense of maximizing SNR are chosen as the complex-conjugate of  the estimated channels at each antenna, i.e.,</a:t>
            </a:r>
          </a:p>
          <a:p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543427"/>
              </p:ext>
            </p:extLst>
          </p:nvPr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68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861003"/>
              </p:ext>
            </p:extLst>
          </p:nvPr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69" name="Equation" r:id="rId5" imgW="114120" imgH="177480" progId="Equation.DSMT4">
                  <p:embed/>
                </p:oleObj>
              </mc:Choice>
              <mc:Fallback>
                <p:oleObj name="Equation" r:id="rId5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037313"/>
              </p:ext>
            </p:extLst>
          </p:nvPr>
        </p:nvGraphicFramePr>
        <p:xfrm>
          <a:off x="3202160" y="3752850"/>
          <a:ext cx="224366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70" name="Equation" r:id="rId6" imgW="1346040" imgH="342720" progId="Equation.DSMT4">
                  <p:embed/>
                </p:oleObj>
              </mc:Choice>
              <mc:Fallback>
                <p:oleObj name="Equation" r:id="rId6" imgW="13460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02160" y="3752850"/>
                        <a:ext cx="2243667" cy="57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383146"/>
              </p:ext>
            </p:extLst>
          </p:nvPr>
        </p:nvGraphicFramePr>
        <p:xfrm>
          <a:off x="3048000" y="5562600"/>
          <a:ext cx="267176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71" name="Equation" r:id="rId8" imgW="1371600" imgH="241200" progId="Equation.DSMT4">
                  <p:embed/>
                </p:oleObj>
              </mc:Choice>
              <mc:Fallback>
                <p:oleObj name="Equation" r:id="rId8" imgW="1371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48000" y="5562600"/>
                        <a:ext cx="2671762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325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141" y="4114800"/>
            <a:ext cx="3707185" cy="2034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Application of MRC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Slot antennas on an infinite ground plane</a:t>
            </a:r>
          </a:p>
          <a:p>
            <a:r>
              <a:rPr lang="en-US" sz="2400" dirty="0" smtClean="0"/>
              <a:t>Each slot can be approximated by an elementary magnetic dipole source with omnidirectional pattern on the </a:t>
            </a:r>
            <a:r>
              <a:rPr lang="en-US" sz="2400" i="1" dirty="0" err="1" smtClean="0"/>
              <a:t>xz</a:t>
            </a:r>
            <a:r>
              <a:rPr lang="en-US" sz="2400" dirty="0" smtClean="0"/>
              <a:t>-plane</a:t>
            </a:r>
          </a:p>
          <a:p>
            <a:r>
              <a:rPr lang="en-US" sz="2400" dirty="0" smtClean="0"/>
              <a:t>The co-polar far-field function of each element </a:t>
            </a:r>
            <a:r>
              <a:rPr lang="en-US" sz="2400" i="1" dirty="0" err="1" smtClean="0"/>
              <a:t>i</a:t>
            </a:r>
            <a:r>
              <a:rPr lang="en-US" sz="2400" dirty="0" smtClean="0"/>
              <a:t> on the </a:t>
            </a:r>
            <a:r>
              <a:rPr lang="en-US" sz="2400" i="1" dirty="0" err="1" smtClean="0"/>
              <a:t>xz</a:t>
            </a:r>
            <a:r>
              <a:rPr lang="en-US" sz="2400" dirty="0" smtClean="0"/>
              <a:t>-plane is then given by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We consider only isolated elements</a:t>
            </a:r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040871"/>
              </p:ext>
            </p:extLst>
          </p:nvPr>
        </p:nvGraphicFramePr>
        <p:xfrm>
          <a:off x="1981200" y="4267200"/>
          <a:ext cx="1928453" cy="501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66" name="Equation" r:id="rId4" imgW="927000" imgH="241200" progId="Equation.DSMT4">
                  <p:embed/>
                </p:oleObj>
              </mc:Choice>
              <mc:Fallback>
                <p:oleObj name="Equation" r:id="rId4" imgW="9270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81200" y="4267200"/>
                        <a:ext cx="1928453" cy="501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408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Estimated Channel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Let’s assume that we have </a:t>
            </a:r>
            <a:r>
              <a:rPr lang="en-US" sz="2200" i="1" dirty="0" smtClean="0"/>
              <a:t>Q</a:t>
            </a:r>
            <a:r>
              <a:rPr lang="en-US" sz="2200" dirty="0" smtClean="0"/>
              <a:t> incident waves from directions </a:t>
            </a:r>
            <a:r>
              <a:rPr lang="en-US" sz="2200" i="1" dirty="0" smtClean="0">
                <a:sym typeface="Symbol" panose="05050102010706020507" pitchFamily="18" charset="2"/>
              </a:rPr>
              <a:t></a:t>
            </a:r>
            <a:r>
              <a:rPr lang="en-US" sz="2200" i="1" baseline="-25000" dirty="0" smtClean="0">
                <a:sym typeface="Symbol" panose="05050102010706020507" pitchFamily="18" charset="2"/>
              </a:rPr>
              <a:t>q</a:t>
            </a:r>
            <a:r>
              <a:rPr lang="en-US" sz="2200" dirty="0" smtClean="0">
                <a:sym typeface="Symbol" panose="05050102010706020507" pitchFamily="18" charset="2"/>
              </a:rPr>
              <a:t> </a:t>
            </a:r>
            <a:r>
              <a:rPr lang="en-US" sz="2200" dirty="0" smtClean="0"/>
              <a:t>with equal amplitudes but different phases </a:t>
            </a:r>
            <a:r>
              <a:rPr lang="en-US" sz="2200" dirty="0" smtClean="0">
                <a:sym typeface="Symbol" panose="05050102010706020507" pitchFamily="18" charset="2"/>
              </a:rPr>
              <a:t></a:t>
            </a:r>
            <a:r>
              <a:rPr lang="en-US" sz="2200" i="1" baseline="-25000" dirty="0" smtClean="0">
                <a:sym typeface="Symbol" panose="05050102010706020507" pitchFamily="18" charset="2"/>
              </a:rPr>
              <a:t>q</a:t>
            </a:r>
            <a:endParaRPr lang="en-US" sz="2200" i="1" baseline="-25000" dirty="0" smtClean="0"/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Then the total induced voltage at antenna element </a:t>
            </a:r>
            <a:r>
              <a:rPr lang="en-US" sz="2200" i="1" dirty="0" err="1" smtClean="0"/>
              <a:t>i</a:t>
            </a:r>
            <a:r>
              <a:rPr lang="en-US" sz="2200" dirty="0" smtClean="0"/>
              <a:t> is given by  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876800"/>
            <a:ext cx="2792785" cy="1532708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739807"/>
              </p:ext>
            </p:extLst>
          </p:nvPr>
        </p:nvGraphicFramePr>
        <p:xfrm>
          <a:off x="3429000" y="2840355"/>
          <a:ext cx="2109107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0" name="Equation" r:id="rId4" imgW="952200" imgH="266400" progId="Equation.DSMT4">
                  <p:embed/>
                </p:oleObj>
              </mc:Choice>
              <mc:Fallback>
                <p:oleObj name="Equation" r:id="rId4" imgW="9522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29000" y="2840355"/>
                        <a:ext cx="2109107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752951"/>
              </p:ext>
            </p:extLst>
          </p:nvPr>
        </p:nvGraphicFramePr>
        <p:xfrm>
          <a:off x="2556544" y="4114800"/>
          <a:ext cx="3854017" cy="79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1" name="Equation" r:id="rId6" imgW="2158920" imgH="444240" progId="Equation.DSMT4">
                  <p:embed/>
                </p:oleObj>
              </mc:Choice>
              <mc:Fallback>
                <p:oleObj name="Equation" r:id="rId6" imgW="215892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6544" y="4114800"/>
                        <a:ext cx="3854017" cy="793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50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MRC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The received combined signal </a:t>
            </a:r>
            <a:r>
              <a:rPr lang="en-US" sz="2200" dirty="0" smtClean="0"/>
              <a:t>becomes then</a:t>
            </a:r>
            <a:r>
              <a:rPr lang="en-US" sz="2200" dirty="0"/>
              <a:t>, by using the </a:t>
            </a:r>
            <a:r>
              <a:rPr lang="en-US" sz="2200" dirty="0" smtClean="0"/>
              <a:t>complex-conjugate weights</a:t>
            </a:r>
            <a:endParaRPr lang="en-US" sz="2200" i="1" baseline="-25000" dirty="0" smtClean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The far-field </a:t>
            </a:r>
            <a:r>
              <a:rPr lang="en-US" sz="2200" dirty="0"/>
              <a:t>function for the whole antenna is obtained by summing up all </a:t>
            </a:r>
            <a:r>
              <a:rPr lang="en-US" sz="2200" dirty="0" smtClean="0"/>
              <a:t>far-field functions </a:t>
            </a:r>
            <a:r>
              <a:rPr lang="en-US" sz="2200" dirty="0"/>
              <a:t>over all elements by using the estimated channel weights </a:t>
            </a:r>
            <a:r>
              <a:rPr lang="en-US" sz="2200" dirty="0" smtClean="0"/>
              <a:t>as </a:t>
            </a:r>
            <a:r>
              <a:rPr lang="en-US" sz="2200" dirty="0"/>
              <a:t>port weights.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5181600"/>
            <a:ext cx="2792785" cy="1532708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235590"/>
              </p:ext>
            </p:extLst>
          </p:nvPr>
        </p:nvGraphicFramePr>
        <p:xfrm>
          <a:off x="2514600" y="2971800"/>
          <a:ext cx="4321676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80" name="Equation" r:id="rId4" imgW="2450880" imgH="482400" progId="Equation.DSMT4">
                  <p:embed/>
                </p:oleObj>
              </mc:Choice>
              <mc:Fallback>
                <p:oleObj name="Equation" r:id="rId4" imgW="24508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4600" y="2971800"/>
                        <a:ext cx="4321676" cy="85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8733911"/>
              </p:ext>
            </p:extLst>
          </p:nvPr>
        </p:nvGraphicFramePr>
        <p:xfrm>
          <a:off x="3048000" y="5257800"/>
          <a:ext cx="2794000" cy="922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81" name="Equation" r:id="rId6" imgW="1346040" imgH="444240" progId="Equation.DSMT4">
                  <p:embed/>
                </p:oleObj>
              </mc:Choice>
              <mc:Fallback>
                <p:oleObj name="Equation" r:id="rId6" imgW="13460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48000" y="5257800"/>
                        <a:ext cx="2794000" cy="922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23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3600" dirty="0" smtClean="0"/>
              <a:t>Far-Field Patterns of the MRC Algorithm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05000"/>
            <a:ext cx="5214937" cy="4572000"/>
          </a:xfrm>
        </p:spPr>
      </p:pic>
      <p:sp>
        <p:nvSpPr>
          <p:cNvPr id="7" name="TextBox 6"/>
          <p:cNvSpPr txBox="1"/>
          <p:nvPr/>
        </p:nvSpPr>
        <p:spPr>
          <a:xfrm>
            <a:off x="381000" y="2431702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 wave (like in LOS) arriving at 0 or 60 degrees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3535" y="398325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waves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0100" y="52578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waves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6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on </a:t>
            </a:r>
            <a:r>
              <a:rPr lang="en-US" dirty="0"/>
              <a:t>Far-Field Patterns of the MRC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7772400" cy="3733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We will not be able to form directive </a:t>
            </a:r>
            <a:r>
              <a:rPr lang="en-US" sz="2400" dirty="0" smtClean="0"/>
              <a:t>beams towards </a:t>
            </a:r>
            <a:r>
              <a:rPr lang="en-US" sz="2400" dirty="0"/>
              <a:t>the AoAs unless there are more antenna ports than waves in </a:t>
            </a:r>
            <a:r>
              <a:rPr lang="en-US" sz="2400" dirty="0" smtClean="0"/>
              <a:t>the environment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MRC </a:t>
            </a:r>
            <a:r>
              <a:rPr lang="en-US" sz="2400" dirty="0"/>
              <a:t>algorithm is still generally referred to as beam-forming, and it is the optimum way </a:t>
            </a:r>
            <a:r>
              <a:rPr lang="en-US" sz="2400" dirty="0" smtClean="0"/>
              <a:t>of combining </a:t>
            </a:r>
            <a:r>
              <a:rPr lang="en-US" sz="2400" dirty="0"/>
              <a:t>the channels to </a:t>
            </a:r>
            <a:r>
              <a:rPr lang="en-US" sz="2400" dirty="0" smtClean="0"/>
              <a:t>achieve </a:t>
            </a:r>
            <a:r>
              <a:rPr lang="en-US" sz="2400" dirty="0"/>
              <a:t>the highest signal-to-noise ratio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For larger arrays the conclusion will be the same.</a:t>
            </a:r>
          </a:p>
        </p:txBody>
      </p:sp>
    </p:spTree>
    <p:extLst>
      <p:ext uri="{BB962C8B-B14F-4D97-AF65-F5344CB8AC3E}">
        <p14:creationId xmlns:p14="http://schemas.microsoft.com/office/powerpoint/2010/main" val="41963021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Gains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diversity gain is the </a:t>
            </a:r>
            <a:r>
              <a:rPr lang="en-US" sz="2400" dirty="0" smtClean="0"/>
              <a:t>difference </a:t>
            </a:r>
            <a:r>
              <a:rPr lang="en-US" sz="2400" dirty="0"/>
              <a:t>in dB between the MRC CDF and a reference </a:t>
            </a:r>
            <a:r>
              <a:rPr lang="en-US" sz="2400" dirty="0" smtClean="0"/>
              <a:t>Rayleigh CDF </a:t>
            </a:r>
            <a:r>
              <a:rPr lang="en-US" sz="2400" dirty="0"/>
              <a:t>at a certain CDF-level, normally chosen to be 1%. </a:t>
            </a:r>
            <a:endParaRPr lang="en-US" sz="2400" dirty="0" smtClean="0"/>
          </a:p>
          <a:p>
            <a:r>
              <a:rPr lang="en-US" sz="2400" dirty="0" smtClean="0"/>
              <a:t>We </a:t>
            </a:r>
            <a:r>
              <a:rPr lang="en-US" sz="2400" dirty="0"/>
              <a:t>can distinguish between </a:t>
            </a:r>
            <a:r>
              <a:rPr lang="en-US" sz="2400" i="1" dirty="0"/>
              <a:t>apparent</a:t>
            </a:r>
            <a:r>
              <a:rPr lang="en-US" sz="2400" i="1" dirty="0" smtClean="0"/>
              <a:t>, effective </a:t>
            </a:r>
            <a:r>
              <a:rPr lang="en-US" sz="2400" dirty="0"/>
              <a:t>and </a:t>
            </a:r>
            <a:r>
              <a:rPr lang="en-US" sz="2400" i="1" dirty="0"/>
              <a:t>actual diversity gains </a:t>
            </a:r>
            <a:r>
              <a:rPr lang="en-US" sz="2400" dirty="0" smtClean="0"/>
              <a:t>depending </a:t>
            </a:r>
            <a:r>
              <a:rPr lang="en-US" sz="2400" dirty="0"/>
              <a:t>on what kind of reference </a:t>
            </a:r>
            <a:r>
              <a:rPr lang="en-US" sz="2400" dirty="0" smtClean="0"/>
              <a:t>we use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reference is a Rayleigh-shaped CDF corresponding to an ideal antenna with 100</a:t>
            </a:r>
            <a:r>
              <a:rPr lang="en-US" sz="2400" dirty="0" smtClean="0"/>
              <a:t>% efficiency</a:t>
            </a:r>
            <a:r>
              <a:rPr lang="en-US" sz="2400" dirty="0"/>
              <a:t>, and therefore the dB value is referred to as a </a:t>
            </a:r>
            <a:r>
              <a:rPr lang="en-US" sz="2400" dirty="0" err="1"/>
              <a:t>dBR</a:t>
            </a:r>
            <a:r>
              <a:rPr lang="en-US" sz="2400" dirty="0"/>
              <a:t> value.</a:t>
            </a:r>
          </a:p>
        </p:txBody>
      </p:sp>
    </p:spTree>
    <p:extLst>
      <p:ext uri="{BB962C8B-B14F-4D97-AF65-F5344CB8AC3E}">
        <p14:creationId xmlns:p14="http://schemas.microsoft.com/office/powerpoint/2010/main" val="29193290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Gains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i="1" dirty="0">
                <a:solidFill>
                  <a:srgbClr val="FF0000"/>
                </a:solidFill>
              </a:rPr>
              <a:t>Apparent diversity gain</a:t>
            </a:r>
            <a:r>
              <a:rPr lang="en-US" sz="2200" dirty="0"/>
              <a:t>: The reference CDF is the CDF at the port with the </a:t>
            </a:r>
            <a:r>
              <a:rPr lang="en-US" sz="2200" dirty="0" smtClean="0"/>
              <a:t>strongest average </a:t>
            </a:r>
            <a:r>
              <a:rPr lang="en-US" sz="2200" dirty="0"/>
              <a:t>power levels.</a:t>
            </a:r>
          </a:p>
          <a:p>
            <a:r>
              <a:rPr lang="en-US" sz="2200" i="1" dirty="0" smtClean="0">
                <a:solidFill>
                  <a:srgbClr val="FF0000"/>
                </a:solidFill>
              </a:rPr>
              <a:t>Effective </a:t>
            </a:r>
            <a:r>
              <a:rPr lang="en-US" sz="2200" i="1" dirty="0">
                <a:solidFill>
                  <a:srgbClr val="FF0000"/>
                </a:solidFill>
              </a:rPr>
              <a:t>diversity gain</a:t>
            </a:r>
            <a:r>
              <a:rPr lang="en-US" sz="2200" dirty="0"/>
              <a:t>: The reference CDF is the CDF at the port of the ideal </a:t>
            </a:r>
            <a:r>
              <a:rPr lang="en-US" sz="2200" dirty="0" smtClean="0"/>
              <a:t>reference antenna</a:t>
            </a:r>
            <a:r>
              <a:rPr lang="en-US" sz="2200" dirty="0"/>
              <a:t>, i.e., the theoretical Rayleigh CDF.</a:t>
            </a:r>
          </a:p>
          <a:p>
            <a:r>
              <a:rPr lang="en-US" sz="2200" i="1" dirty="0">
                <a:solidFill>
                  <a:srgbClr val="FF0000"/>
                </a:solidFill>
              </a:rPr>
              <a:t>Actual diversity gain</a:t>
            </a:r>
            <a:r>
              <a:rPr lang="en-US" sz="2200" dirty="0"/>
              <a:t>: The reference CDF is the CDF at the port of an existing </a:t>
            </a:r>
            <a:r>
              <a:rPr lang="en-US" sz="2200" dirty="0" smtClean="0"/>
              <a:t>practical single-port </a:t>
            </a:r>
            <a:r>
              <a:rPr lang="en-US" sz="2200" dirty="0"/>
              <a:t>antenna. The latter is then normally the single-port antenna that is to be </a:t>
            </a:r>
            <a:r>
              <a:rPr lang="en-US" sz="2200" dirty="0" smtClean="0"/>
              <a:t>replaced by </a:t>
            </a:r>
            <a:r>
              <a:rPr lang="en-US" sz="2200" dirty="0"/>
              <a:t>the diversity antenna under test, so that we can determine the actual improvement </a:t>
            </a:r>
            <a:r>
              <a:rPr lang="en-US" sz="2200" dirty="0" smtClean="0"/>
              <a:t>over an </a:t>
            </a:r>
            <a:r>
              <a:rPr lang="en-US" sz="2200" dirty="0"/>
              <a:t>existing solution. Both antennas must therefore be measured at the same </a:t>
            </a:r>
            <a:r>
              <a:rPr lang="en-US" sz="2200" dirty="0" smtClean="0"/>
              <a:t>location</a:t>
            </a:r>
            <a:r>
              <a:rPr lang="en-US" sz="2200" dirty="0"/>
              <a:t>, e.g</a:t>
            </a:r>
            <a:r>
              <a:rPr lang="en-US" sz="2200" dirty="0" smtClean="0"/>
              <a:t>., relative </a:t>
            </a:r>
            <a:r>
              <a:rPr lang="en-US" sz="2200" dirty="0"/>
              <a:t>to a head phantom.</a:t>
            </a:r>
          </a:p>
        </p:txBody>
      </p:sp>
    </p:spTree>
    <p:extLst>
      <p:ext uri="{BB962C8B-B14F-4D97-AF65-F5344CB8AC3E}">
        <p14:creationId xmlns:p14="http://schemas.microsoft.com/office/powerpoint/2010/main" val="26238333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Gains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39728"/>
            <a:ext cx="5016106" cy="3930943"/>
          </a:xfr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283939"/>
              </p:ext>
            </p:extLst>
          </p:nvPr>
        </p:nvGraphicFramePr>
        <p:xfrm>
          <a:off x="6553200" y="2971800"/>
          <a:ext cx="18528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17" name="Equation" r:id="rId4" imgW="838080" imgH="241200" progId="Equation.DSMT4">
                  <p:embed/>
                </p:oleObj>
              </mc:Choice>
              <mc:Fallback>
                <p:oleObj name="Equation" r:id="rId4" imgW="8380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53200" y="2971800"/>
                        <a:ext cx="1852863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4114800"/>
            <a:ext cx="60198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CMMI6"/>
              </a:rPr>
              <a:t>?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57200" y="5562600"/>
            <a:ext cx="838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CMR9"/>
              </a:rPr>
              <a:t>CDF of the ideal reference antenna (corrected for its </a:t>
            </a:r>
            <a:r>
              <a:rPr lang="en-US" sz="1800" dirty="0" smtClean="0">
                <a:latin typeface="CMR9"/>
              </a:rPr>
              <a:t>finite </a:t>
            </a:r>
            <a:r>
              <a:rPr lang="en-US" sz="1800" dirty="0">
                <a:latin typeface="CMR9"/>
              </a:rPr>
              <a:t>radiation </a:t>
            </a:r>
            <a:r>
              <a:rPr lang="en-US" sz="1800" dirty="0" smtClean="0">
                <a:latin typeface="CMR9"/>
              </a:rPr>
              <a:t>efficiency</a:t>
            </a:r>
            <a:r>
              <a:rPr lang="en-US" sz="1800" dirty="0">
                <a:latin typeface="CMR9"/>
              </a:rPr>
              <a:t>) and </a:t>
            </a:r>
            <a:r>
              <a:rPr lang="en-US" sz="1800" dirty="0" smtClean="0">
                <a:latin typeface="CMR9"/>
              </a:rPr>
              <a:t>of a </a:t>
            </a:r>
            <a:r>
              <a:rPr lang="en-US" sz="1800" dirty="0">
                <a:latin typeface="CMR9"/>
              </a:rPr>
              <a:t>diversity antenna consisting of two parallel dipoles separated by 0</a:t>
            </a:r>
            <a:r>
              <a:rPr lang="en-US" sz="1800" dirty="0">
                <a:latin typeface="CMMI9"/>
              </a:rPr>
              <a:t>:</a:t>
            </a:r>
            <a:r>
              <a:rPr lang="en-US" sz="1800" dirty="0">
                <a:latin typeface="CMR9"/>
              </a:rPr>
              <a:t>05</a:t>
            </a:r>
            <a:r>
              <a:rPr lang="en-US" dirty="0">
                <a:latin typeface="CMR9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8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 smtClean="0"/>
              <a:t>MIMO system in multipath environment, </a:t>
            </a:r>
            <a:r>
              <a:rPr lang="en-US" sz="2400" dirty="0" smtClean="0"/>
              <a:t>Shannon’s extended formula (CSI = Channel state information)</a:t>
            </a:r>
          </a:p>
        </p:txBody>
      </p:sp>
      <p:sp>
        <p:nvSpPr>
          <p:cNvPr id="87" name="textruta 86"/>
          <p:cNvSpPr txBox="1"/>
          <p:nvPr/>
        </p:nvSpPr>
        <p:spPr>
          <a:xfrm>
            <a:off x="381000" y="4572000"/>
            <a:ext cx="828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CSI at transmitter, full CSI at receiver, power equally divided:</a:t>
            </a:r>
            <a:endParaRPr lang="en-GB" dirty="0"/>
          </a:p>
        </p:txBody>
      </p:sp>
      <p:graphicFrame>
        <p:nvGraphicFramePr>
          <p:cNvPr id="88" name="Object 4"/>
          <p:cNvGraphicFramePr>
            <a:graphicFrameLocks noChangeAspect="1"/>
          </p:cNvGraphicFramePr>
          <p:nvPr>
            <p:extLst/>
          </p:nvPr>
        </p:nvGraphicFramePr>
        <p:xfrm>
          <a:off x="1168400" y="5181600"/>
          <a:ext cx="7031038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466" name="Equation" r:id="rId3" imgW="2552400" imgH="457200" progId="Equation.DSMT4">
                  <p:embed/>
                </p:oleObj>
              </mc:Choice>
              <mc:Fallback>
                <p:oleObj name="Equation" r:id="rId3" imgW="2552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8400" y="5181600"/>
                        <a:ext cx="7031038" cy="12604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715000" y="2743200"/>
            <a:ext cx="3124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</a:t>
            </a:r>
            <a:r>
              <a:rPr lang="en-US" dirty="0" smtClean="0"/>
              <a:t> is the channel matrix containing all S-parameters between all </a:t>
            </a:r>
            <a:r>
              <a:rPr lang="en-US" dirty="0" err="1" smtClean="0"/>
              <a:t>Tx</a:t>
            </a:r>
            <a:r>
              <a:rPr lang="en-US" dirty="0" smtClean="0"/>
              <a:t> and all Rx ports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04800" y="1752600"/>
            <a:ext cx="4876800" cy="2614967"/>
            <a:chOff x="304800" y="1752600"/>
            <a:chExt cx="4876800" cy="2614967"/>
          </a:xfrm>
        </p:grpSpPr>
        <p:grpSp>
          <p:nvGrpSpPr>
            <p:cNvPr id="2" name="Grupp 85"/>
            <p:cNvGrpSpPr>
              <a:grpSpLocks noChangeAspect="1"/>
            </p:cNvGrpSpPr>
            <p:nvPr/>
          </p:nvGrpSpPr>
          <p:grpSpPr>
            <a:xfrm>
              <a:off x="685800" y="1752600"/>
              <a:ext cx="4071937" cy="2614967"/>
              <a:chOff x="1357313" y="2213971"/>
              <a:chExt cx="6786562" cy="4358279"/>
            </a:xfrm>
          </p:grpSpPr>
          <p:sp>
            <p:nvSpPr>
              <p:cNvPr id="68612" name="Rectangle 3"/>
              <p:cNvSpPr>
                <a:spLocks noChangeArrowheads="1"/>
              </p:cNvSpPr>
              <p:nvPr/>
            </p:nvSpPr>
            <p:spPr bwMode="auto">
              <a:xfrm rot="16200000">
                <a:off x="3039836" y="1630655"/>
                <a:ext cx="3486150" cy="465278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" name="Group 4"/>
              <p:cNvGrpSpPr>
                <a:grpSpLocks/>
              </p:cNvGrpSpPr>
              <p:nvPr/>
            </p:nvGrpSpPr>
            <p:grpSpPr bwMode="auto">
              <a:xfrm>
                <a:off x="6527165" y="2460016"/>
                <a:ext cx="969509" cy="2996429"/>
                <a:chOff x="8248" y="8167"/>
                <a:chExt cx="1125" cy="2527"/>
              </a:xfrm>
            </p:grpSpPr>
            <p:grpSp>
              <p:nvGrpSpPr>
                <p:cNvPr id="4" name="Group 5"/>
                <p:cNvGrpSpPr>
                  <a:grpSpLocks/>
                </p:cNvGrpSpPr>
                <p:nvPr/>
              </p:nvGrpSpPr>
              <p:grpSpPr bwMode="auto">
                <a:xfrm rot="-5400000">
                  <a:off x="7987" y="9206"/>
                  <a:ext cx="2321" cy="450"/>
                  <a:chOff x="4199" y="4135"/>
                  <a:chExt cx="3375" cy="490"/>
                </a:xfrm>
              </p:grpSpPr>
              <p:sp>
                <p:nvSpPr>
                  <p:cNvPr id="68688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4874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89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4199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9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6223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9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5548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9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7573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9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6898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" name="Group 12"/>
                <p:cNvGrpSpPr>
                  <a:grpSpLocks/>
                </p:cNvGrpSpPr>
                <p:nvPr/>
              </p:nvGrpSpPr>
              <p:grpSpPr bwMode="auto">
                <a:xfrm rot="-5400000">
                  <a:off x="7322" y="9093"/>
                  <a:ext cx="2527" cy="675"/>
                  <a:chOff x="4049" y="4870"/>
                  <a:chExt cx="3675" cy="735"/>
                </a:xfrm>
              </p:grpSpPr>
              <p:grpSp>
                <p:nvGrpSpPr>
                  <p:cNvPr id="6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4199" y="5115"/>
                    <a:ext cx="3375" cy="490"/>
                    <a:chOff x="4199" y="4135"/>
                    <a:chExt cx="3375" cy="490"/>
                  </a:xfrm>
                </p:grpSpPr>
                <p:sp>
                  <p:nvSpPr>
                    <p:cNvPr id="68682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4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83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99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84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23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85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48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86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73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87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898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7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4049" y="4870"/>
                    <a:ext cx="3525" cy="245"/>
                    <a:chOff x="4049" y="4870"/>
                    <a:chExt cx="3525" cy="245"/>
                  </a:xfrm>
                </p:grpSpPr>
                <p:grpSp>
                  <p:nvGrpSpPr>
                    <p:cNvPr id="8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80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81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9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9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78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79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0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76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77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1" name="Group 30"/>
                  <p:cNvGrpSpPr>
                    <a:grpSpLocks/>
                  </p:cNvGrpSpPr>
                  <p:nvPr/>
                </p:nvGrpSpPr>
                <p:grpSpPr bwMode="auto">
                  <a:xfrm rot="10800000" flipH="1">
                    <a:off x="4199" y="4870"/>
                    <a:ext cx="3525" cy="245"/>
                    <a:chOff x="4049" y="4870"/>
                    <a:chExt cx="3525" cy="245"/>
                  </a:xfrm>
                </p:grpSpPr>
                <p:grpSp>
                  <p:nvGrpSpPr>
                    <p:cNvPr id="12" name="Group 3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71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72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3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9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69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70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4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67" name="Line 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68" name="Line 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</p:grpSp>
          <p:sp>
            <p:nvSpPr>
              <p:cNvPr id="68614" name="Text Box 40"/>
              <p:cNvSpPr txBox="1">
                <a:spLocks noChangeArrowheads="1"/>
              </p:cNvSpPr>
              <p:nvPr/>
            </p:nvSpPr>
            <p:spPr bwMode="auto">
              <a:xfrm>
                <a:off x="1357313" y="5991225"/>
                <a:ext cx="2391455" cy="581025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sv-SE" sz="1000" dirty="0" smtClean="0">
                    <a:latin typeface="Arial" pitchFamily="34" charset="0"/>
                  </a:rPr>
                  <a:t>n</a:t>
                </a:r>
                <a:r>
                  <a:rPr lang="sv-SE" sz="1000" baseline="-25000" dirty="0" smtClean="0">
                    <a:latin typeface="Arial" pitchFamily="34" charset="0"/>
                  </a:rPr>
                  <a:t>t</a:t>
                </a:r>
                <a:r>
                  <a:rPr lang="sv-SE" sz="1000" dirty="0" smtClean="0">
                    <a:latin typeface="Arial" pitchFamily="34" charset="0"/>
                  </a:rPr>
                  <a:t> </a:t>
                </a:r>
                <a:r>
                  <a:rPr lang="sv-SE" sz="1000" dirty="0">
                    <a:latin typeface="Arial" pitchFamily="34" charset="0"/>
                  </a:rPr>
                  <a:t>= 1, 2, …M </a:t>
                </a:r>
                <a:r>
                  <a:rPr lang="sv-SE" sz="1000" dirty="0" err="1">
                    <a:latin typeface="Arial" pitchFamily="34" charset="0"/>
                  </a:rPr>
                  <a:t>antenna</a:t>
                </a:r>
                <a:r>
                  <a:rPr lang="sv-SE" sz="1000" dirty="0">
                    <a:latin typeface="Arial" pitchFamily="34" charset="0"/>
                  </a:rPr>
                  <a:t> ports</a:t>
                </a:r>
                <a:endParaRPr lang="en-US" dirty="0"/>
              </a:p>
            </p:txBody>
          </p:sp>
          <p:grpSp>
            <p:nvGrpSpPr>
              <p:cNvPr id="15" name="Group 41"/>
              <p:cNvGrpSpPr>
                <a:grpSpLocks/>
              </p:cNvGrpSpPr>
              <p:nvPr/>
            </p:nvGrpSpPr>
            <p:grpSpPr bwMode="auto">
              <a:xfrm>
                <a:off x="2132920" y="2452902"/>
                <a:ext cx="969509" cy="2996429"/>
                <a:chOff x="3149" y="8161"/>
                <a:chExt cx="1125" cy="2527"/>
              </a:xfrm>
            </p:grpSpPr>
            <p:grpSp>
              <p:nvGrpSpPr>
                <p:cNvPr id="16" name="Group 42"/>
                <p:cNvGrpSpPr>
                  <a:grpSpLocks/>
                </p:cNvGrpSpPr>
                <p:nvPr/>
              </p:nvGrpSpPr>
              <p:grpSpPr bwMode="auto">
                <a:xfrm rot="-5400000" flipH="1" flipV="1">
                  <a:off x="2213" y="9200"/>
                  <a:ext cx="2321" cy="450"/>
                  <a:chOff x="4199" y="4135"/>
                  <a:chExt cx="3375" cy="490"/>
                </a:xfrm>
              </p:grpSpPr>
              <p:sp>
                <p:nvSpPr>
                  <p:cNvPr id="6865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4874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5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199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55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6223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56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5548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57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7573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6865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6898" y="4135"/>
                    <a:ext cx="1" cy="4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" name="Group 49"/>
                <p:cNvGrpSpPr>
                  <a:grpSpLocks/>
                </p:cNvGrpSpPr>
                <p:nvPr/>
              </p:nvGrpSpPr>
              <p:grpSpPr bwMode="auto">
                <a:xfrm rot="-5400000" flipH="1" flipV="1">
                  <a:off x="2673" y="9087"/>
                  <a:ext cx="2527" cy="675"/>
                  <a:chOff x="4049" y="4870"/>
                  <a:chExt cx="3675" cy="735"/>
                </a:xfrm>
              </p:grpSpPr>
              <p:grpSp>
                <p:nvGrpSpPr>
                  <p:cNvPr id="1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4199" y="5115"/>
                    <a:ext cx="3375" cy="490"/>
                    <a:chOff x="4199" y="4135"/>
                    <a:chExt cx="3375" cy="490"/>
                  </a:xfrm>
                </p:grpSpPr>
                <p:sp>
                  <p:nvSpPr>
                    <p:cNvPr id="68647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4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48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99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49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23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50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48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51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73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8652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898" y="4135"/>
                      <a:ext cx="1" cy="49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9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4049" y="4870"/>
                    <a:ext cx="3525" cy="245"/>
                    <a:chOff x="4049" y="4870"/>
                    <a:chExt cx="3525" cy="245"/>
                  </a:xfrm>
                </p:grpSpPr>
                <p:grpSp>
                  <p:nvGrpSpPr>
                    <p:cNvPr id="20" name="Group 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45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46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1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9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43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44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2" name="Group 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41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42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23" name="Group 67"/>
                  <p:cNvGrpSpPr>
                    <a:grpSpLocks/>
                  </p:cNvGrpSpPr>
                  <p:nvPr/>
                </p:nvGrpSpPr>
                <p:grpSpPr bwMode="auto">
                  <a:xfrm rot="10800000" flipH="1">
                    <a:off x="4199" y="4870"/>
                    <a:ext cx="3525" cy="245"/>
                    <a:chOff x="4049" y="4870"/>
                    <a:chExt cx="3525" cy="245"/>
                  </a:xfrm>
                </p:grpSpPr>
                <p:grpSp>
                  <p:nvGrpSpPr>
                    <p:cNvPr id="24" name="Group 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36" name="Line 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37" name="Line 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5" name="Group 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9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34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35" name="Line 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6" name="Group 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49" y="4870"/>
                      <a:ext cx="825" cy="245"/>
                      <a:chOff x="4049" y="4870"/>
                      <a:chExt cx="825" cy="245"/>
                    </a:xfrm>
                  </p:grpSpPr>
                  <p:sp>
                    <p:nvSpPr>
                      <p:cNvPr id="68632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49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8633" name="Line 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4" y="4870"/>
                        <a:ext cx="150" cy="2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</p:grpSp>
          <p:sp>
            <p:nvSpPr>
              <p:cNvPr id="68616" name="Text Box 77"/>
              <p:cNvSpPr txBox="1">
                <a:spLocks noChangeArrowheads="1"/>
              </p:cNvSpPr>
              <p:nvPr/>
            </p:nvSpPr>
            <p:spPr bwMode="auto">
              <a:xfrm>
                <a:off x="5752420" y="5991225"/>
                <a:ext cx="2391455" cy="581025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sv-SE" sz="1000" dirty="0" smtClean="0">
                    <a:latin typeface="Arial" pitchFamily="34" charset="0"/>
                  </a:rPr>
                  <a:t>n</a:t>
                </a:r>
                <a:r>
                  <a:rPr lang="sv-SE" sz="1000" baseline="-25000" dirty="0" smtClean="0">
                    <a:latin typeface="Arial" pitchFamily="34" charset="0"/>
                  </a:rPr>
                  <a:t>r</a:t>
                </a:r>
                <a:r>
                  <a:rPr lang="sv-SE" sz="1000" dirty="0" smtClean="0">
                    <a:latin typeface="Arial" pitchFamily="34" charset="0"/>
                  </a:rPr>
                  <a:t> </a:t>
                </a:r>
                <a:r>
                  <a:rPr lang="sv-SE" sz="1000" dirty="0">
                    <a:latin typeface="Arial" pitchFamily="34" charset="0"/>
                  </a:rPr>
                  <a:t>= 1, 2, …N </a:t>
                </a:r>
                <a:r>
                  <a:rPr lang="sv-SE" sz="1000" dirty="0" err="1">
                    <a:latin typeface="Arial" pitchFamily="34" charset="0"/>
                  </a:rPr>
                  <a:t>antenna</a:t>
                </a:r>
                <a:r>
                  <a:rPr lang="sv-SE" sz="1000" dirty="0">
                    <a:latin typeface="Arial" pitchFamily="34" charset="0"/>
                  </a:rPr>
                  <a:t> ports</a:t>
                </a:r>
                <a:endParaRPr lang="en-US" dirty="0"/>
              </a:p>
            </p:txBody>
          </p:sp>
          <p:sp>
            <p:nvSpPr>
              <p:cNvPr id="68617" name="Line 78"/>
              <p:cNvSpPr>
                <a:spLocks noChangeShapeType="1"/>
              </p:cNvSpPr>
              <p:nvPr/>
            </p:nvSpPr>
            <p:spPr bwMode="auto">
              <a:xfrm>
                <a:off x="3748768" y="2795588"/>
                <a:ext cx="2262187" cy="23241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18" name="Line 79"/>
              <p:cNvSpPr>
                <a:spLocks noChangeShapeType="1"/>
              </p:cNvSpPr>
              <p:nvPr/>
            </p:nvSpPr>
            <p:spPr bwMode="auto">
              <a:xfrm>
                <a:off x="3619500" y="3376613"/>
                <a:ext cx="2520723" cy="2905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19" name="Line 80"/>
              <p:cNvSpPr>
                <a:spLocks noChangeShapeType="1"/>
              </p:cNvSpPr>
              <p:nvPr/>
            </p:nvSpPr>
            <p:spPr bwMode="auto">
              <a:xfrm flipV="1">
                <a:off x="3554866" y="2795588"/>
                <a:ext cx="2520723" cy="2033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20" name="Line 81"/>
              <p:cNvSpPr>
                <a:spLocks noChangeShapeType="1"/>
              </p:cNvSpPr>
              <p:nvPr/>
            </p:nvSpPr>
            <p:spPr bwMode="auto">
              <a:xfrm>
                <a:off x="3619500" y="3667125"/>
                <a:ext cx="2520723" cy="8715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21" name="Line 82"/>
              <p:cNvSpPr>
                <a:spLocks noChangeShapeType="1"/>
              </p:cNvSpPr>
              <p:nvPr/>
            </p:nvSpPr>
            <p:spPr bwMode="auto">
              <a:xfrm>
                <a:off x="3554866" y="5119688"/>
                <a:ext cx="22621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22" name="Line 83"/>
              <p:cNvSpPr>
                <a:spLocks noChangeShapeType="1"/>
              </p:cNvSpPr>
              <p:nvPr/>
            </p:nvSpPr>
            <p:spPr bwMode="auto">
              <a:xfrm>
                <a:off x="4201206" y="2795588"/>
                <a:ext cx="1163411" cy="2905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623" name="Text Box 84"/>
              <p:cNvSpPr txBox="1">
                <a:spLocks noChangeArrowheads="1"/>
              </p:cNvSpPr>
              <p:nvPr/>
            </p:nvSpPr>
            <p:spPr bwMode="auto">
              <a:xfrm>
                <a:off x="4151313" y="2505074"/>
                <a:ext cx="1524000" cy="2905125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sv-SE" sz="1100" dirty="0"/>
              </a:p>
              <a:p>
                <a:pPr algn="ctr">
                  <a:spcAft>
                    <a:spcPts val="1000"/>
                  </a:spcAft>
                </a:pPr>
                <a:r>
                  <a:rPr lang="en-US" sz="1100" dirty="0">
                    <a:latin typeface="Calibri" pitchFamily="34" charset="0"/>
                  </a:rPr>
                  <a:t>Rich scattering environment causing Rayleigh fading</a:t>
                </a:r>
                <a:endParaRPr lang="en-US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04800" y="2362200"/>
              <a:ext cx="838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Tx</a:t>
              </a:r>
              <a:r>
                <a:rPr lang="en-US" dirty="0" smtClean="0"/>
                <a:t> ports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67200" y="2362200"/>
              <a:ext cx="914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Rx ports</a:t>
              </a:r>
              <a:endParaRPr lang="en-US" dirty="0"/>
            </a:p>
          </p:txBody>
        </p:sp>
      </p:grpSp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5913438" y="1828800"/>
          <a:ext cx="235585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467" name="Equation" r:id="rId5" imgW="977760" imgH="279360" progId="Equation.DSMT4">
                  <p:embed/>
                </p:oleObj>
              </mc:Choice>
              <mc:Fallback>
                <p:oleObj name="Equation" r:id="rId5" imgW="9777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3438" y="1828800"/>
                        <a:ext cx="2355850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14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GB" dirty="0" smtClean="0"/>
              <a:t>What limits the diversity gain?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Theoretical limits</a:t>
            </a:r>
          </a:p>
          <a:p>
            <a:r>
              <a:rPr lang="en-GB" dirty="0" smtClean="0"/>
              <a:t>Embedded element efficiency</a:t>
            </a:r>
          </a:p>
          <a:p>
            <a:r>
              <a:rPr lang="en-GB" dirty="0" smtClean="0"/>
              <a:t>Correlation (i.e. how equal the two antenna elements are, the more different the better </a:t>
            </a:r>
            <a:r>
              <a:rPr lang="en-GB" dirty="0" smtClean="0">
                <a:solidFill>
                  <a:srgbClr val="FF0000"/>
                </a:solidFill>
              </a:rPr>
              <a:t>in amplitude, phase and polarization</a:t>
            </a:r>
            <a:r>
              <a:rPr lang="en-GB" dirty="0" smtClean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0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/>
              <a:t>How to model the 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/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6661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Power expressions for </a:t>
            </a:r>
            <a:r>
              <a:rPr lang="en-US" sz="3200" dirty="0" smtClean="0">
                <a:solidFill>
                  <a:srgbClr val="FF0000"/>
                </a:solidFill>
              </a:rPr>
              <a:t>a 2-port (lossless) antenna </a:t>
            </a:r>
            <a:r>
              <a:rPr lang="en-US" sz="3200" dirty="0">
                <a:solidFill>
                  <a:srgbClr val="FF0000"/>
                </a:solidFill>
              </a:rPr>
              <a:t>(characterize easiest on transmit)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0342" y="1981200"/>
            <a:ext cx="5727458" cy="4724400"/>
          </a:xfrm>
        </p:spPr>
        <p:txBody>
          <a:bodyPr/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avail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is the available power active </a:t>
            </a:r>
            <a:r>
              <a:rPr lang="en-US" sz="2000" dirty="0"/>
              <a:t>port </a:t>
            </a:r>
            <a:r>
              <a:rPr lang="en-US" sz="2000" dirty="0" smtClean="0"/>
              <a:t>1 from matched source.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avail</a:t>
            </a:r>
            <a:r>
              <a:rPr lang="en-US" sz="2000" dirty="0" smtClean="0"/>
              <a:t>|S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is the reflected power from port 1.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abs,2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avail</a:t>
            </a:r>
            <a:r>
              <a:rPr lang="en-US" sz="2000" dirty="0" smtClean="0"/>
              <a:t>|S</a:t>
            </a:r>
            <a:r>
              <a:rPr lang="en-US" sz="2000" baseline="-25000" dirty="0" smtClean="0"/>
              <a:t>21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is </a:t>
            </a:r>
            <a:r>
              <a:rPr lang="en-US" sz="2000" dirty="0"/>
              <a:t>the </a:t>
            </a:r>
            <a:r>
              <a:rPr lang="en-US" sz="2000" dirty="0" smtClean="0"/>
              <a:t>power absorbed by the match-terminated port 2.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acc,1</a:t>
            </a:r>
            <a:r>
              <a:rPr lang="en-US" sz="2000" dirty="0" smtClean="0"/>
              <a:t>=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avail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- P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 is </a:t>
            </a:r>
            <a:r>
              <a:rPr lang="en-US" sz="2000" dirty="0"/>
              <a:t>the </a:t>
            </a:r>
            <a:r>
              <a:rPr lang="en-US" sz="2000" dirty="0" smtClean="0"/>
              <a:t>accepted power by port 1.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rad,1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acc,1</a:t>
            </a:r>
            <a:r>
              <a:rPr lang="en-US" sz="2000" dirty="0" smtClean="0"/>
              <a:t> - P</a:t>
            </a:r>
            <a:r>
              <a:rPr lang="en-US" sz="2000" baseline="-25000" dirty="0" smtClean="0"/>
              <a:t>abs,2 </a:t>
            </a:r>
            <a:r>
              <a:rPr lang="en-US" sz="2000" dirty="0" smtClean="0"/>
              <a:t>since the antenna is lossless.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587375" y="2103438"/>
            <a:ext cx="2567216" cy="4062412"/>
            <a:chOff x="587375" y="2103438"/>
            <a:chExt cx="2567216" cy="4062412"/>
          </a:xfrm>
        </p:grpSpPr>
        <p:grpSp>
          <p:nvGrpSpPr>
            <p:cNvPr id="57" name="Group 56"/>
            <p:cNvGrpSpPr/>
            <p:nvPr/>
          </p:nvGrpSpPr>
          <p:grpSpPr>
            <a:xfrm rot="16200000">
              <a:off x="278722" y="2693081"/>
              <a:ext cx="3282950" cy="2468789"/>
              <a:chOff x="2168525" y="3332956"/>
              <a:chExt cx="3282950" cy="2468789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3700463" y="3332956"/>
                <a:ext cx="996950" cy="1138238"/>
                <a:chOff x="3700463" y="3332956"/>
                <a:chExt cx="996950" cy="1138238"/>
              </a:xfrm>
            </p:grpSpPr>
            <p:sp>
              <p:nvSpPr>
                <p:cNvPr id="31" name="Rectangle 28"/>
                <p:cNvSpPr>
                  <a:spLocks noChangeArrowheads="1"/>
                </p:cNvSpPr>
                <p:nvPr/>
              </p:nvSpPr>
              <p:spPr bwMode="auto">
                <a:xfrm>
                  <a:off x="3700463" y="3771106"/>
                  <a:ext cx="328613" cy="44450"/>
                </a:xfrm>
                <a:prstGeom prst="rect">
                  <a:avLst/>
                </a:prstGeom>
                <a:solidFill>
                  <a:srgbClr val="4A7EBB"/>
                </a:solidFill>
                <a:ln w="0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29"/>
                <p:cNvSpPr>
                  <a:spLocks/>
                </p:cNvSpPr>
                <p:nvPr/>
              </p:nvSpPr>
              <p:spPr bwMode="auto">
                <a:xfrm>
                  <a:off x="4008438" y="3332956"/>
                  <a:ext cx="688975" cy="477838"/>
                </a:xfrm>
                <a:custGeom>
                  <a:avLst/>
                  <a:gdLst>
                    <a:gd name="T0" fmla="*/ 0 w 434"/>
                    <a:gd name="T1" fmla="*/ 277 h 301"/>
                    <a:gd name="T2" fmla="*/ 419 w 434"/>
                    <a:gd name="T3" fmla="*/ 0 h 301"/>
                    <a:gd name="T4" fmla="*/ 434 w 434"/>
                    <a:gd name="T5" fmla="*/ 24 h 301"/>
                    <a:gd name="T6" fmla="*/ 15 w 434"/>
                    <a:gd name="T7" fmla="*/ 301 h 301"/>
                    <a:gd name="T8" fmla="*/ 0 w 434"/>
                    <a:gd name="T9" fmla="*/ 277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4" h="301">
                      <a:moveTo>
                        <a:pt x="0" y="277"/>
                      </a:moveTo>
                      <a:lnTo>
                        <a:pt x="419" y="0"/>
                      </a:lnTo>
                      <a:lnTo>
                        <a:pt x="434" y="24"/>
                      </a:lnTo>
                      <a:lnTo>
                        <a:pt x="15" y="301"/>
                      </a:lnTo>
                      <a:lnTo>
                        <a:pt x="0" y="277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 w="0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Rectangle 30"/>
                <p:cNvSpPr>
                  <a:spLocks noChangeArrowheads="1"/>
                </p:cNvSpPr>
                <p:nvPr/>
              </p:nvSpPr>
              <p:spPr bwMode="auto">
                <a:xfrm>
                  <a:off x="3700463" y="4004469"/>
                  <a:ext cx="328613" cy="44450"/>
                </a:xfrm>
                <a:prstGeom prst="rect">
                  <a:avLst/>
                </a:prstGeom>
                <a:solidFill>
                  <a:srgbClr val="4A7EBB"/>
                </a:solidFill>
                <a:ln w="0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31"/>
                <p:cNvSpPr>
                  <a:spLocks/>
                </p:cNvSpPr>
                <p:nvPr/>
              </p:nvSpPr>
              <p:spPr bwMode="auto">
                <a:xfrm>
                  <a:off x="4008438" y="4006056"/>
                  <a:ext cx="688975" cy="465138"/>
                </a:xfrm>
                <a:custGeom>
                  <a:avLst/>
                  <a:gdLst>
                    <a:gd name="T0" fmla="*/ 15 w 434"/>
                    <a:gd name="T1" fmla="*/ 0 h 293"/>
                    <a:gd name="T2" fmla="*/ 434 w 434"/>
                    <a:gd name="T3" fmla="*/ 270 h 293"/>
                    <a:gd name="T4" fmla="*/ 419 w 434"/>
                    <a:gd name="T5" fmla="*/ 293 h 293"/>
                    <a:gd name="T6" fmla="*/ 0 w 434"/>
                    <a:gd name="T7" fmla="*/ 24 h 293"/>
                    <a:gd name="T8" fmla="*/ 15 w 434"/>
                    <a:gd name="T9" fmla="*/ 0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4" h="293">
                      <a:moveTo>
                        <a:pt x="15" y="0"/>
                      </a:moveTo>
                      <a:lnTo>
                        <a:pt x="434" y="270"/>
                      </a:lnTo>
                      <a:lnTo>
                        <a:pt x="419" y="293"/>
                      </a:lnTo>
                      <a:lnTo>
                        <a:pt x="0" y="24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 w="0" cap="flat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2497138" y="3883819"/>
                <a:ext cx="655638" cy="547688"/>
              </a:xfrm>
              <a:custGeom>
                <a:avLst/>
                <a:gdLst>
                  <a:gd name="T0" fmla="*/ 0 w 4496"/>
                  <a:gd name="T1" fmla="*/ 0 h 3744"/>
                  <a:gd name="T2" fmla="*/ 3026 w 4496"/>
                  <a:gd name="T3" fmla="*/ 0 h 3744"/>
                  <a:gd name="T4" fmla="*/ 3026 w 4496"/>
                  <a:gd name="T5" fmla="*/ 0 h 3744"/>
                  <a:gd name="T6" fmla="*/ 4496 w 4496"/>
                  <a:gd name="T7" fmla="*/ 1471 h 3744"/>
                  <a:gd name="T8" fmla="*/ 4496 w 4496"/>
                  <a:gd name="T9" fmla="*/ 1471 h 3744"/>
                  <a:gd name="T10" fmla="*/ 4496 w 4496"/>
                  <a:gd name="T11" fmla="*/ 1471 h 3744"/>
                  <a:gd name="T12" fmla="*/ 4496 w 4496"/>
                  <a:gd name="T13" fmla="*/ 1471 h 3744"/>
                  <a:gd name="T14" fmla="*/ 4496 w 4496"/>
                  <a:gd name="T15" fmla="*/ 1471 h 3744"/>
                  <a:gd name="T16" fmla="*/ 3026 w 4496"/>
                  <a:gd name="T17" fmla="*/ 2941 h 3744"/>
                  <a:gd name="T18" fmla="*/ 3026 w 4496"/>
                  <a:gd name="T19" fmla="*/ 2941 h 3744"/>
                  <a:gd name="T20" fmla="*/ 3026 w 4496"/>
                  <a:gd name="T21" fmla="*/ 2941 h 3744"/>
                  <a:gd name="T22" fmla="*/ 1299 w 4496"/>
                  <a:gd name="T23" fmla="*/ 2941 h 3744"/>
                  <a:gd name="T24" fmla="*/ 1299 w 4496"/>
                  <a:gd name="T25" fmla="*/ 3744 h 3744"/>
                  <a:gd name="T26" fmla="*/ 1299 w 4496"/>
                  <a:gd name="T27" fmla="*/ 2808 h 3744"/>
                  <a:gd name="T28" fmla="*/ 1299 w 4496"/>
                  <a:gd name="T29" fmla="*/ 1872 h 3744"/>
                  <a:gd name="T30" fmla="*/ 1299 w 4496"/>
                  <a:gd name="T31" fmla="*/ 2676 h 3744"/>
                  <a:gd name="T32" fmla="*/ 3026 w 4496"/>
                  <a:gd name="T33" fmla="*/ 2676 h 3744"/>
                  <a:gd name="T34" fmla="*/ 3026 w 4496"/>
                  <a:gd name="T35" fmla="*/ 2676 h 3744"/>
                  <a:gd name="T36" fmla="*/ 4231 w 4496"/>
                  <a:gd name="T37" fmla="*/ 1471 h 3744"/>
                  <a:gd name="T38" fmla="*/ 4231 w 4496"/>
                  <a:gd name="T39" fmla="*/ 1471 h 3744"/>
                  <a:gd name="T40" fmla="*/ 4231 w 4496"/>
                  <a:gd name="T41" fmla="*/ 1471 h 3744"/>
                  <a:gd name="T42" fmla="*/ 4231 w 4496"/>
                  <a:gd name="T43" fmla="*/ 1471 h 3744"/>
                  <a:gd name="T44" fmla="*/ 4231 w 4496"/>
                  <a:gd name="T45" fmla="*/ 1471 h 3744"/>
                  <a:gd name="T46" fmla="*/ 3026 w 4496"/>
                  <a:gd name="T47" fmla="*/ 266 h 3744"/>
                  <a:gd name="T48" fmla="*/ 3026 w 4496"/>
                  <a:gd name="T49" fmla="*/ 266 h 3744"/>
                  <a:gd name="T50" fmla="*/ 0 w 4496"/>
                  <a:gd name="T51" fmla="*/ 266 h 3744"/>
                  <a:gd name="T52" fmla="*/ 0 w 4496"/>
                  <a:gd name="T53" fmla="*/ 0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96" h="3744">
                    <a:moveTo>
                      <a:pt x="0" y="0"/>
                    </a:moveTo>
                    <a:lnTo>
                      <a:pt x="3026" y="0"/>
                    </a:lnTo>
                    <a:lnTo>
                      <a:pt x="3026" y="0"/>
                    </a:lnTo>
                    <a:cubicBezTo>
                      <a:pt x="3838" y="0"/>
                      <a:pt x="4496" y="659"/>
                      <a:pt x="4496" y="1471"/>
                    </a:cubicBezTo>
                    <a:cubicBezTo>
                      <a:pt x="4496" y="1471"/>
                      <a:pt x="4496" y="1471"/>
                      <a:pt x="4496" y="1471"/>
                    </a:cubicBezTo>
                    <a:lnTo>
                      <a:pt x="4496" y="1471"/>
                    </a:lnTo>
                    <a:lnTo>
                      <a:pt x="4496" y="1471"/>
                    </a:lnTo>
                    <a:lnTo>
                      <a:pt x="4496" y="1471"/>
                    </a:lnTo>
                    <a:cubicBezTo>
                      <a:pt x="4496" y="2283"/>
                      <a:pt x="3838" y="2941"/>
                      <a:pt x="3026" y="2941"/>
                    </a:cubicBezTo>
                    <a:cubicBezTo>
                      <a:pt x="3026" y="2941"/>
                      <a:pt x="3026" y="2941"/>
                      <a:pt x="3026" y="2941"/>
                    </a:cubicBezTo>
                    <a:lnTo>
                      <a:pt x="3026" y="2941"/>
                    </a:lnTo>
                    <a:lnTo>
                      <a:pt x="1299" y="2941"/>
                    </a:lnTo>
                    <a:lnTo>
                      <a:pt x="1299" y="3744"/>
                    </a:lnTo>
                    <a:lnTo>
                      <a:pt x="1299" y="2808"/>
                    </a:lnTo>
                    <a:lnTo>
                      <a:pt x="1299" y="1872"/>
                    </a:lnTo>
                    <a:lnTo>
                      <a:pt x="1299" y="2676"/>
                    </a:lnTo>
                    <a:lnTo>
                      <a:pt x="3026" y="2676"/>
                    </a:lnTo>
                    <a:lnTo>
                      <a:pt x="3026" y="2676"/>
                    </a:lnTo>
                    <a:cubicBezTo>
                      <a:pt x="3692" y="2676"/>
                      <a:pt x="4231" y="2136"/>
                      <a:pt x="4231" y="1471"/>
                    </a:cubicBezTo>
                    <a:cubicBezTo>
                      <a:pt x="4231" y="1471"/>
                      <a:pt x="4231" y="1471"/>
                      <a:pt x="4231" y="1471"/>
                    </a:cubicBezTo>
                    <a:lnTo>
                      <a:pt x="4231" y="1471"/>
                    </a:lnTo>
                    <a:lnTo>
                      <a:pt x="4231" y="1471"/>
                    </a:lnTo>
                    <a:lnTo>
                      <a:pt x="4231" y="1471"/>
                    </a:lnTo>
                    <a:cubicBezTo>
                      <a:pt x="4231" y="805"/>
                      <a:pt x="3692" y="266"/>
                      <a:pt x="3026" y="266"/>
                    </a:cubicBezTo>
                    <a:lnTo>
                      <a:pt x="3026" y="266"/>
                    </a:lnTo>
                    <a:lnTo>
                      <a:pt x="0" y="2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F81B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3"/>
              <p:cNvSpPr>
                <a:spLocks noEditPoints="1"/>
              </p:cNvSpPr>
              <p:nvPr/>
            </p:nvSpPr>
            <p:spPr bwMode="auto">
              <a:xfrm>
                <a:off x="2498725" y="4199731"/>
                <a:ext cx="219075" cy="184150"/>
              </a:xfrm>
              <a:custGeom>
                <a:avLst/>
                <a:gdLst>
                  <a:gd name="T0" fmla="*/ 1499 w 1502"/>
                  <a:gd name="T1" fmla="*/ 772 h 1263"/>
                  <a:gd name="T2" fmla="*/ 268 w 1502"/>
                  <a:gd name="T3" fmla="*/ 758 h 1263"/>
                  <a:gd name="T4" fmla="*/ 271 w 1502"/>
                  <a:gd name="T5" fmla="*/ 486 h 1263"/>
                  <a:gd name="T6" fmla="*/ 1502 w 1502"/>
                  <a:gd name="T7" fmla="*/ 500 h 1263"/>
                  <a:gd name="T8" fmla="*/ 1499 w 1502"/>
                  <a:gd name="T9" fmla="*/ 772 h 1263"/>
                  <a:gd name="T10" fmla="*/ 1011 w 1502"/>
                  <a:gd name="T11" fmla="*/ 1224 h 1263"/>
                  <a:gd name="T12" fmla="*/ 0 w 1502"/>
                  <a:gd name="T13" fmla="*/ 619 h 1263"/>
                  <a:gd name="T14" fmla="*/ 1024 w 1502"/>
                  <a:gd name="T15" fmla="*/ 37 h 1263"/>
                  <a:gd name="T16" fmla="*/ 1209 w 1502"/>
                  <a:gd name="T17" fmla="*/ 88 h 1263"/>
                  <a:gd name="T18" fmla="*/ 1158 w 1502"/>
                  <a:gd name="T19" fmla="*/ 274 h 1263"/>
                  <a:gd name="T20" fmla="*/ 337 w 1502"/>
                  <a:gd name="T21" fmla="*/ 741 h 1263"/>
                  <a:gd name="T22" fmla="*/ 340 w 1502"/>
                  <a:gd name="T23" fmla="*/ 506 h 1263"/>
                  <a:gd name="T24" fmla="*/ 1150 w 1502"/>
                  <a:gd name="T25" fmla="*/ 991 h 1263"/>
                  <a:gd name="T26" fmla="*/ 1197 w 1502"/>
                  <a:gd name="T27" fmla="*/ 1177 h 1263"/>
                  <a:gd name="T28" fmla="*/ 1011 w 1502"/>
                  <a:gd name="T29" fmla="*/ 1224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2" h="1263">
                    <a:moveTo>
                      <a:pt x="1499" y="772"/>
                    </a:moveTo>
                    <a:lnTo>
                      <a:pt x="268" y="758"/>
                    </a:lnTo>
                    <a:lnTo>
                      <a:pt x="271" y="486"/>
                    </a:lnTo>
                    <a:lnTo>
                      <a:pt x="1502" y="500"/>
                    </a:lnTo>
                    <a:lnTo>
                      <a:pt x="1499" y="772"/>
                    </a:lnTo>
                    <a:close/>
                    <a:moveTo>
                      <a:pt x="1011" y="1224"/>
                    </a:moveTo>
                    <a:lnTo>
                      <a:pt x="0" y="619"/>
                    </a:lnTo>
                    <a:lnTo>
                      <a:pt x="1024" y="37"/>
                    </a:lnTo>
                    <a:cubicBezTo>
                      <a:pt x="1089" y="0"/>
                      <a:pt x="1172" y="23"/>
                      <a:pt x="1209" y="88"/>
                    </a:cubicBezTo>
                    <a:cubicBezTo>
                      <a:pt x="1246" y="154"/>
                      <a:pt x="1223" y="237"/>
                      <a:pt x="1158" y="274"/>
                    </a:cubicBezTo>
                    <a:lnTo>
                      <a:pt x="337" y="741"/>
                    </a:lnTo>
                    <a:lnTo>
                      <a:pt x="340" y="506"/>
                    </a:lnTo>
                    <a:lnTo>
                      <a:pt x="1150" y="991"/>
                    </a:lnTo>
                    <a:cubicBezTo>
                      <a:pt x="1215" y="1029"/>
                      <a:pt x="1236" y="1113"/>
                      <a:pt x="1197" y="1177"/>
                    </a:cubicBezTo>
                    <a:cubicBezTo>
                      <a:pt x="1159" y="1242"/>
                      <a:pt x="1075" y="1263"/>
                      <a:pt x="1011" y="1224"/>
                    </a:cubicBez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4"/>
              <p:cNvSpPr>
                <a:spLocks noEditPoints="1"/>
              </p:cNvSpPr>
              <p:nvPr/>
            </p:nvSpPr>
            <p:spPr bwMode="auto">
              <a:xfrm>
                <a:off x="2168525" y="3801269"/>
                <a:ext cx="547688" cy="206375"/>
              </a:xfrm>
              <a:custGeom>
                <a:avLst/>
                <a:gdLst>
                  <a:gd name="T0" fmla="*/ 1 w 3751"/>
                  <a:gd name="T1" fmla="*/ 542 h 1411"/>
                  <a:gd name="T2" fmla="*/ 3450 w 3751"/>
                  <a:gd name="T3" fmla="*/ 558 h 1411"/>
                  <a:gd name="T4" fmla="*/ 3449 w 3751"/>
                  <a:gd name="T5" fmla="*/ 862 h 1411"/>
                  <a:gd name="T6" fmla="*/ 0 w 3751"/>
                  <a:gd name="T7" fmla="*/ 846 h 1411"/>
                  <a:gd name="T8" fmla="*/ 1 w 3751"/>
                  <a:gd name="T9" fmla="*/ 542 h 1411"/>
                  <a:gd name="T10" fmla="*/ 2617 w 3751"/>
                  <a:gd name="T11" fmla="*/ 43 h 1411"/>
                  <a:gd name="T12" fmla="*/ 3751 w 3751"/>
                  <a:gd name="T13" fmla="*/ 711 h 1411"/>
                  <a:gd name="T14" fmla="*/ 2611 w 3751"/>
                  <a:gd name="T15" fmla="*/ 1369 h 1411"/>
                  <a:gd name="T16" fmla="*/ 2404 w 3751"/>
                  <a:gd name="T17" fmla="*/ 1314 h 1411"/>
                  <a:gd name="T18" fmla="*/ 2459 w 3751"/>
                  <a:gd name="T19" fmla="*/ 1106 h 1411"/>
                  <a:gd name="T20" fmla="*/ 3374 w 3751"/>
                  <a:gd name="T21" fmla="*/ 578 h 1411"/>
                  <a:gd name="T22" fmla="*/ 3372 w 3751"/>
                  <a:gd name="T23" fmla="*/ 841 h 1411"/>
                  <a:gd name="T24" fmla="*/ 2463 w 3751"/>
                  <a:gd name="T25" fmla="*/ 305 h 1411"/>
                  <a:gd name="T26" fmla="*/ 2409 w 3751"/>
                  <a:gd name="T27" fmla="*/ 97 h 1411"/>
                  <a:gd name="T28" fmla="*/ 2617 w 3751"/>
                  <a:gd name="T29" fmla="*/ 43 h 1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1" h="1411">
                    <a:moveTo>
                      <a:pt x="1" y="542"/>
                    </a:moveTo>
                    <a:lnTo>
                      <a:pt x="3450" y="558"/>
                    </a:lnTo>
                    <a:lnTo>
                      <a:pt x="3449" y="862"/>
                    </a:lnTo>
                    <a:lnTo>
                      <a:pt x="0" y="846"/>
                    </a:lnTo>
                    <a:lnTo>
                      <a:pt x="1" y="542"/>
                    </a:lnTo>
                    <a:close/>
                    <a:moveTo>
                      <a:pt x="2617" y="43"/>
                    </a:moveTo>
                    <a:lnTo>
                      <a:pt x="3751" y="711"/>
                    </a:lnTo>
                    <a:lnTo>
                      <a:pt x="2611" y="1369"/>
                    </a:lnTo>
                    <a:cubicBezTo>
                      <a:pt x="2538" y="1411"/>
                      <a:pt x="2446" y="1386"/>
                      <a:pt x="2404" y="1314"/>
                    </a:cubicBezTo>
                    <a:cubicBezTo>
                      <a:pt x="2362" y="1241"/>
                      <a:pt x="2386" y="1148"/>
                      <a:pt x="2459" y="1106"/>
                    </a:cubicBezTo>
                    <a:lnTo>
                      <a:pt x="3374" y="578"/>
                    </a:lnTo>
                    <a:lnTo>
                      <a:pt x="3372" y="841"/>
                    </a:lnTo>
                    <a:lnTo>
                      <a:pt x="2463" y="305"/>
                    </a:lnTo>
                    <a:cubicBezTo>
                      <a:pt x="2390" y="262"/>
                      <a:pt x="2366" y="169"/>
                      <a:pt x="2409" y="97"/>
                    </a:cubicBezTo>
                    <a:cubicBezTo>
                      <a:pt x="2452" y="24"/>
                      <a:pt x="2545" y="0"/>
                      <a:pt x="2617" y="43"/>
                    </a:cubicBez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5"/>
              <p:cNvSpPr>
                <a:spLocks noEditPoints="1"/>
              </p:cNvSpPr>
              <p:nvPr/>
            </p:nvSpPr>
            <p:spPr bwMode="auto">
              <a:xfrm>
                <a:off x="3044825" y="3801269"/>
                <a:ext cx="436563" cy="206375"/>
              </a:xfrm>
              <a:custGeom>
                <a:avLst/>
                <a:gdLst>
                  <a:gd name="T0" fmla="*/ 1 w 3001"/>
                  <a:gd name="T1" fmla="*/ 543 h 1411"/>
                  <a:gd name="T2" fmla="*/ 2700 w 3001"/>
                  <a:gd name="T3" fmla="*/ 558 h 1411"/>
                  <a:gd name="T4" fmla="*/ 2699 w 3001"/>
                  <a:gd name="T5" fmla="*/ 862 h 1411"/>
                  <a:gd name="T6" fmla="*/ 0 w 3001"/>
                  <a:gd name="T7" fmla="*/ 847 h 1411"/>
                  <a:gd name="T8" fmla="*/ 1 w 3001"/>
                  <a:gd name="T9" fmla="*/ 543 h 1411"/>
                  <a:gd name="T10" fmla="*/ 1868 w 3001"/>
                  <a:gd name="T11" fmla="*/ 43 h 1411"/>
                  <a:gd name="T12" fmla="*/ 3001 w 3001"/>
                  <a:gd name="T13" fmla="*/ 712 h 1411"/>
                  <a:gd name="T14" fmla="*/ 1860 w 3001"/>
                  <a:gd name="T15" fmla="*/ 1369 h 1411"/>
                  <a:gd name="T16" fmla="*/ 1653 w 3001"/>
                  <a:gd name="T17" fmla="*/ 1313 h 1411"/>
                  <a:gd name="T18" fmla="*/ 1709 w 3001"/>
                  <a:gd name="T19" fmla="*/ 1106 h 1411"/>
                  <a:gd name="T20" fmla="*/ 2624 w 3001"/>
                  <a:gd name="T21" fmla="*/ 579 h 1411"/>
                  <a:gd name="T22" fmla="*/ 2622 w 3001"/>
                  <a:gd name="T23" fmla="*/ 841 h 1411"/>
                  <a:gd name="T24" fmla="*/ 1713 w 3001"/>
                  <a:gd name="T25" fmla="*/ 304 h 1411"/>
                  <a:gd name="T26" fmla="*/ 1660 w 3001"/>
                  <a:gd name="T27" fmla="*/ 96 h 1411"/>
                  <a:gd name="T28" fmla="*/ 1868 w 3001"/>
                  <a:gd name="T29" fmla="*/ 43 h 1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01" h="1411">
                    <a:moveTo>
                      <a:pt x="1" y="543"/>
                    </a:moveTo>
                    <a:lnTo>
                      <a:pt x="2700" y="558"/>
                    </a:lnTo>
                    <a:lnTo>
                      <a:pt x="2699" y="862"/>
                    </a:lnTo>
                    <a:lnTo>
                      <a:pt x="0" y="847"/>
                    </a:lnTo>
                    <a:lnTo>
                      <a:pt x="1" y="543"/>
                    </a:lnTo>
                    <a:close/>
                    <a:moveTo>
                      <a:pt x="1868" y="43"/>
                    </a:moveTo>
                    <a:lnTo>
                      <a:pt x="3001" y="712"/>
                    </a:lnTo>
                    <a:lnTo>
                      <a:pt x="1860" y="1369"/>
                    </a:lnTo>
                    <a:cubicBezTo>
                      <a:pt x="1788" y="1411"/>
                      <a:pt x="1695" y="1386"/>
                      <a:pt x="1653" y="1313"/>
                    </a:cubicBezTo>
                    <a:cubicBezTo>
                      <a:pt x="1611" y="1240"/>
                      <a:pt x="1636" y="1148"/>
                      <a:pt x="1709" y="1106"/>
                    </a:cubicBezTo>
                    <a:lnTo>
                      <a:pt x="2624" y="579"/>
                    </a:lnTo>
                    <a:lnTo>
                      <a:pt x="2622" y="841"/>
                    </a:lnTo>
                    <a:lnTo>
                      <a:pt x="1713" y="304"/>
                    </a:lnTo>
                    <a:cubicBezTo>
                      <a:pt x="1641" y="262"/>
                      <a:pt x="1617" y="168"/>
                      <a:pt x="1660" y="96"/>
                    </a:cubicBezTo>
                    <a:cubicBezTo>
                      <a:pt x="1702" y="24"/>
                      <a:pt x="1796" y="0"/>
                      <a:pt x="1868" y="43"/>
                    </a:cubicBez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2608263" y="3880644"/>
                <a:ext cx="546100" cy="44450"/>
              </a:xfrm>
              <a:prstGeom prst="rect">
                <a:avLst/>
              </a:pr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7"/>
              <p:cNvSpPr>
                <a:spLocks noEditPoints="1"/>
              </p:cNvSpPr>
              <p:nvPr/>
            </p:nvSpPr>
            <p:spPr bwMode="auto">
              <a:xfrm>
                <a:off x="4679950" y="3631406"/>
                <a:ext cx="771525" cy="292100"/>
              </a:xfrm>
              <a:custGeom>
                <a:avLst/>
                <a:gdLst>
                  <a:gd name="T0" fmla="*/ 0 w 5292"/>
                  <a:gd name="T1" fmla="*/ 1700 h 1993"/>
                  <a:gd name="T2" fmla="*/ 4960 w 5292"/>
                  <a:gd name="T3" fmla="*/ 283 h 1993"/>
                  <a:gd name="T4" fmla="*/ 5044 w 5292"/>
                  <a:gd name="T5" fmla="*/ 575 h 1993"/>
                  <a:gd name="T6" fmla="*/ 83 w 5292"/>
                  <a:gd name="T7" fmla="*/ 1993 h 1993"/>
                  <a:gd name="T8" fmla="*/ 0 w 5292"/>
                  <a:gd name="T9" fmla="*/ 1700 h 1993"/>
                  <a:gd name="T10" fmla="*/ 4017 w 5292"/>
                  <a:gd name="T11" fmla="*/ 21 h 1993"/>
                  <a:gd name="T12" fmla="*/ 5292 w 5292"/>
                  <a:gd name="T13" fmla="*/ 346 h 1993"/>
                  <a:gd name="T14" fmla="*/ 4381 w 5292"/>
                  <a:gd name="T15" fmla="*/ 1296 h 1993"/>
                  <a:gd name="T16" fmla="*/ 4166 w 5292"/>
                  <a:gd name="T17" fmla="*/ 1301 h 1993"/>
                  <a:gd name="T18" fmla="*/ 4162 w 5292"/>
                  <a:gd name="T19" fmla="*/ 1086 h 1993"/>
                  <a:gd name="T20" fmla="*/ 4892 w 5292"/>
                  <a:gd name="T21" fmla="*/ 324 h 1993"/>
                  <a:gd name="T22" fmla="*/ 4965 w 5292"/>
                  <a:gd name="T23" fmla="*/ 576 h 1993"/>
                  <a:gd name="T24" fmla="*/ 3941 w 5292"/>
                  <a:gd name="T25" fmla="*/ 315 h 1993"/>
                  <a:gd name="T26" fmla="*/ 3832 w 5292"/>
                  <a:gd name="T27" fmla="*/ 131 h 1993"/>
                  <a:gd name="T28" fmla="*/ 4017 w 5292"/>
                  <a:gd name="T29" fmla="*/ 21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92" h="1993">
                    <a:moveTo>
                      <a:pt x="0" y="1700"/>
                    </a:moveTo>
                    <a:lnTo>
                      <a:pt x="4960" y="283"/>
                    </a:lnTo>
                    <a:lnTo>
                      <a:pt x="5044" y="575"/>
                    </a:lnTo>
                    <a:lnTo>
                      <a:pt x="83" y="1993"/>
                    </a:lnTo>
                    <a:lnTo>
                      <a:pt x="0" y="1700"/>
                    </a:lnTo>
                    <a:close/>
                    <a:moveTo>
                      <a:pt x="4017" y="21"/>
                    </a:moveTo>
                    <a:lnTo>
                      <a:pt x="5292" y="346"/>
                    </a:lnTo>
                    <a:lnTo>
                      <a:pt x="4381" y="1296"/>
                    </a:lnTo>
                    <a:cubicBezTo>
                      <a:pt x="4323" y="1357"/>
                      <a:pt x="4227" y="1359"/>
                      <a:pt x="4166" y="1301"/>
                    </a:cubicBezTo>
                    <a:cubicBezTo>
                      <a:pt x="4106" y="1243"/>
                      <a:pt x="4104" y="1147"/>
                      <a:pt x="4162" y="1086"/>
                    </a:cubicBezTo>
                    <a:lnTo>
                      <a:pt x="4892" y="324"/>
                    </a:lnTo>
                    <a:lnTo>
                      <a:pt x="4965" y="576"/>
                    </a:lnTo>
                    <a:lnTo>
                      <a:pt x="3941" y="315"/>
                    </a:lnTo>
                    <a:cubicBezTo>
                      <a:pt x="3860" y="295"/>
                      <a:pt x="3811" y="212"/>
                      <a:pt x="3832" y="131"/>
                    </a:cubicBezTo>
                    <a:cubicBezTo>
                      <a:pt x="3853" y="49"/>
                      <a:pt x="3935" y="0"/>
                      <a:pt x="4017" y="21"/>
                    </a:cubicBez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4823" y="4661694"/>
                <a:ext cx="1005927" cy="1140051"/>
              </a:xfrm>
              <a:prstGeom prst="rect">
                <a:avLst/>
              </a:prstGeom>
            </p:spPr>
          </p:pic>
          <p:sp>
            <p:nvSpPr>
              <p:cNvPr id="55" name="Freeform 32"/>
              <p:cNvSpPr>
                <a:spLocks/>
              </p:cNvSpPr>
              <p:nvPr/>
            </p:nvSpPr>
            <p:spPr bwMode="auto">
              <a:xfrm>
                <a:off x="3443703" y="4129638"/>
                <a:ext cx="442497" cy="1051961"/>
              </a:xfrm>
              <a:custGeom>
                <a:avLst/>
                <a:gdLst>
                  <a:gd name="T0" fmla="*/ 0 w 4496"/>
                  <a:gd name="T1" fmla="*/ 0 h 3744"/>
                  <a:gd name="T2" fmla="*/ 3026 w 4496"/>
                  <a:gd name="T3" fmla="*/ 0 h 3744"/>
                  <a:gd name="T4" fmla="*/ 3026 w 4496"/>
                  <a:gd name="T5" fmla="*/ 0 h 3744"/>
                  <a:gd name="T6" fmla="*/ 4496 w 4496"/>
                  <a:gd name="T7" fmla="*/ 1471 h 3744"/>
                  <a:gd name="T8" fmla="*/ 4496 w 4496"/>
                  <a:gd name="T9" fmla="*/ 1471 h 3744"/>
                  <a:gd name="T10" fmla="*/ 4496 w 4496"/>
                  <a:gd name="T11" fmla="*/ 1471 h 3744"/>
                  <a:gd name="T12" fmla="*/ 4496 w 4496"/>
                  <a:gd name="T13" fmla="*/ 1471 h 3744"/>
                  <a:gd name="T14" fmla="*/ 4496 w 4496"/>
                  <a:gd name="T15" fmla="*/ 1471 h 3744"/>
                  <a:gd name="T16" fmla="*/ 3026 w 4496"/>
                  <a:gd name="T17" fmla="*/ 2941 h 3744"/>
                  <a:gd name="T18" fmla="*/ 3026 w 4496"/>
                  <a:gd name="T19" fmla="*/ 2941 h 3744"/>
                  <a:gd name="T20" fmla="*/ 3026 w 4496"/>
                  <a:gd name="T21" fmla="*/ 2941 h 3744"/>
                  <a:gd name="T22" fmla="*/ 1299 w 4496"/>
                  <a:gd name="T23" fmla="*/ 2941 h 3744"/>
                  <a:gd name="T24" fmla="*/ 1299 w 4496"/>
                  <a:gd name="T25" fmla="*/ 3744 h 3744"/>
                  <a:gd name="T26" fmla="*/ 1299 w 4496"/>
                  <a:gd name="T27" fmla="*/ 2808 h 3744"/>
                  <a:gd name="T28" fmla="*/ 1299 w 4496"/>
                  <a:gd name="T29" fmla="*/ 1872 h 3744"/>
                  <a:gd name="T30" fmla="*/ 1299 w 4496"/>
                  <a:gd name="T31" fmla="*/ 2676 h 3744"/>
                  <a:gd name="T32" fmla="*/ 3026 w 4496"/>
                  <a:gd name="T33" fmla="*/ 2676 h 3744"/>
                  <a:gd name="T34" fmla="*/ 3026 w 4496"/>
                  <a:gd name="T35" fmla="*/ 2676 h 3744"/>
                  <a:gd name="T36" fmla="*/ 4231 w 4496"/>
                  <a:gd name="T37" fmla="*/ 1471 h 3744"/>
                  <a:gd name="T38" fmla="*/ 4231 w 4496"/>
                  <a:gd name="T39" fmla="*/ 1471 h 3744"/>
                  <a:gd name="T40" fmla="*/ 4231 w 4496"/>
                  <a:gd name="T41" fmla="*/ 1471 h 3744"/>
                  <a:gd name="T42" fmla="*/ 4231 w 4496"/>
                  <a:gd name="T43" fmla="*/ 1471 h 3744"/>
                  <a:gd name="T44" fmla="*/ 4231 w 4496"/>
                  <a:gd name="T45" fmla="*/ 1471 h 3744"/>
                  <a:gd name="T46" fmla="*/ 3026 w 4496"/>
                  <a:gd name="T47" fmla="*/ 266 h 3744"/>
                  <a:gd name="T48" fmla="*/ 3026 w 4496"/>
                  <a:gd name="T49" fmla="*/ 266 h 3744"/>
                  <a:gd name="T50" fmla="*/ 0 w 4496"/>
                  <a:gd name="T51" fmla="*/ 266 h 3744"/>
                  <a:gd name="T52" fmla="*/ 0 w 4496"/>
                  <a:gd name="T53" fmla="*/ 0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96" h="3744">
                    <a:moveTo>
                      <a:pt x="0" y="0"/>
                    </a:moveTo>
                    <a:lnTo>
                      <a:pt x="3026" y="0"/>
                    </a:lnTo>
                    <a:lnTo>
                      <a:pt x="3026" y="0"/>
                    </a:lnTo>
                    <a:cubicBezTo>
                      <a:pt x="3838" y="0"/>
                      <a:pt x="4496" y="659"/>
                      <a:pt x="4496" y="1471"/>
                    </a:cubicBezTo>
                    <a:cubicBezTo>
                      <a:pt x="4496" y="1471"/>
                      <a:pt x="4496" y="1471"/>
                      <a:pt x="4496" y="1471"/>
                    </a:cubicBezTo>
                    <a:lnTo>
                      <a:pt x="4496" y="1471"/>
                    </a:lnTo>
                    <a:lnTo>
                      <a:pt x="4496" y="1471"/>
                    </a:lnTo>
                    <a:lnTo>
                      <a:pt x="4496" y="1471"/>
                    </a:lnTo>
                    <a:cubicBezTo>
                      <a:pt x="4496" y="2283"/>
                      <a:pt x="3838" y="2941"/>
                      <a:pt x="3026" y="2941"/>
                    </a:cubicBezTo>
                    <a:cubicBezTo>
                      <a:pt x="3026" y="2941"/>
                      <a:pt x="3026" y="2941"/>
                      <a:pt x="3026" y="2941"/>
                    </a:cubicBezTo>
                    <a:lnTo>
                      <a:pt x="3026" y="2941"/>
                    </a:lnTo>
                    <a:lnTo>
                      <a:pt x="1299" y="2941"/>
                    </a:lnTo>
                    <a:lnTo>
                      <a:pt x="1299" y="3744"/>
                    </a:lnTo>
                    <a:lnTo>
                      <a:pt x="1299" y="2808"/>
                    </a:lnTo>
                    <a:lnTo>
                      <a:pt x="1299" y="1872"/>
                    </a:lnTo>
                    <a:lnTo>
                      <a:pt x="1299" y="2676"/>
                    </a:lnTo>
                    <a:lnTo>
                      <a:pt x="3026" y="2676"/>
                    </a:lnTo>
                    <a:lnTo>
                      <a:pt x="3026" y="2676"/>
                    </a:lnTo>
                    <a:cubicBezTo>
                      <a:pt x="3692" y="2676"/>
                      <a:pt x="4231" y="2136"/>
                      <a:pt x="4231" y="1471"/>
                    </a:cubicBezTo>
                    <a:cubicBezTo>
                      <a:pt x="4231" y="1471"/>
                      <a:pt x="4231" y="1471"/>
                      <a:pt x="4231" y="1471"/>
                    </a:cubicBezTo>
                    <a:lnTo>
                      <a:pt x="4231" y="1471"/>
                    </a:lnTo>
                    <a:lnTo>
                      <a:pt x="4231" y="1471"/>
                    </a:lnTo>
                    <a:lnTo>
                      <a:pt x="4231" y="1471"/>
                    </a:lnTo>
                    <a:cubicBezTo>
                      <a:pt x="4231" y="805"/>
                      <a:pt x="3692" y="266"/>
                      <a:pt x="3026" y="266"/>
                    </a:cubicBezTo>
                    <a:lnTo>
                      <a:pt x="3026" y="266"/>
                    </a:lnTo>
                    <a:lnTo>
                      <a:pt x="0" y="2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F81B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33"/>
              <p:cNvSpPr>
                <a:spLocks noEditPoints="1"/>
              </p:cNvSpPr>
              <p:nvPr/>
            </p:nvSpPr>
            <p:spPr bwMode="auto">
              <a:xfrm>
                <a:off x="3383510" y="4817268"/>
                <a:ext cx="219075" cy="211931"/>
              </a:xfrm>
              <a:custGeom>
                <a:avLst/>
                <a:gdLst>
                  <a:gd name="T0" fmla="*/ 1499 w 1502"/>
                  <a:gd name="T1" fmla="*/ 772 h 1263"/>
                  <a:gd name="T2" fmla="*/ 268 w 1502"/>
                  <a:gd name="T3" fmla="*/ 758 h 1263"/>
                  <a:gd name="T4" fmla="*/ 271 w 1502"/>
                  <a:gd name="T5" fmla="*/ 486 h 1263"/>
                  <a:gd name="T6" fmla="*/ 1502 w 1502"/>
                  <a:gd name="T7" fmla="*/ 500 h 1263"/>
                  <a:gd name="T8" fmla="*/ 1499 w 1502"/>
                  <a:gd name="T9" fmla="*/ 772 h 1263"/>
                  <a:gd name="T10" fmla="*/ 1011 w 1502"/>
                  <a:gd name="T11" fmla="*/ 1224 h 1263"/>
                  <a:gd name="T12" fmla="*/ 0 w 1502"/>
                  <a:gd name="T13" fmla="*/ 619 h 1263"/>
                  <a:gd name="T14" fmla="*/ 1024 w 1502"/>
                  <a:gd name="T15" fmla="*/ 37 h 1263"/>
                  <a:gd name="T16" fmla="*/ 1209 w 1502"/>
                  <a:gd name="T17" fmla="*/ 88 h 1263"/>
                  <a:gd name="T18" fmla="*/ 1158 w 1502"/>
                  <a:gd name="T19" fmla="*/ 274 h 1263"/>
                  <a:gd name="T20" fmla="*/ 337 w 1502"/>
                  <a:gd name="T21" fmla="*/ 741 h 1263"/>
                  <a:gd name="T22" fmla="*/ 340 w 1502"/>
                  <a:gd name="T23" fmla="*/ 506 h 1263"/>
                  <a:gd name="T24" fmla="*/ 1150 w 1502"/>
                  <a:gd name="T25" fmla="*/ 991 h 1263"/>
                  <a:gd name="T26" fmla="*/ 1197 w 1502"/>
                  <a:gd name="T27" fmla="*/ 1177 h 1263"/>
                  <a:gd name="T28" fmla="*/ 1011 w 1502"/>
                  <a:gd name="T29" fmla="*/ 1224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2" h="1263">
                    <a:moveTo>
                      <a:pt x="1499" y="772"/>
                    </a:moveTo>
                    <a:lnTo>
                      <a:pt x="268" y="758"/>
                    </a:lnTo>
                    <a:lnTo>
                      <a:pt x="271" y="486"/>
                    </a:lnTo>
                    <a:lnTo>
                      <a:pt x="1502" y="500"/>
                    </a:lnTo>
                    <a:lnTo>
                      <a:pt x="1499" y="772"/>
                    </a:lnTo>
                    <a:close/>
                    <a:moveTo>
                      <a:pt x="1011" y="1224"/>
                    </a:moveTo>
                    <a:lnTo>
                      <a:pt x="0" y="619"/>
                    </a:lnTo>
                    <a:lnTo>
                      <a:pt x="1024" y="37"/>
                    </a:lnTo>
                    <a:cubicBezTo>
                      <a:pt x="1089" y="0"/>
                      <a:pt x="1172" y="23"/>
                      <a:pt x="1209" y="88"/>
                    </a:cubicBezTo>
                    <a:cubicBezTo>
                      <a:pt x="1246" y="154"/>
                      <a:pt x="1223" y="237"/>
                      <a:pt x="1158" y="274"/>
                    </a:cubicBezTo>
                    <a:lnTo>
                      <a:pt x="337" y="741"/>
                    </a:lnTo>
                    <a:lnTo>
                      <a:pt x="340" y="506"/>
                    </a:lnTo>
                    <a:lnTo>
                      <a:pt x="1150" y="991"/>
                    </a:lnTo>
                    <a:cubicBezTo>
                      <a:pt x="1215" y="1029"/>
                      <a:pt x="1236" y="1113"/>
                      <a:pt x="1197" y="1177"/>
                    </a:cubicBezTo>
                    <a:cubicBezTo>
                      <a:pt x="1159" y="1242"/>
                      <a:pt x="1075" y="1263"/>
                      <a:pt x="1011" y="1224"/>
                    </a:cubicBezTo>
                    <a:close/>
                  </a:path>
                </a:pathLst>
              </a:custGeom>
              <a:solidFill>
                <a:srgbClr val="4A7EBB"/>
              </a:solidFill>
              <a:ln w="0" cap="flat">
                <a:solidFill>
                  <a:srgbClr val="4A7EB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aphicFrame>
          <p:nvGraphicFramePr>
            <p:cNvPr id="58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8244771"/>
                </p:ext>
              </p:extLst>
            </p:nvPr>
          </p:nvGraphicFramePr>
          <p:xfrm>
            <a:off x="1184275" y="2103438"/>
            <a:ext cx="568325" cy="46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5601" name="Equation" r:id="rId4" imgW="291960" imgH="241200" progId="Equation.DSMT4">
                    <p:embed/>
                  </p:oleObj>
                </mc:Choice>
                <mc:Fallback>
                  <p:oleObj name="Equation" r:id="rId4" imgW="29196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84275" y="2103438"/>
                          <a:ext cx="568325" cy="469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7300663"/>
                </p:ext>
              </p:extLst>
            </p:nvPr>
          </p:nvGraphicFramePr>
          <p:xfrm>
            <a:off x="962025" y="5721350"/>
            <a:ext cx="568325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5602" name="Equation" r:id="rId6" imgW="291960" imgH="228600" progId="Equation.DSMT4">
                    <p:embed/>
                  </p:oleObj>
                </mc:Choice>
                <mc:Fallback>
                  <p:oleObj name="Equation" r:id="rId6" imgW="2919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62025" y="5721350"/>
                          <a:ext cx="568325" cy="444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" name="Object 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6884074"/>
                </p:ext>
              </p:extLst>
            </p:nvPr>
          </p:nvGraphicFramePr>
          <p:xfrm>
            <a:off x="587375" y="4168775"/>
            <a:ext cx="569913" cy="47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5603" name="Equation" r:id="rId8" imgW="291960" imgH="241200" progId="Equation.DSMT4">
                    <p:embed/>
                  </p:oleObj>
                </mc:Choice>
                <mc:Fallback>
                  <p:oleObj name="Equation" r:id="rId8" imgW="29196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87375" y="4168775"/>
                          <a:ext cx="569913" cy="4714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4917723"/>
                </p:ext>
              </p:extLst>
            </p:nvPr>
          </p:nvGraphicFramePr>
          <p:xfrm>
            <a:off x="1536080" y="5238750"/>
            <a:ext cx="595313" cy="47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5604" name="Equation" r:id="rId10" imgW="304560" imgH="241200" progId="Equation.DSMT4">
                    <p:embed/>
                  </p:oleObj>
                </mc:Choice>
                <mc:Fallback>
                  <p:oleObj name="Equation" r:id="rId10" imgW="30456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536080" y="5238750"/>
                          <a:ext cx="595313" cy="4714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3555268"/>
                </p:ext>
              </p:extLst>
            </p:nvPr>
          </p:nvGraphicFramePr>
          <p:xfrm>
            <a:off x="2033588" y="4294188"/>
            <a:ext cx="619125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5605" name="Equation" r:id="rId12" imgW="317160" imgH="241200" progId="Equation.DSMT4">
                    <p:embed/>
                  </p:oleObj>
                </mc:Choice>
                <mc:Fallback>
                  <p:oleObj name="Equation" r:id="rId12" imgW="317160" imgH="241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033588" y="4294188"/>
                          <a:ext cx="619125" cy="4714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075283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dirty="0" smtClean="0"/>
              <a:t>Efficiencies for (lossless) multi-port antennas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09800"/>
            <a:ext cx="2566638" cy="406028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40342" y="1981200"/>
            <a:ext cx="5575058" cy="4724400"/>
          </a:xfrm>
        </p:spPr>
        <p:txBody>
          <a:bodyPr/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acc,1</a:t>
            </a:r>
            <a:r>
              <a:rPr lang="en-US" sz="2400" dirty="0" smtClean="0"/>
              <a:t>/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avail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000" dirty="0" smtClean="0"/>
              <a:t>is the matching efficiency on port 1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abs,1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rad,1</a:t>
            </a:r>
            <a:r>
              <a:rPr lang="en-US" sz="2400" dirty="0"/>
              <a:t>/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acc,1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000" dirty="0"/>
              <a:t>is the </a:t>
            </a:r>
            <a:r>
              <a:rPr lang="en-US" sz="2000" dirty="0" smtClean="0"/>
              <a:t>radiation </a:t>
            </a:r>
            <a:r>
              <a:rPr lang="en-US" sz="2000" dirty="0"/>
              <a:t>efficiency </a:t>
            </a:r>
            <a:r>
              <a:rPr lang="en-US" sz="2000" dirty="0" smtClean="0"/>
              <a:t>of </a:t>
            </a:r>
            <a:r>
              <a:rPr lang="en-US" sz="2000" dirty="0"/>
              <a:t>port </a:t>
            </a:r>
            <a:r>
              <a:rPr lang="en-US" sz="2000" dirty="0" smtClean="0"/>
              <a:t>1</a:t>
            </a:r>
          </a:p>
          <a:p>
            <a:r>
              <a:rPr lang="en-US" sz="2000" dirty="0"/>
              <a:t>e</a:t>
            </a:r>
            <a:r>
              <a:rPr lang="en-US" sz="2000" baseline="-25000" dirty="0"/>
              <a:t>rad,1</a:t>
            </a:r>
            <a:r>
              <a:rPr lang="en-US" sz="2000" dirty="0"/>
              <a:t>=P</a:t>
            </a:r>
            <a:r>
              <a:rPr lang="en-US" sz="2000" baseline="-25000" dirty="0"/>
              <a:t>rad,1</a:t>
            </a:r>
            <a:r>
              <a:rPr lang="en-US" sz="2400" dirty="0"/>
              <a:t>/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avail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= 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/>
              <a:t>e</a:t>
            </a:r>
            <a:r>
              <a:rPr lang="en-US" sz="2000" baseline="-25000" dirty="0"/>
              <a:t>abs,1</a:t>
            </a:r>
            <a:r>
              <a:rPr lang="en-US" sz="2000" dirty="0" smtClean="0"/>
              <a:t> is </a:t>
            </a:r>
            <a:r>
              <a:rPr lang="en-US" sz="2000" dirty="0"/>
              <a:t>the </a:t>
            </a:r>
            <a:r>
              <a:rPr lang="en-US" sz="2000" dirty="0" smtClean="0"/>
              <a:t>total </a:t>
            </a:r>
            <a:r>
              <a:rPr lang="en-US" sz="2000" dirty="0"/>
              <a:t>(</a:t>
            </a:r>
            <a:r>
              <a:rPr lang="en-US" sz="2000" dirty="0" smtClean="0"/>
              <a:t>embedded) efficiency </a:t>
            </a:r>
            <a:r>
              <a:rPr lang="en-US" sz="2000" dirty="0"/>
              <a:t>of port </a:t>
            </a:r>
            <a:r>
              <a:rPr lang="en-US" sz="2000" dirty="0" smtClean="0"/>
              <a:t>1</a:t>
            </a:r>
          </a:p>
          <a:p>
            <a:r>
              <a:rPr lang="en-US" sz="2000" dirty="0" smtClean="0"/>
              <a:t>And expressed as functions of the S-parameters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=1-|S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r>
              <a:rPr lang="en-US" sz="2000" dirty="0"/>
              <a:t>e</a:t>
            </a:r>
            <a:r>
              <a:rPr lang="en-US" sz="2000" baseline="-25000" dirty="0"/>
              <a:t>abs,1</a:t>
            </a:r>
            <a:r>
              <a:rPr lang="en-US" sz="2000" dirty="0" smtClean="0"/>
              <a:t>=(1-</a:t>
            </a:r>
            <a:r>
              <a:rPr lang="en-US" sz="2000" dirty="0"/>
              <a:t>|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-|S</a:t>
            </a:r>
            <a:r>
              <a:rPr lang="en-US" sz="2000" baseline="-25000" dirty="0"/>
              <a:t>2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r>
              <a:rPr lang="en-US" sz="2400" dirty="0" smtClean="0"/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(</a:t>
            </a:r>
            <a:r>
              <a:rPr lang="en-US" sz="2000" dirty="0"/>
              <a:t>1-|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e</a:t>
            </a:r>
            <a:r>
              <a:rPr lang="en-US" sz="2000" baseline="-25000" dirty="0"/>
              <a:t>rad,1</a:t>
            </a:r>
            <a:r>
              <a:rPr lang="en-US" sz="2000" dirty="0" smtClean="0"/>
              <a:t>=</a:t>
            </a:r>
            <a:r>
              <a:rPr lang="en-US" sz="2000" dirty="0"/>
              <a:t> 1-|S</a:t>
            </a:r>
            <a:r>
              <a:rPr lang="en-US" sz="2000" baseline="-25000" dirty="0"/>
              <a:t>11</a:t>
            </a:r>
            <a:r>
              <a:rPr lang="en-US" sz="2000" dirty="0"/>
              <a:t>|</a:t>
            </a:r>
            <a:r>
              <a:rPr lang="en-US" sz="2000" baseline="30000" dirty="0"/>
              <a:t>2</a:t>
            </a:r>
            <a:r>
              <a:rPr lang="en-US" sz="2000" dirty="0"/>
              <a:t> -|S</a:t>
            </a:r>
            <a:r>
              <a:rPr lang="en-US" sz="2000" baseline="-25000" dirty="0"/>
              <a:t>21</a:t>
            </a:r>
            <a:r>
              <a:rPr lang="en-US" sz="2000" dirty="0"/>
              <a:t>|</a:t>
            </a:r>
            <a:r>
              <a:rPr lang="en-US" sz="2000" baseline="30000" dirty="0"/>
              <a:t>2 </a:t>
            </a:r>
            <a:r>
              <a:rPr lang="en-US" sz="2000" dirty="0" smtClean="0"/>
              <a:t>is </a:t>
            </a:r>
            <a:r>
              <a:rPr lang="en-US" sz="2000" dirty="0"/>
              <a:t>the total (embedded) efficiency of </a:t>
            </a:r>
            <a:r>
              <a:rPr lang="en-US" sz="2000" dirty="0" smtClean="0"/>
              <a:t>port </a:t>
            </a:r>
            <a:r>
              <a:rPr lang="en-US" sz="2000" dirty="0"/>
              <a:t>1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dirty="0" smtClean="0"/>
              <a:t>Efficiencies for 2-port antennas, 2-dipole antennas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362200"/>
            <a:ext cx="5121084" cy="33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9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to model the 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Embedded element far field function</a:t>
            </a:r>
          </a:p>
          <a:p>
            <a:pPr lvl="1"/>
            <a:r>
              <a:rPr lang="en-GB" sz="2000" dirty="0" smtClean="0"/>
              <a:t>Mutual coupling</a:t>
            </a:r>
          </a:p>
          <a:p>
            <a:pPr lvl="1"/>
            <a:r>
              <a:rPr lang="en-GB" sz="2000" dirty="0" smtClean="0"/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4783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r>
              <a:rPr lang="en-US" dirty="0" smtClean="0"/>
              <a:t>Embedded element far-field function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114800"/>
          </a:xfrm>
        </p:spPr>
        <p:txBody>
          <a:bodyPr/>
          <a:lstStyle/>
          <a:p>
            <a:r>
              <a:rPr lang="en-US" dirty="0" smtClean="0"/>
              <a:t>…is defined as</a:t>
            </a:r>
          </a:p>
          <a:p>
            <a:endParaRPr lang="en-US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The far-field function for each single antenna element when all other elements are present and terminated (normally in 50 ohm)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r>
              <a:rPr lang="en-US" dirty="0" smtClean="0"/>
              <a:t>Embedded element far-field function</a:t>
            </a:r>
            <a:endParaRPr lang="en-US" dirty="0"/>
          </a:p>
        </p:txBody>
      </p:sp>
      <p:pic>
        <p:nvPicPr>
          <p:cNvPr id="5" name="Bildobjekt 4" descr="Single dipole geometr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277178" cy="1608773"/>
          </a:xfrm>
          <a:prstGeom prst="rect">
            <a:avLst/>
          </a:prstGeom>
        </p:spPr>
      </p:pic>
      <p:pic>
        <p:nvPicPr>
          <p:cNvPr id="7" name="Bildobjekt 6" descr="Two dipoles emb1 geometry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1295400"/>
            <a:ext cx="891540" cy="1583055"/>
          </a:xfrm>
          <a:prstGeom prst="rect">
            <a:avLst/>
          </a:prstGeom>
        </p:spPr>
      </p:pic>
      <p:sp>
        <p:nvSpPr>
          <p:cNvPr id="9" name="textruta 8"/>
          <p:cNvSpPr txBox="1"/>
          <p:nvPr/>
        </p:nvSpPr>
        <p:spPr>
          <a:xfrm>
            <a:off x="152400" y="5257800"/>
            <a:ext cx="2024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Isolated far-field function</a:t>
            </a:r>
          </a:p>
          <a:p>
            <a:r>
              <a:rPr lang="en-GB" sz="1400" dirty="0" smtClean="0"/>
              <a:t>for dipole</a:t>
            </a:r>
            <a:endParaRPr lang="en-GB" sz="1400" dirty="0"/>
          </a:p>
        </p:txBody>
      </p:sp>
      <p:sp>
        <p:nvSpPr>
          <p:cNvPr id="10" name="textruta 9"/>
          <p:cNvSpPr txBox="1"/>
          <p:nvPr/>
        </p:nvSpPr>
        <p:spPr>
          <a:xfrm>
            <a:off x="2667000" y="5257800"/>
            <a:ext cx="28372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Embedded element far-field function</a:t>
            </a:r>
          </a:p>
          <a:p>
            <a:r>
              <a:rPr lang="en-GB" sz="1400" dirty="0" smtClean="0"/>
              <a:t>for dipole 1, i.e. when dipole 1 is</a:t>
            </a:r>
          </a:p>
          <a:p>
            <a:r>
              <a:rPr lang="en-GB" sz="1400" dirty="0" smtClean="0"/>
              <a:t>excited and dipole 2 is terminated</a:t>
            </a:r>
            <a:endParaRPr lang="en-GB" sz="1400" dirty="0"/>
          </a:p>
        </p:txBody>
      </p:sp>
      <p:cxnSp>
        <p:nvCxnSpPr>
          <p:cNvPr id="12" name="Rak 11"/>
          <p:cNvCxnSpPr/>
          <p:nvPr/>
        </p:nvCxnSpPr>
        <p:spPr bwMode="auto">
          <a:xfrm rot="16200000" flipH="1">
            <a:off x="-152400" y="3886200"/>
            <a:ext cx="5410200" cy="76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Bildobjekt 12" descr="Two dipoles emb2 geometry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8005" y="1295400"/>
            <a:ext cx="874395" cy="1608773"/>
          </a:xfrm>
          <a:prstGeom prst="rect">
            <a:avLst/>
          </a:prstGeom>
        </p:spPr>
      </p:pic>
      <p:pic>
        <p:nvPicPr>
          <p:cNvPr id="14" name="Bildobjekt 13" descr="Two dipoles emb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4200" y="3124200"/>
            <a:ext cx="2091690" cy="1594485"/>
          </a:xfrm>
          <a:prstGeom prst="rect">
            <a:avLst/>
          </a:prstGeom>
        </p:spPr>
      </p:pic>
      <p:sp>
        <p:nvSpPr>
          <p:cNvPr id="15" name="textruta 14"/>
          <p:cNvSpPr txBox="1"/>
          <p:nvPr/>
        </p:nvSpPr>
        <p:spPr>
          <a:xfrm>
            <a:off x="6001948" y="5257800"/>
            <a:ext cx="28372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Embedded element far-field function</a:t>
            </a:r>
          </a:p>
          <a:p>
            <a:r>
              <a:rPr lang="en-GB" sz="1400" dirty="0" smtClean="0"/>
              <a:t>for dipole 2, i.e. when dipole 2 is</a:t>
            </a:r>
          </a:p>
          <a:p>
            <a:r>
              <a:rPr lang="en-GB" sz="1400" dirty="0" smtClean="0"/>
              <a:t>excited and dipole 1 is terminated</a:t>
            </a:r>
            <a:endParaRPr lang="en-GB" sz="1400" dirty="0"/>
          </a:p>
        </p:txBody>
      </p:sp>
      <p:pic>
        <p:nvPicPr>
          <p:cNvPr id="16" name="Bildobjekt 15" descr="Two dipoles emb2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8420" y="3124200"/>
            <a:ext cx="1897380" cy="1645920"/>
          </a:xfrm>
          <a:prstGeom prst="rect">
            <a:avLst/>
          </a:prstGeom>
        </p:spPr>
      </p:pic>
      <p:pic>
        <p:nvPicPr>
          <p:cNvPr id="17" name="Bildobjekt 16" descr="Single dipole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000" y="3124200"/>
            <a:ext cx="1840230" cy="1594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4000" dirty="0" smtClean="0"/>
              <a:t>Lecture 5</a:t>
            </a:r>
            <a:br>
              <a:rPr lang="en-US" sz="4000" dirty="0" smtClean="0"/>
            </a:br>
            <a:r>
              <a:rPr lang="en-GB" sz="4000" dirty="0" smtClean="0"/>
              <a:t>Characterization of antennas in multipath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19600"/>
          </a:xfrm>
        </p:spPr>
        <p:txBody>
          <a:bodyPr/>
          <a:lstStyle/>
          <a:p>
            <a:r>
              <a:rPr lang="en-GB" sz="2400" dirty="0" smtClean="0"/>
              <a:t>Multipath environment and Rayleigh fading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to model the multipath </a:t>
            </a:r>
            <a:r>
              <a:rPr lang="en-US" sz="2400" dirty="0" smtClean="0"/>
              <a:t>channel?</a:t>
            </a:r>
            <a:endParaRPr lang="en-US" sz="2400" dirty="0"/>
          </a:p>
          <a:p>
            <a:r>
              <a:rPr lang="en-GB" sz="2400" dirty="0" smtClean="0"/>
              <a:t>Single-port antenna characterization in multipath</a:t>
            </a:r>
          </a:p>
          <a:p>
            <a:pPr lvl="1"/>
            <a:r>
              <a:rPr lang="en-GB" sz="2000" dirty="0" smtClean="0"/>
              <a:t>MEG – Mean Effective Gain</a:t>
            </a:r>
          </a:p>
          <a:p>
            <a:pPr lvl="1"/>
            <a:r>
              <a:rPr lang="en-GB" sz="2000" dirty="0" smtClean="0"/>
              <a:t>Efficiencies</a:t>
            </a:r>
            <a:endParaRPr lang="en-GB" sz="18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Multi-port antennas characterization in multipath</a:t>
            </a:r>
          </a:p>
          <a:p>
            <a:pPr lvl="1"/>
            <a:r>
              <a:rPr lang="en-GB" sz="2000" dirty="0" smtClean="0"/>
              <a:t>Diversity gain</a:t>
            </a:r>
          </a:p>
          <a:p>
            <a:pPr lvl="1"/>
            <a:r>
              <a:rPr lang="en-GB" sz="2000" dirty="0" smtClean="0"/>
              <a:t>Efficiencies</a:t>
            </a:r>
          </a:p>
          <a:p>
            <a:pPr lvl="1"/>
            <a:r>
              <a:rPr lang="en-GB" sz="2000" dirty="0" smtClean="0"/>
              <a:t>Embedded element far field function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Mutual coupling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Correlation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2407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304800"/>
            <a:ext cx="6705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>Example: Two parallel dipoles, mutual coupling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>Equivalent circuit of one embedded element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484313"/>
            <a:ext cx="8283575" cy="4267200"/>
            <a:chOff x="144" y="1344"/>
            <a:chExt cx="5218" cy="2688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816" y="2448"/>
              <a:ext cx="288" cy="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104" y="2496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824" y="2448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920" y="249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2160" y="2592"/>
              <a:ext cx="192" cy="19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256" y="249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208" y="2880"/>
              <a:ext cx="96" cy="2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2256" y="2784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1824" y="321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1920" y="3264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2256" y="316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288" y="3264"/>
              <a:ext cx="15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 flipV="1">
              <a:off x="288" y="2496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195" y="2781"/>
              <a:ext cx="192" cy="19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291" y="2973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 flipV="1">
              <a:off x="288" y="2496"/>
              <a:ext cx="3" cy="2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672" y="216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/>
                <a:t>50</a:t>
              </a:r>
              <a:r>
                <a:rPr lang="sv-SE">
                  <a:sym typeface="Symbol" pitchFamily="18" charset="2"/>
                </a:rPr>
                <a:t></a:t>
              </a:r>
              <a:endParaRPr lang="sv-SE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V="1">
              <a:off x="1776" y="288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1776" y="288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1056" y="3408"/>
              <a:ext cx="15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Z</a:t>
              </a:r>
              <a:r>
                <a:rPr lang="en-US" baseline="-25000"/>
                <a:t>in </a:t>
              </a:r>
            </a:p>
            <a:p>
              <a:pPr algn="ctr"/>
              <a:r>
                <a:rPr lang="en-US"/>
                <a:t>Input impedance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96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1968" y="2227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dirty="0"/>
                <a:t>I</a:t>
              </a:r>
              <a:r>
                <a:rPr lang="sv-SE" baseline="-25000" dirty="0"/>
                <a:t>1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2304" y="2928"/>
              <a:ext cx="3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r>
                <a:rPr lang="sv-SE" baseline="-25000"/>
                <a:t>d1</a:t>
              </a: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1344" y="278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1584" y="2784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1632" y="283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1584" y="2880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H="1">
              <a:off x="1440" y="292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H="1">
              <a:off x="1344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1344" y="2544"/>
              <a:ext cx="2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>
                  <a:sym typeface="Symbol" pitchFamily="18" charset="2"/>
                </a:rPr>
                <a:t></a:t>
              </a:r>
              <a:endParaRPr lang="sv-SE"/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2160" y="2592"/>
              <a:ext cx="15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800"/>
                <a:t>+</a:t>
              </a:r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2160" y="2640"/>
              <a:ext cx="1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400"/>
                <a:t>-</a:t>
              </a:r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3312" y="2496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 flipH="1">
              <a:off x="3600" y="2496"/>
              <a:ext cx="1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3504" y="2160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I</a:t>
              </a:r>
              <a:r>
                <a:rPr lang="sv-SE" baseline="-25000"/>
                <a:t>2</a:t>
              </a:r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4032" y="2448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auto">
            <a:xfrm>
              <a:off x="3744" y="2496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4032" y="321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>
              <a:off x="3312" y="3264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auto">
            <a:xfrm>
              <a:off x="4128" y="2496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>
              <a:off x="4128" y="3264"/>
              <a:ext cx="5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auto">
            <a:xfrm>
              <a:off x="4704" y="2448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4704" y="321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auto">
            <a:xfrm>
              <a:off x="4800" y="326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auto">
            <a:xfrm>
              <a:off x="4800" y="249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4944" y="2736"/>
              <a:ext cx="96" cy="2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5040" y="2736"/>
              <a:ext cx="3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/>
                <a:t>R</a:t>
              </a:r>
              <a:r>
                <a:rPr lang="sv-SE" baseline="-25000"/>
                <a:t>L</a:t>
              </a:r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 flipV="1">
              <a:off x="4992" y="3024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4992" y="2496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>
              <a:off x="4320" y="2400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auto">
            <a:xfrm flipH="1">
              <a:off x="4080" y="2400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3755" y="1680"/>
              <a:ext cx="1485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sv-SE"/>
            </a:p>
            <a:p>
              <a:pPr algn="ctr"/>
              <a:r>
                <a:rPr lang="en-US"/>
                <a:t>Transmission line</a:t>
              </a:r>
            </a:p>
            <a:p>
              <a:pPr algn="ctr"/>
              <a:r>
                <a:rPr lang="sv-SE"/>
                <a:t>l</a:t>
              </a: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4080" y="2496"/>
              <a:ext cx="7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dirty="0"/>
                <a:t>Z</a:t>
              </a:r>
              <a:r>
                <a:rPr lang="sv-SE" baseline="-25000" dirty="0"/>
                <a:t>c</a:t>
              </a:r>
              <a:r>
                <a:rPr lang="sv-SE" dirty="0"/>
                <a:t>=50</a:t>
              </a:r>
              <a:r>
                <a:rPr lang="sv-SE" dirty="0">
                  <a:sym typeface="Symbol" pitchFamily="18" charset="2"/>
                </a:rPr>
                <a:t></a:t>
              </a:r>
              <a:endParaRPr lang="sv-SE" dirty="0"/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3408" y="2544"/>
              <a:ext cx="4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/>
                <a:t>Z</a:t>
              </a:r>
              <a:r>
                <a:rPr lang="sv-SE" baseline="-25000"/>
                <a:t>12</a:t>
              </a:r>
              <a:r>
                <a:rPr lang="sv-SE"/>
                <a:t>I</a:t>
              </a:r>
              <a:r>
                <a:rPr lang="sv-SE" baseline="-25000"/>
                <a:t>1</a:t>
              </a:r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auto">
            <a:xfrm>
              <a:off x="3216" y="2592"/>
              <a:ext cx="192" cy="19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3264" y="2880"/>
              <a:ext cx="96" cy="2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>
              <a:off x="3312" y="2784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flipV="1">
              <a:off x="3312" y="316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Text Box 62"/>
            <p:cNvSpPr txBox="1">
              <a:spLocks noChangeArrowheads="1"/>
            </p:cNvSpPr>
            <p:nvPr/>
          </p:nvSpPr>
          <p:spPr bwMode="auto">
            <a:xfrm>
              <a:off x="3216" y="2592"/>
              <a:ext cx="15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800"/>
                <a:t>+</a:t>
              </a:r>
            </a:p>
          </p:txBody>
        </p:sp>
        <p:sp>
          <p:nvSpPr>
            <p:cNvPr id="65" name="Text Box 63"/>
            <p:cNvSpPr txBox="1">
              <a:spLocks noChangeArrowheads="1"/>
            </p:cNvSpPr>
            <p:nvPr/>
          </p:nvSpPr>
          <p:spPr bwMode="auto">
            <a:xfrm>
              <a:off x="3216" y="2640"/>
              <a:ext cx="1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400"/>
                <a:t>-</a:t>
              </a: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 flipV="1">
              <a:off x="3312" y="249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auto">
            <a:xfrm>
              <a:off x="2592" y="2400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auto">
            <a:xfrm flipH="1">
              <a:off x="2256" y="2400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9" name="Text Box 67"/>
            <p:cNvSpPr txBox="1">
              <a:spLocks noChangeArrowheads="1"/>
            </p:cNvSpPr>
            <p:nvPr/>
          </p:nvSpPr>
          <p:spPr bwMode="auto">
            <a:xfrm>
              <a:off x="2304" y="1392"/>
              <a:ext cx="835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Distance </a:t>
              </a:r>
              <a:endParaRPr lang="sv-SE"/>
            </a:p>
            <a:p>
              <a:pPr algn="ctr"/>
              <a:r>
                <a:rPr lang="en-US"/>
                <a:t>between </a:t>
              </a:r>
            </a:p>
            <a:p>
              <a:pPr algn="ctr"/>
              <a:r>
                <a:rPr lang="en-US"/>
                <a:t>dipoles</a:t>
              </a:r>
            </a:p>
            <a:p>
              <a:pPr algn="ctr"/>
              <a:r>
                <a:rPr lang="sv-SE"/>
                <a:t>d</a:t>
              </a:r>
            </a:p>
          </p:txBody>
        </p:sp>
        <p:sp>
          <p:nvSpPr>
            <p:cNvPr id="70" name="Text Box 68"/>
            <p:cNvSpPr txBox="1">
              <a:spLocks noChangeArrowheads="1"/>
            </p:cNvSpPr>
            <p:nvPr/>
          </p:nvSpPr>
          <p:spPr bwMode="auto">
            <a:xfrm>
              <a:off x="3360" y="2851"/>
              <a:ext cx="3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r>
                <a:rPr lang="sv-SE" baseline="-25000"/>
                <a:t>d2</a:t>
              </a:r>
            </a:p>
          </p:txBody>
        </p:sp>
        <p:sp>
          <p:nvSpPr>
            <p:cNvPr id="71" name="Text Box 69"/>
            <p:cNvSpPr txBox="1">
              <a:spLocks noChangeArrowheads="1"/>
            </p:cNvSpPr>
            <p:nvPr/>
          </p:nvSpPr>
          <p:spPr bwMode="auto">
            <a:xfrm>
              <a:off x="2352" y="2496"/>
              <a:ext cx="4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/>
                <a:t>Z</a:t>
              </a:r>
              <a:r>
                <a:rPr lang="sv-SE" baseline="-25000"/>
                <a:t>12</a:t>
              </a:r>
              <a:r>
                <a:rPr lang="sv-SE"/>
                <a:t>I</a:t>
              </a:r>
              <a:r>
                <a:rPr lang="sv-SE" baseline="-25000"/>
                <a:t>2</a:t>
              </a:r>
            </a:p>
          </p:txBody>
        </p:sp>
        <p:sp>
          <p:nvSpPr>
            <p:cNvPr id="72" name="Text Box 70"/>
            <p:cNvSpPr txBox="1">
              <a:spLocks noChangeArrowheads="1"/>
            </p:cNvSpPr>
            <p:nvPr/>
          </p:nvSpPr>
          <p:spPr bwMode="auto">
            <a:xfrm>
              <a:off x="195" y="2781"/>
              <a:ext cx="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800"/>
                <a:t>+</a:t>
              </a:r>
            </a:p>
            <a:p>
              <a:pPr algn="ctr"/>
              <a:r>
                <a:rPr lang="sv-SE" sz="800"/>
                <a:t>-</a:t>
              </a:r>
              <a:endParaRPr lang="en-US" sz="800"/>
            </a:p>
          </p:txBody>
        </p:sp>
        <p:sp>
          <p:nvSpPr>
            <p:cNvPr id="73" name="Text Box 71"/>
            <p:cNvSpPr txBox="1">
              <a:spLocks noChangeArrowheads="1"/>
            </p:cNvSpPr>
            <p:nvPr/>
          </p:nvSpPr>
          <p:spPr bwMode="auto">
            <a:xfrm>
              <a:off x="288" y="2592"/>
              <a:ext cx="3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/>
                <a:t>V</a:t>
              </a:r>
              <a:r>
                <a:rPr lang="sv-SE" baseline="-25000"/>
                <a:t>1</a:t>
              </a:r>
              <a:endParaRPr lang="en-US" baseline="-25000"/>
            </a:p>
          </p:txBody>
        </p:sp>
        <p:sp>
          <p:nvSpPr>
            <p:cNvPr id="74" name="Text Box 72"/>
            <p:cNvSpPr txBox="1">
              <a:spLocks noChangeArrowheads="1"/>
            </p:cNvSpPr>
            <p:nvPr/>
          </p:nvSpPr>
          <p:spPr bwMode="auto">
            <a:xfrm>
              <a:off x="3072" y="3744"/>
              <a:ext cx="18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Mutual impedance</a:t>
              </a:r>
              <a:r>
                <a:rPr lang="sv-SE"/>
                <a:t> Z</a:t>
              </a:r>
              <a:r>
                <a:rPr lang="sv-SE" baseline="-25000"/>
                <a:t>12</a:t>
              </a:r>
              <a:endParaRPr lang="en-US" baseline="-25000"/>
            </a:p>
          </p:txBody>
        </p:sp>
        <p:cxnSp>
          <p:nvCxnSpPr>
            <p:cNvPr id="75" name="AutoShape 73"/>
            <p:cNvCxnSpPr>
              <a:cxnSpLocks noChangeShapeType="1"/>
              <a:stCxn id="74" idx="1"/>
              <a:endCxn id="71" idx="2"/>
            </p:cNvCxnSpPr>
            <p:nvPr/>
          </p:nvCxnSpPr>
          <p:spPr bwMode="auto">
            <a:xfrm rot="10800000">
              <a:off x="2597" y="2784"/>
              <a:ext cx="475" cy="1104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76" name="Text Box 74"/>
            <p:cNvSpPr txBox="1">
              <a:spLocks noChangeArrowheads="1"/>
            </p:cNvSpPr>
            <p:nvPr/>
          </p:nvSpPr>
          <p:spPr bwMode="auto">
            <a:xfrm>
              <a:off x="144" y="1344"/>
              <a:ext cx="194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Reflection coefficient </a:t>
              </a:r>
              <a:r>
                <a:rPr lang="en-US" dirty="0">
                  <a:sym typeface="Symbol" pitchFamily="18" charset="2"/>
                </a:rPr>
                <a:t></a:t>
              </a:r>
              <a:endParaRPr lang="en-US" dirty="0"/>
            </a:p>
            <a:p>
              <a:r>
                <a:rPr lang="en-US" dirty="0"/>
                <a:t>at antenna port 1</a:t>
              </a:r>
              <a:r>
                <a:rPr lang="sv-SE" sz="2000" dirty="0">
                  <a:latin typeface="Tahoma" pitchFamily="34" charset="0"/>
                </a:rPr>
                <a:t> </a:t>
              </a:r>
              <a:endParaRPr lang="en-US" sz="2000" dirty="0">
                <a:latin typeface="Tahoma" pitchFamily="34" charset="0"/>
              </a:endParaRPr>
            </a:p>
          </p:txBody>
        </p:sp>
        <p:cxnSp>
          <p:nvCxnSpPr>
            <p:cNvPr id="77" name="AutoShape 75"/>
            <p:cNvCxnSpPr>
              <a:cxnSpLocks noChangeShapeType="1"/>
              <a:stCxn id="76" idx="2"/>
            </p:cNvCxnSpPr>
            <p:nvPr/>
          </p:nvCxnSpPr>
          <p:spPr bwMode="auto">
            <a:xfrm rot="16200000" flipH="1">
              <a:off x="912" y="2067"/>
              <a:ext cx="740" cy="330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78" name="Text Box 76"/>
            <p:cNvSpPr txBox="1">
              <a:spLocks noChangeArrowheads="1"/>
            </p:cNvSpPr>
            <p:nvPr/>
          </p:nvSpPr>
          <p:spPr bwMode="auto">
            <a:xfrm>
              <a:off x="528" y="3264"/>
              <a:ext cx="9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Antenna</a:t>
              </a:r>
              <a:r>
                <a:rPr lang="sv-SE"/>
                <a:t> 1</a:t>
              </a:r>
              <a:endParaRPr lang="en-US"/>
            </a:p>
          </p:txBody>
        </p:sp>
        <p:sp>
          <p:nvSpPr>
            <p:cNvPr id="79" name="Text Box 77"/>
            <p:cNvSpPr txBox="1">
              <a:spLocks noChangeArrowheads="1"/>
            </p:cNvSpPr>
            <p:nvPr/>
          </p:nvSpPr>
          <p:spPr bwMode="auto">
            <a:xfrm>
              <a:off x="3552" y="3264"/>
              <a:ext cx="9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/>
                <a:t>Antenna 2</a:t>
              </a:r>
              <a:endParaRPr lang="en-US"/>
            </a:p>
          </p:txBody>
        </p:sp>
      </p:grpSp>
      <p:sp>
        <p:nvSpPr>
          <p:cNvPr id="80" name="Text Box 78"/>
          <p:cNvSpPr txBox="1">
            <a:spLocks noChangeArrowheads="1"/>
          </p:cNvSpPr>
          <p:nvPr/>
        </p:nvSpPr>
        <p:spPr bwMode="auto">
          <a:xfrm>
            <a:off x="186300" y="5867400"/>
            <a:ext cx="8695202" cy="707886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latin typeface="Arial" pitchFamily="34" charset="0"/>
              </a:rPr>
              <a:t>Mutual coupling </a:t>
            </a:r>
            <a:r>
              <a:rPr lang="en-US" sz="2000" dirty="0" smtClean="0">
                <a:latin typeface="Arial" pitchFamily="34" charset="0"/>
              </a:rPr>
              <a:t>may cause </a:t>
            </a:r>
            <a:r>
              <a:rPr lang="en-US" sz="2000" dirty="0" err="1">
                <a:solidFill>
                  <a:srgbClr val="FF0000"/>
                </a:solidFill>
                <a:latin typeface="Arial" pitchFamily="34" charset="0"/>
              </a:rPr>
              <a:t>decorrelation</a:t>
            </a:r>
            <a:r>
              <a:rPr lang="en-US" sz="2000" dirty="0">
                <a:latin typeface="Arial" pitchFamily="34" charset="0"/>
              </a:rPr>
              <a:t> (more different element patterns)</a:t>
            </a:r>
          </a:p>
          <a:p>
            <a:pPr algn="ctr" eaLnBrk="0" hangingPunct="0"/>
            <a:r>
              <a:rPr lang="en-US" sz="2000" dirty="0">
                <a:solidFill>
                  <a:srgbClr val="FF0000"/>
                </a:solidFill>
                <a:latin typeface="Arial" pitchFamily="34" charset="0"/>
              </a:rPr>
              <a:t>a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nd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</a:rPr>
              <a:t>large reduction in radiation efficiency</a:t>
            </a:r>
            <a:r>
              <a:rPr lang="en-US" sz="2000" dirty="0">
                <a:latin typeface="Arial" pitchFamily="34" charset="0"/>
              </a:rPr>
              <a:t>.</a:t>
            </a:r>
          </a:p>
        </p:txBody>
      </p:sp>
      <p:grpSp>
        <p:nvGrpSpPr>
          <p:cNvPr id="81" name="Group 46"/>
          <p:cNvGrpSpPr>
            <a:grpSpLocks/>
          </p:cNvGrpSpPr>
          <p:nvPr/>
        </p:nvGrpSpPr>
        <p:grpSpPr bwMode="auto">
          <a:xfrm>
            <a:off x="6786563" y="285750"/>
            <a:ext cx="2047875" cy="1404938"/>
            <a:chOff x="2544" y="4803"/>
            <a:chExt cx="5790" cy="3675"/>
          </a:xfrm>
        </p:grpSpPr>
        <p:sp>
          <p:nvSpPr>
            <p:cNvPr id="82" name="Line 47"/>
            <p:cNvSpPr>
              <a:spLocks noChangeShapeType="1"/>
            </p:cNvSpPr>
            <p:nvPr/>
          </p:nvSpPr>
          <p:spPr bwMode="auto">
            <a:xfrm>
              <a:off x="4843" y="5333"/>
              <a:ext cx="106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Text Box 48"/>
            <p:cNvSpPr txBox="1">
              <a:spLocks noChangeArrowheads="1"/>
            </p:cNvSpPr>
            <p:nvPr/>
          </p:nvSpPr>
          <p:spPr bwMode="auto">
            <a:xfrm>
              <a:off x="3708" y="4803"/>
              <a:ext cx="3273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7607" tIns="28804" rIns="57607" bIns="28804"/>
            <a:lstStyle/>
            <a:p>
              <a:pPr algn="ctr"/>
              <a:r>
                <a:rPr lang="sv-SE" sz="600">
                  <a:solidFill>
                    <a:srgbClr val="000000"/>
                  </a:solidFill>
                  <a:latin typeface="Arial" pitchFamily="34" charset="0"/>
                </a:rPr>
                <a:t>Separation between dipoles</a:t>
              </a:r>
            </a:p>
            <a:p>
              <a:pPr algn="ctr"/>
              <a:r>
                <a:rPr lang="en-US" sz="600">
                  <a:solidFill>
                    <a:srgbClr val="000000"/>
                  </a:solidFill>
                  <a:latin typeface="Arial" pitchFamily="34" charset="0"/>
                </a:rPr>
                <a:t>d</a:t>
              </a:r>
              <a:endParaRPr lang="en-US" sz="600">
                <a:solidFill>
                  <a:srgbClr val="000000"/>
                </a:solidFill>
              </a:endParaRPr>
            </a:p>
          </p:txBody>
        </p:sp>
        <p:sp>
          <p:nvSpPr>
            <p:cNvPr id="84" name="Line 49"/>
            <p:cNvSpPr>
              <a:spLocks noChangeShapeType="1"/>
            </p:cNvSpPr>
            <p:nvPr/>
          </p:nvSpPr>
          <p:spPr bwMode="auto">
            <a:xfrm>
              <a:off x="5978" y="6446"/>
              <a:ext cx="18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50"/>
            <p:cNvSpPr>
              <a:spLocks noChangeShapeType="1"/>
            </p:cNvSpPr>
            <p:nvPr/>
          </p:nvSpPr>
          <p:spPr bwMode="auto">
            <a:xfrm>
              <a:off x="5978" y="6597"/>
              <a:ext cx="181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AutoShape 51"/>
            <p:cNvSpPr>
              <a:spLocks noChangeArrowheads="1"/>
            </p:cNvSpPr>
            <p:nvPr/>
          </p:nvSpPr>
          <p:spPr bwMode="auto">
            <a:xfrm>
              <a:off x="5827" y="6446"/>
              <a:ext cx="151" cy="984"/>
            </a:xfrm>
            <a:prstGeom prst="can">
              <a:avLst>
                <a:gd name="adj" fmla="val 162914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600"/>
            </a:p>
          </p:txBody>
        </p:sp>
        <p:sp>
          <p:nvSpPr>
            <p:cNvPr id="87" name="AutoShape 52"/>
            <p:cNvSpPr>
              <a:spLocks noChangeArrowheads="1"/>
            </p:cNvSpPr>
            <p:nvPr/>
          </p:nvSpPr>
          <p:spPr bwMode="auto">
            <a:xfrm>
              <a:off x="5827" y="5538"/>
              <a:ext cx="151" cy="984"/>
            </a:xfrm>
            <a:prstGeom prst="can">
              <a:avLst>
                <a:gd name="adj" fmla="val 162914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600"/>
            </a:p>
          </p:txBody>
        </p:sp>
        <p:sp>
          <p:nvSpPr>
            <p:cNvPr id="88" name="Line 53"/>
            <p:cNvSpPr>
              <a:spLocks noChangeShapeType="1"/>
            </p:cNvSpPr>
            <p:nvPr/>
          </p:nvSpPr>
          <p:spPr bwMode="auto">
            <a:xfrm>
              <a:off x="2951" y="6446"/>
              <a:ext cx="181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54"/>
            <p:cNvSpPr>
              <a:spLocks noChangeShapeType="1"/>
            </p:cNvSpPr>
            <p:nvPr/>
          </p:nvSpPr>
          <p:spPr bwMode="auto">
            <a:xfrm>
              <a:off x="3102" y="6597"/>
              <a:ext cx="166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AutoShape 55"/>
            <p:cNvSpPr>
              <a:spLocks noChangeArrowheads="1"/>
            </p:cNvSpPr>
            <p:nvPr/>
          </p:nvSpPr>
          <p:spPr bwMode="auto">
            <a:xfrm>
              <a:off x="4767" y="6446"/>
              <a:ext cx="152" cy="984"/>
            </a:xfrm>
            <a:prstGeom prst="can">
              <a:avLst>
                <a:gd name="adj" fmla="val 161842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600"/>
            </a:p>
          </p:txBody>
        </p:sp>
        <p:sp>
          <p:nvSpPr>
            <p:cNvPr id="91" name="AutoShape 56"/>
            <p:cNvSpPr>
              <a:spLocks noChangeArrowheads="1"/>
            </p:cNvSpPr>
            <p:nvPr/>
          </p:nvSpPr>
          <p:spPr bwMode="auto">
            <a:xfrm>
              <a:off x="4767" y="5538"/>
              <a:ext cx="152" cy="984"/>
            </a:xfrm>
            <a:prstGeom prst="can">
              <a:avLst>
                <a:gd name="adj" fmla="val 161842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600"/>
            </a:p>
          </p:txBody>
        </p:sp>
        <p:sp>
          <p:nvSpPr>
            <p:cNvPr id="92" name="Text Box 57"/>
            <p:cNvSpPr txBox="1">
              <a:spLocks noChangeArrowheads="1"/>
            </p:cNvSpPr>
            <p:nvPr/>
          </p:nvSpPr>
          <p:spPr bwMode="auto">
            <a:xfrm>
              <a:off x="2544" y="5825"/>
              <a:ext cx="1440" cy="144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600">
                  <a:solidFill>
                    <a:srgbClr val="000000"/>
                  </a:solidFill>
                  <a:latin typeface="Arial" pitchFamily="34" charset="0"/>
                </a:rPr>
                <a:t>Receiver and/or transmitter of port 1</a:t>
              </a:r>
              <a:endParaRPr lang="en-US" sz="600">
                <a:solidFill>
                  <a:srgbClr val="000000"/>
                </a:solidFill>
              </a:endParaRPr>
            </a:p>
          </p:txBody>
        </p:sp>
        <p:sp>
          <p:nvSpPr>
            <p:cNvPr id="93" name="Text Box 58"/>
            <p:cNvSpPr txBox="1">
              <a:spLocks noChangeArrowheads="1"/>
            </p:cNvSpPr>
            <p:nvPr/>
          </p:nvSpPr>
          <p:spPr bwMode="auto">
            <a:xfrm>
              <a:off x="2559" y="7743"/>
              <a:ext cx="5775" cy="49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600">
                  <a:solidFill>
                    <a:srgbClr val="000000"/>
                  </a:solidFill>
                  <a:latin typeface="Arial" pitchFamily="34" charset="0"/>
                </a:rPr>
                <a:t>Diversity combination (RX) and/or separation (TX)</a:t>
              </a:r>
              <a:endParaRPr lang="en-US" sz="600">
                <a:solidFill>
                  <a:srgbClr val="000000"/>
                </a:solidFill>
              </a:endParaRPr>
            </a:p>
          </p:txBody>
        </p:sp>
        <p:sp>
          <p:nvSpPr>
            <p:cNvPr id="94" name="Line 59"/>
            <p:cNvSpPr>
              <a:spLocks noChangeShapeType="1"/>
            </p:cNvSpPr>
            <p:nvPr/>
          </p:nvSpPr>
          <p:spPr bwMode="auto">
            <a:xfrm>
              <a:off x="3309" y="7253"/>
              <a:ext cx="1" cy="4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5" name="Line 60"/>
            <p:cNvSpPr>
              <a:spLocks noChangeShapeType="1"/>
            </p:cNvSpPr>
            <p:nvPr/>
          </p:nvSpPr>
          <p:spPr bwMode="auto">
            <a:xfrm>
              <a:off x="7584" y="7008"/>
              <a:ext cx="1" cy="7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Line 61"/>
            <p:cNvSpPr>
              <a:spLocks noChangeShapeType="1"/>
            </p:cNvSpPr>
            <p:nvPr/>
          </p:nvSpPr>
          <p:spPr bwMode="auto">
            <a:xfrm>
              <a:off x="5409" y="8233"/>
              <a:ext cx="0" cy="2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7" name="Text Box 62"/>
            <p:cNvSpPr txBox="1">
              <a:spLocks noChangeArrowheads="1"/>
            </p:cNvSpPr>
            <p:nvPr/>
          </p:nvSpPr>
          <p:spPr bwMode="auto">
            <a:xfrm>
              <a:off x="6894" y="5770"/>
              <a:ext cx="1440" cy="144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600">
                  <a:solidFill>
                    <a:srgbClr val="000000"/>
                  </a:solidFill>
                  <a:latin typeface="Arial" pitchFamily="34" charset="0"/>
                </a:rPr>
                <a:t>Receiver and/or transmitter of port 2</a:t>
              </a:r>
              <a:endParaRPr lang="en-US" sz="6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2800" dirty="0" smtClean="0"/>
              <a:t>Result measuring the channel measurements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br>
              <a:rPr lang="en-US" sz="2800" dirty="0" smtClean="0"/>
            </a:br>
            <a:r>
              <a:rPr lang="en-US" sz="2800" dirty="0" smtClean="0"/>
              <a:t>using channel capacity formula for 3x6 MIMO. </a:t>
            </a:r>
            <a:br>
              <a:rPr lang="en-US" sz="2800" dirty="0" smtClean="0"/>
            </a:br>
            <a:r>
              <a:rPr lang="en-US" sz="2800" dirty="0" smtClean="0"/>
              <a:t>Effect of mutual coupling/correlation.</a:t>
            </a:r>
            <a:endParaRPr lang="en-GB" sz="2800" dirty="0"/>
          </a:p>
        </p:txBody>
      </p:sp>
      <p:grpSp>
        <p:nvGrpSpPr>
          <p:cNvPr id="10" name="Grupp 9"/>
          <p:cNvGrpSpPr/>
          <p:nvPr/>
        </p:nvGrpSpPr>
        <p:grpSpPr>
          <a:xfrm>
            <a:off x="609600" y="1600200"/>
            <a:ext cx="6048375" cy="4537075"/>
            <a:chOff x="1371600" y="1828800"/>
            <a:chExt cx="6048375" cy="4537075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1828800"/>
              <a:ext cx="6048375" cy="453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Oval 7"/>
            <p:cNvSpPr>
              <a:spLocks noChangeArrowheads="1"/>
            </p:cNvSpPr>
            <p:nvPr/>
          </p:nvSpPr>
          <p:spPr bwMode="auto">
            <a:xfrm rot="1844457">
              <a:off x="2919196" y="4776993"/>
              <a:ext cx="1217612" cy="427037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4724400" y="5257800"/>
              <a:ext cx="1238250" cy="5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400" dirty="0">
                  <a:cs typeface="Times New Roman" pitchFamily="18" charset="0"/>
                </a:rPr>
                <a:t>3x6 MIMO</a:t>
              </a:r>
              <a:endParaRPr lang="en-GB" dirty="0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 flipV="1">
              <a:off x="4038600" y="5257800"/>
              <a:ext cx="619125" cy="127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pic>
          <p:nvPicPr>
            <p:cNvPr id="9" name="Picture 10" descr="MIMOArraySmallA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59025" y="2403475"/>
              <a:ext cx="1092200" cy="19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1" name="Object 4"/>
          <p:cNvGraphicFramePr>
            <a:graphicFrameLocks noChangeAspect="1"/>
          </p:cNvGraphicFramePr>
          <p:nvPr>
            <p:extLst/>
          </p:nvPr>
        </p:nvGraphicFramePr>
        <p:xfrm>
          <a:off x="5418138" y="6019800"/>
          <a:ext cx="3630612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490" name="Equation" r:id="rId5" imgW="2552400" imgH="457200" progId="Equation.DSMT4">
                  <p:embed/>
                </p:oleObj>
              </mc:Choice>
              <mc:Fallback>
                <p:oleObj name="Equation" r:id="rId5" imgW="2552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138" y="6019800"/>
                        <a:ext cx="3630612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172200" y="2057400"/>
            <a:ext cx="2590800" cy="341632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Reduction in capacity for small element spacing </a:t>
            </a:r>
            <a:r>
              <a:rPr lang="en-US" i="1" dirty="0" smtClean="0"/>
              <a:t>d</a:t>
            </a:r>
            <a:r>
              <a:rPr lang="en-US" dirty="0" smtClean="0"/>
              <a:t> is due to reduction in embedded element efficiency of each monopole, and correlation between channels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38400" y="2209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362200" y="2438400"/>
            <a:ext cx="152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662765" y="3101116"/>
            <a:ext cx="595035" cy="507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 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5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dirty="0" smtClean="0"/>
              <a:t>Efficiencies for (lossless) multi-port antennas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09800"/>
            <a:ext cx="2566638" cy="406028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40342" y="1981200"/>
            <a:ext cx="5575058" cy="4724400"/>
          </a:xfrm>
        </p:spPr>
        <p:txBody>
          <a:bodyPr/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acc,1</a:t>
            </a:r>
            <a:r>
              <a:rPr lang="en-US" sz="2400" dirty="0" smtClean="0"/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avail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000" dirty="0" smtClean="0"/>
              <a:t>is the matching efficiency on port 1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abs,1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rad,1</a:t>
            </a:r>
            <a:r>
              <a:rPr lang="en-US" sz="2400" dirty="0" smtClean="0"/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acc,1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000" dirty="0" smtClean="0"/>
              <a:t>is the radiation efficiency of port 1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rad,1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rad,1</a:t>
            </a:r>
            <a:r>
              <a:rPr lang="en-US" sz="2400" dirty="0" smtClean="0"/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avail</a:t>
            </a:r>
            <a:r>
              <a:rPr lang="en-US" sz="2000" baseline="-250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/>
              <a:t> = 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abs,1</a:t>
            </a:r>
            <a:r>
              <a:rPr lang="en-US" sz="2000" dirty="0" smtClean="0"/>
              <a:t> is the total (embedded) efficiency of port 1</a:t>
            </a:r>
          </a:p>
          <a:p>
            <a:r>
              <a:rPr lang="en-US" sz="2000" dirty="0" smtClean="0"/>
              <a:t>And expressed as functions of the S-parameters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refl,1</a:t>
            </a:r>
            <a:r>
              <a:rPr lang="en-US" sz="2000" dirty="0" smtClean="0"/>
              <a:t>=1-|S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r>
              <a:rPr lang="en-US" sz="2000" dirty="0"/>
              <a:t>e</a:t>
            </a:r>
            <a:r>
              <a:rPr lang="en-US" sz="2000" baseline="-25000" dirty="0"/>
              <a:t>abs,1</a:t>
            </a:r>
            <a:r>
              <a:rPr lang="en-US" sz="2000" dirty="0" smtClean="0"/>
              <a:t>=(1-</a:t>
            </a:r>
            <a:r>
              <a:rPr lang="en-US" sz="2000" dirty="0"/>
              <a:t>|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-|S</a:t>
            </a:r>
            <a:r>
              <a:rPr lang="en-US" sz="2000" baseline="-25000" dirty="0"/>
              <a:t>2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r>
              <a:rPr lang="en-US" sz="2400" dirty="0" smtClean="0"/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(</a:t>
            </a:r>
            <a:r>
              <a:rPr lang="en-US" sz="2000" dirty="0"/>
              <a:t>1-|</a:t>
            </a:r>
            <a:r>
              <a:rPr lang="en-US" sz="2000" dirty="0" smtClean="0"/>
              <a:t>S</a:t>
            </a:r>
            <a:r>
              <a:rPr lang="en-US" sz="2000" baseline="-25000" dirty="0" smtClean="0"/>
              <a:t>11</a:t>
            </a:r>
            <a:r>
              <a:rPr lang="en-US" sz="2000" dirty="0" smtClean="0"/>
              <a:t>|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e</a:t>
            </a:r>
            <a:r>
              <a:rPr lang="en-US" sz="2000" baseline="-25000" dirty="0"/>
              <a:t>rad,1</a:t>
            </a:r>
            <a:r>
              <a:rPr lang="en-US" sz="2000" dirty="0" smtClean="0"/>
              <a:t>=</a:t>
            </a:r>
            <a:r>
              <a:rPr lang="en-US" sz="2000" dirty="0"/>
              <a:t> 1-|S</a:t>
            </a:r>
            <a:r>
              <a:rPr lang="en-US" sz="2000" baseline="-25000" dirty="0"/>
              <a:t>11</a:t>
            </a:r>
            <a:r>
              <a:rPr lang="en-US" sz="2000" dirty="0"/>
              <a:t>|</a:t>
            </a:r>
            <a:r>
              <a:rPr lang="en-US" sz="2000" baseline="30000" dirty="0"/>
              <a:t>2</a:t>
            </a:r>
            <a:r>
              <a:rPr lang="en-US" sz="2000" dirty="0"/>
              <a:t> -|S</a:t>
            </a:r>
            <a:r>
              <a:rPr lang="en-US" sz="2000" baseline="-25000" dirty="0"/>
              <a:t>21</a:t>
            </a:r>
            <a:r>
              <a:rPr lang="en-US" sz="2000" dirty="0"/>
              <a:t>|</a:t>
            </a:r>
            <a:r>
              <a:rPr lang="en-US" sz="2000" baseline="30000" dirty="0"/>
              <a:t>2 </a:t>
            </a:r>
            <a:r>
              <a:rPr lang="en-US" sz="2000" dirty="0" smtClean="0"/>
              <a:t>is </a:t>
            </a:r>
            <a:r>
              <a:rPr lang="en-US" sz="2000" dirty="0"/>
              <a:t>the total (embedded) efficiency of port 1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19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/>
          <a:lstStyle/>
          <a:p>
            <a:r>
              <a:rPr lang="en-GB" sz="3200" dirty="0" smtClean="0"/>
              <a:t>Three ways to determine the complex correlation coefficient between </a:t>
            </a:r>
            <a:r>
              <a:rPr lang="en-GB" sz="3200" dirty="0"/>
              <a:t>port voltages in </a:t>
            </a:r>
            <a:r>
              <a:rPr lang="en-GB" sz="3200" dirty="0" smtClean="0"/>
              <a:t>RIMP</a:t>
            </a:r>
            <a:endParaRPr lang="en-GB" sz="32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343400"/>
          </a:xfrm>
        </p:spPr>
        <p:txBody>
          <a:bodyPr/>
          <a:lstStyle/>
          <a:p>
            <a:r>
              <a:rPr lang="en-GB" sz="2800" dirty="0" smtClean="0"/>
              <a:t>From embedded element far-field functions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From S-parameters of the antenna (for lossless antennas only)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800" dirty="0" smtClean="0"/>
              <a:t>From measured port voltages (channels)</a:t>
            </a:r>
            <a:endParaRPr lang="en-GB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0012"/>
              </p:ext>
            </p:extLst>
          </p:nvPr>
        </p:nvGraphicFramePr>
        <p:xfrm>
          <a:off x="4038600" y="5888943"/>
          <a:ext cx="2163536" cy="8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42" name="Equation" r:id="rId3" imgW="1358640" imgH="533160" progId="Equation.DSMT4">
                  <p:embed/>
                </p:oleObj>
              </mc:Choice>
              <mc:Fallback>
                <p:oleObj name="Equation" r:id="rId3" imgW="135864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38600" y="5888943"/>
                        <a:ext cx="2163536" cy="849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244716"/>
              </p:ext>
            </p:extLst>
          </p:nvPr>
        </p:nvGraphicFramePr>
        <p:xfrm>
          <a:off x="3220084" y="4343400"/>
          <a:ext cx="3990975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43" name="Equation" r:id="rId5" imgW="2450880" imgH="533160" progId="Equation.DSMT4">
                  <p:embed/>
                </p:oleObj>
              </mc:Choice>
              <mc:Fallback>
                <p:oleObj name="Equation" r:id="rId5" imgW="245088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20084" y="4343400"/>
                        <a:ext cx="3990975" cy="86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291693"/>
              </p:ext>
            </p:extLst>
          </p:nvPr>
        </p:nvGraphicFramePr>
        <p:xfrm>
          <a:off x="2408672" y="2142152"/>
          <a:ext cx="4830548" cy="1134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44" name="Equation" r:id="rId7" imgW="3352680" imgH="787320" progId="Equation.DSMT4">
                  <p:embed/>
                </p:oleObj>
              </mc:Choice>
              <mc:Fallback>
                <p:oleObj name="Equation" r:id="rId7" imgW="3352680" imgH="787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08672" y="2142152"/>
                        <a:ext cx="4830548" cy="11344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18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Characterization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00200"/>
            <a:ext cx="5534025" cy="3685889"/>
          </a:xfrm>
        </p:spPr>
      </p:pic>
      <p:sp>
        <p:nvSpPr>
          <p:cNvPr id="5" name="Rectangle 4"/>
          <p:cNvSpPr/>
          <p:nvPr/>
        </p:nvSpPr>
        <p:spPr>
          <a:xfrm>
            <a:off x="457200" y="5362575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Correlation between the ports of two parallel </a:t>
            </a:r>
            <a:r>
              <a:rPr lang="en-US" dirty="0" smtClean="0"/>
              <a:t>half-wave </a:t>
            </a:r>
            <a:r>
              <a:rPr lang="en-US" dirty="0"/>
              <a:t>dipoles in </a:t>
            </a:r>
            <a:r>
              <a:rPr lang="en-US" dirty="0" smtClean="0"/>
              <a:t>RIMP (left), </a:t>
            </a:r>
            <a:r>
              <a:rPr lang="en-US" dirty="0"/>
              <a:t>and </a:t>
            </a:r>
            <a:r>
              <a:rPr lang="en-US" dirty="0" smtClean="0"/>
              <a:t>the apparent </a:t>
            </a:r>
            <a:r>
              <a:rPr lang="en-US" dirty="0"/>
              <a:t>and </a:t>
            </a:r>
            <a:r>
              <a:rPr lang="en-US" dirty="0" smtClean="0"/>
              <a:t>effective </a:t>
            </a:r>
            <a:r>
              <a:rPr lang="en-US" dirty="0"/>
              <a:t>diversity gains by MRC versus dipole </a:t>
            </a:r>
            <a:r>
              <a:rPr lang="en-US" dirty="0" smtClean="0"/>
              <a:t>spacing(right).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29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lecture – April 23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Characterization of antennas in multipath</a:t>
            </a:r>
          </a:p>
          <a:p>
            <a:pPr lvl="1"/>
            <a:r>
              <a:rPr lang="en-GB" dirty="0" smtClean="0"/>
              <a:t>MIMO</a:t>
            </a:r>
          </a:p>
          <a:p>
            <a:pPr lvl="1"/>
            <a:r>
              <a:rPr lang="en-GB" dirty="0" smtClean="0"/>
              <a:t>Characterization of active terminals</a:t>
            </a:r>
          </a:p>
          <a:p>
            <a:pPr lvl="2"/>
            <a:r>
              <a:rPr lang="en-GB" dirty="0" smtClean="0"/>
              <a:t>TRP, TIS, throughput</a:t>
            </a:r>
          </a:p>
          <a:p>
            <a:pPr lvl="1"/>
            <a:r>
              <a:rPr lang="en-GB" dirty="0" smtClean="0"/>
              <a:t>Threshold receiver model</a:t>
            </a:r>
          </a:p>
          <a:p>
            <a:pPr lvl="1"/>
            <a:r>
              <a:rPr lang="en-GB" dirty="0" smtClean="0"/>
              <a:t>Measurements in reverberation chamber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how antennas in rich isotropic multipath are characterized.</a:t>
            </a:r>
          </a:p>
          <a:p>
            <a:r>
              <a:rPr lang="en-US" smtClean="0"/>
              <a:t>Explain the different factors contributing to the antenna efficiency and diversity gain in multipath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71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72400" cy="111125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MIMO capacity for SNR = 15 dB</a:t>
            </a:r>
            <a:br>
              <a:rPr lang="en-US" sz="2800" dirty="0" smtClean="0"/>
            </a:br>
            <a:r>
              <a:rPr lang="en-US" sz="2400" dirty="0" smtClean="0"/>
              <a:t>antenna modeled in IE3D and and external RIMP ray model.</a:t>
            </a:r>
            <a:br>
              <a:rPr lang="en-US" sz="2400" dirty="0" smtClean="0"/>
            </a:br>
            <a:r>
              <a:rPr lang="en-US" sz="2400" dirty="0" smtClean="0"/>
              <a:t>Measurements in reverberation chamber.</a:t>
            </a:r>
          </a:p>
        </p:txBody>
      </p:sp>
      <p:pic>
        <p:nvPicPr>
          <p:cNvPr id="6554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1654265"/>
            <a:ext cx="6331188" cy="4746535"/>
          </a:xfrm>
          <a:noFill/>
        </p:spPr>
      </p:pic>
      <p:pic>
        <p:nvPicPr>
          <p:cNvPr id="65541" name="Picture 2" descr="kent_assy_3"/>
          <p:cNvPicPr>
            <a:picLocks noChangeAspect="1" noChangeArrowheads="1"/>
          </p:cNvPicPr>
          <p:nvPr/>
        </p:nvPicPr>
        <p:blipFill>
          <a:blip r:embed="rId4" cstate="print"/>
          <a:srcRect l="28915" r="30421" b="43253"/>
          <a:stretch>
            <a:fillRect/>
          </a:stretch>
        </p:blipFill>
        <p:spPr bwMode="auto">
          <a:xfrm>
            <a:off x="5857875" y="3214688"/>
            <a:ext cx="121443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84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" y="228600"/>
            <a:ext cx="7772400" cy="762000"/>
          </a:xfrm>
        </p:spPr>
        <p:txBody>
          <a:bodyPr/>
          <a:lstStyle/>
          <a:p>
            <a:r>
              <a:rPr lang="en-US" sz="3200" dirty="0" smtClean="0"/>
              <a:t>MIMO concepts in modern digital communication systems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53400" cy="5410200"/>
          </a:xfrm>
        </p:spPr>
        <p:txBody>
          <a:bodyPr/>
          <a:lstStyle/>
          <a:p>
            <a:r>
              <a:rPr lang="en-US" sz="1800" dirty="0" smtClean="0"/>
              <a:t>MIMO (and communications in general) requires an estimate (measurement) of the channel matrix </a:t>
            </a:r>
            <a:r>
              <a:rPr lang="en-US" sz="1800" b="1" i="1" dirty="0" smtClean="0"/>
              <a:t>H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For small SNR in rich isotropic multipath: </a:t>
            </a:r>
          </a:p>
          <a:p>
            <a:pPr lvl="1"/>
            <a:r>
              <a:rPr lang="en-US" sz="1600" dirty="0" smtClean="0"/>
              <a:t>Antenna diversity by Maximum Ratio Combination (i.e. superposition by complex conjugate channel weighting)</a:t>
            </a:r>
            <a:endParaRPr lang="en-US" sz="1800" dirty="0" smtClean="0"/>
          </a:p>
          <a:p>
            <a:r>
              <a:rPr lang="en-US" sz="1800" dirty="0" smtClean="0"/>
              <a:t>For </a:t>
            </a:r>
            <a:r>
              <a:rPr lang="en-US" sz="1800" dirty="0"/>
              <a:t>large </a:t>
            </a:r>
            <a:r>
              <a:rPr lang="en-US" sz="1800" dirty="0" smtClean="0"/>
              <a:t>SNR</a:t>
            </a:r>
            <a:endParaRPr lang="en-US" sz="1600" dirty="0" smtClean="0"/>
          </a:p>
          <a:p>
            <a:pPr lvl="1"/>
            <a:r>
              <a:rPr lang="en-US" sz="1600" dirty="0" smtClean="0"/>
              <a:t>MIMO multiplexing/multi-stream may produce two or more bit streams at same frequency to drastically multiply channel capacity</a:t>
            </a:r>
          </a:p>
          <a:p>
            <a:pPr lvl="1"/>
            <a:r>
              <a:rPr lang="en-US" sz="1600" dirty="0" smtClean="0"/>
              <a:t>Processing involves diagonalization of the channel matrix (eigenvector formation). Each eigenvector represents a “bit stream channel” (channel must be known at both the receiver and the transmitter). </a:t>
            </a:r>
            <a:endParaRPr lang="en-US" sz="1600" dirty="0"/>
          </a:p>
          <a:p>
            <a:r>
              <a:rPr lang="en-US" sz="1800" dirty="0" smtClean="0"/>
              <a:t>For large SNR in LOS environments:</a:t>
            </a:r>
          </a:p>
          <a:p>
            <a:pPr lvl="1"/>
            <a:r>
              <a:rPr lang="en-US" sz="1600" dirty="0" smtClean="0"/>
              <a:t>MIMO reduces to classical beam-forming, </a:t>
            </a:r>
            <a:r>
              <a:rPr lang="en-US" sz="1600" dirty="0"/>
              <a:t>2</a:t>
            </a:r>
            <a:r>
              <a:rPr lang="en-US" sz="1600" dirty="0" smtClean="0"/>
              <a:t> beams (bit streams) can be formed when using 2x2 MIMO if the ports excite orthogonal polarizations.</a:t>
            </a:r>
          </a:p>
          <a:p>
            <a:pPr lvl="1"/>
            <a:r>
              <a:rPr lang="en-US" sz="1600" dirty="0" smtClean="0"/>
              <a:t>We can also achieve 2 bit streams by using co-polar elements with large separation (not practical).</a:t>
            </a:r>
          </a:p>
          <a:p>
            <a:r>
              <a:rPr lang="en-US" sz="1800" dirty="0" smtClean="0"/>
              <a:t>For large SNR in advanced systems</a:t>
            </a:r>
          </a:p>
          <a:p>
            <a:pPr lvl="1"/>
            <a:r>
              <a:rPr lang="en-US" sz="1600" dirty="0" err="1" smtClean="0"/>
              <a:t>MultiUser</a:t>
            </a:r>
            <a:r>
              <a:rPr lang="en-US" sz="1600" dirty="0" smtClean="0"/>
              <a:t> MIMO, i.e. many send different bit streams at same frequency to different users in same environment, Massive MIMO.</a:t>
            </a:r>
          </a:p>
        </p:txBody>
      </p:sp>
    </p:spTree>
    <p:extLst>
      <p:ext uri="{BB962C8B-B14F-4D97-AF65-F5344CB8AC3E}">
        <p14:creationId xmlns:p14="http://schemas.microsoft.com/office/powerpoint/2010/main" val="21541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10982</TotalTime>
  <Words>3029</Words>
  <Application>Microsoft Office PowerPoint</Application>
  <PresentationFormat>On-screen Show (4:3)</PresentationFormat>
  <Paragraphs>512</Paragraphs>
  <Slides>74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8" baseType="lpstr">
      <vt:lpstr>Batang</vt:lpstr>
      <vt:lpstr>Arial</vt:lpstr>
      <vt:lpstr>Calibri</vt:lpstr>
      <vt:lpstr>CMMI6</vt:lpstr>
      <vt:lpstr>CMMI9</vt:lpstr>
      <vt:lpstr>CMR9</vt:lpstr>
      <vt:lpstr>Courier New</vt:lpstr>
      <vt:lpstr>Lucida Bright</vt:lpstr>
      <vt:lpstr>Symbol</vt:lpstr>
      <vt:lpstr>Tahoma</vt:lpstr>
      <vt:lpstr>Times New Roman</vt:lpstr>
      <vt:lpstr>Wingdings</vt:lpstr>
      <vt:lpstr>Blank Presentation</vt:lpstr>
      <vt:lpstr>Equation</vt:lpstr>
      <vt:lpstr>Antenna Course 23-Apr-2015  Lecture 6</vt:lpstr>
      <vt:lpstr>Lecture 6 Characterization of antennas in multipath </vt:lpstr>
      <vt:lpstr>Learning goals (after lab 1)</vt:lpstr>
      <vt:lpstr>Lecture 6 Characterization of antennas in multipath </vt:lpstr>
      <vt:lpstr>What is MIMO?</vt:lpstr>
      <vt:lpstr>MIMO system in multipath environment, Shannon’s extended formula (CSI = Channel state information)</vt:lpstr>
      <vt:lpstr>Result measuring the channel measurements and  using channel capacity formula for 3x6 MIMO.  Effect of mutual coupling/correlation.</vt:lpstr>
      <vt:lpstr>MIMO capacity for SNR = 15 dB antenna modeled in IE3D and and external RIMP ray model. Measurements in reverberation chamber.</vt:lpstr>
      <vt:lpstr>MIMO concepts in modern digital communication systems</vt:lpstr>
      <vt:lpstr>Lecture 6 Characterization of antennas in multipath </vt:lpstr>
      <vt:lpstr>Lecture 5 Characterization of antennas in multipath </vt:lpstr>
      <vt:lpstr>Friis transmission formula between two antennas in free space (LOS)</vt:lpstr>
      <vt:lpstr>Friis transmission formula between two antennas in free space (LOS)</vt:lpstr>
      <vt:lpstr>Learning goals</vt:lpstr>
      <vt:lpstr>Lecture 5 Characterization of antennas in multipath </vt:lpstr>
      <vt:lpstr>Transmission between two antennas in multipath environment</vt:lpstr>
      <vt:lpstr>Multipath environment</vt:lpstr>
      <vt:lpstr>Definition of the channel</vt:lpstr>
      <vt:lpstr>The wireless channel</vt:lpstr>
      <vt:lpstr>Received voltage fades when moving around in multipath environment</vt:lpstr>
      <vt:lpstr>Statistical representation of voltage: Rayleigh distribution</vt:lpstr>
      <vt:lpstr>Questions</vt:lpstr>
      <vt:lpstr>Central limit theorem applied to multipath</vt:lpstr>
      <vt:lpstr>Cumulative probability distribution of fading</vt:lpstr>
      <vt:lpstr>Lecture 5 Characterization of antennas in multipath </vt:lpstr>
      <vt:lpstr>Equivalent circuits – Still valid</vt:lpstr>
      <vt:lpstr>Equivalent circuits – Still valid</vt:lpstr>
      <vt:lpstr>Angles of Arrival (AoA)</vt:lpstr>
      <vt:lpstr>Cross-polar Power Discrimination (XPD)</vt:lpstr>
      <vt:lpstr>Question</vt:lpstr>
      <vt:lpstr>Rich Isotropic MultiPath environment – (RIMP) Reference environment</vt:lpstr>
      <vt:lpstr>Computer emulation of isotropic multipath environment</vt:lpstr>
      <vt:lpstr>Illustration of isotropic environment 20 waves (one realization), Ez-field plot</vt:lpstr>
      <vt:lpstr>Simulated received power in isotropic environment (compared to maximum available).  20 waves/realization.  3 different antenna orientations.</vt:lpstr>
      <vt:lpstr>Lecture 5 Characterization of antennas in multipath </vt:lpstr>
      <vt:lpstr>Far-Field Function and antenna impedance</vt:lpstr>
      <vt:lpstr>Definition of MEG (Mean Effective Gain)</vt:lpstr>
      <vt:lpstr>Characterization of received power on a single-port antenna</vt:lpstr>
      <vt:lpstr>Lecture 5 Characterization of antennas in multipath </vt:lpstr>
      <vt:lpstr>Total radiation efficiency characterizes performance in rich isotropic multipath</vt:lpstr>
      <vt:lpstr>Power expressions for single-port antenna</vt:lpstr>
      <vt:lpstr>Efficiencies for single-port antenna</vt:lpstr>
      <vt:lpstr>Lecture 5 Characterization of antennas in multipath </vt:lpstr>
      <vt:lpstr>Moving around in multipath environment causes fading of received voltage</vt:lpstr>
      <vt:lpstr>Illustration of isotropic environment 20 waves (one realization), Ez-field plot</vt:lpstr>
      <vt:lpstr>Two separated antennas for diversity</vt:lpstr>
      <vt:lpstr>Two independent fading channels</vt:lpstr>
      <vt:lpstr>Selection combining of the two channels</vt:lpstr>
      <vt:lpstr>Diversity gain by selection combining normally given at 1 % CDF</vt:lpstr>
      <vt:lpstr>Diversity and combining methods</vt:lpstr>
      <vt:lpstr>Diversity Characterization</vt:lpstr>
      <vt:lpstr>Example: Application of MRC    </vt:lpstr>
      <vt:lpstr>Example: Estimated Channel    </vt:lpstr>
      <vt:lpstr>Example: MRC signal</vt:lpstr>
      <vt:lpstr>Far-Field Patterns of the MRC Algorithm</vt:lpstr>
      <vt:lpstr>Conclusion on Far-Field Patterns of the MRC Algorithm</vt:lpstr>
      <vt:lpstr>Diversity Gains</vt:lpstr>
      <vt:lpstr>Diversity Gains</vt:lpstr>
      <vt:lpstr>Diversity Gains</vt:lpstr>
      <vt:lpstr>What limits the diversity gain?</vt:lpstr>
      <vt:lpstr>Lecture 5 Characterization of antennas in multipath </vt:lpstr>
      <vt:lpstr>Power expressions for a 2-port (lossless) antenna (characterize easiest on transmit)</vt:lpstr>
      <vt:lpstr>Efficiencies for (lossless) multi-port antennas</vt:lpstr>
      <vt:lpstr>Efficiencies for 2-port antennas, 2-dipole antennas</vt:lpstr>
      <vt:lpstr>Lecture 5 Characterization of antennas in multipath </vt:lpstr>
      <vt:lpstr>Embedded element far-field function</vt:lpstr>
      <vt:lpstr>Embedded element far-field function</vt:lpstr>
      <vt:lpstr>Lecture 5 Characterization of antennas in multipath </vt:lpstr>
      <vt:lpstr>PowerPoint Presentation</vt:lpstr>
      <vt:lpstr>Efficiencies for (lossless) multi-port antennas</vt:lpstr>
      <vt:lpstr>Three ways to determine the complex correlation coefficient between port voltages in RIMP</vt:lpstr>
      <vt:lpstr>Diversity Characterization</vt:lpstr>
      <vt:lpstr>Next lecture – April 23</vt:lpstr>
      <vt:lpstr>Learning goals</vt:lpstr>
    </vt:vector>
  </TitlesOfParts>
  <Company>.Chalmers Univ.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Antennas</dc:title>
  <dc:creator>.Per-Simon Kildal</dc:creator>
  <cp:lastModifiedBy>andres</cp:lastModifiedBy>
  <cp:revision>561</cp:revision>
  <dcterms:created xsi:type="dcterms:W3CDTF">1999-06-13T11:08:48Z</dcterms:created>
  <dcterms:modified xsi:type="dcterms:W3CDTF">2015-04-28T17:11:22Z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4</vt:i4>
  </property>
  <property fmtid="{D5CDD505-2E9C-101B-9397-08002B2CF9AE}" pid="21" name="OutputDir">
    <vt:lpwstr>C:\Per-Simon_hos_Susanne\Antennkursen\99-00\Cd-rom for Microwave Antenna course 1999\OH-slides in html format</vt:lpwstr>
  </property>
</Properties>
</file>