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" r:id="rId2"/>
    <p:sldId id="359" r:id="rId3"/>
    <p:sldId id="287" r:id="rId4"/>
    <p:sldId id="321" r:id="rId5"/>
    <p:sldId id="355" r:id="rId6"/>
    <p:sldId id="323" r:id="rId7"/>
    <p:sldId id="329" r:id="rId8"/>
    <p:sldId id="322" r:id="rId9"/>
    <p:sldId id="286" r:id="rId10"/>
    <p:sldId id="325" r:id="rId11"/>
    <p:sldId id="326" r:id="rId12"/>
    <p:sldId id="328" r:id="rId13"/>
    <p:sldId id="288" r:id="rId14"/>
    <p:sldId id="331" r:id="rId15"/>
    <p:sldId id="333" r:id="rId16"/>
    <p:sldId id="330" r:id="rId17"/>
    <p:sldId id="334" r:id="rId18"/>
    <p:sldId id="335" r:id="rId19"/>
    <p:sldId id="336" r:id="rId20"/>
    <p:sldId id="337" r:id="rId21"/>
    <p:sldId id="332" r:id="rId22"/>
    <p:sldId id="289" r:id="rId23"/>
    <p:sldId id="290" r:id="rId24"/>
    <p:sldId id="308" r:id="rId25"/>
    <p:sldId id="366" r:id="rId26"/>
    <p:sldId id="309" r:id="rId27"/>
    <p:sldId id="301" r:id="rId28"/>
    <p:sldId id="338" r:id="rId29"/>
    <p:sldId id="292" r:id="rId30"/>
    <p:sldId id="339" r:id="rId31"/>
    <p:sldId id="341" r:id="rId32"/>
    <p:sldId id="315" r:id="rId33"/>
    <p:sldId id="340" r:id="rId34"/>
    <p:sldId id="291" r:id="rId35"/>
    <p:sldId id="293" r:id="rId36"/>
    <p:sldId id="294" r:id="rId37"/>
    <p:sldId id="311" r:id="rId38"/>
    <p:sldId id="295" r:id="rId39"/>
    <p:sldId id="347" r:id="rId40"/>
    <p:sldId id="348" r:id="rId41"/>
    <p:sldId id="349" r:id="rId42"/>
    <p:sldId id="346" r:id="rId43"/>
    <p:sldId id="369" r:id="rId44"/>
    <p:sldId id="296" r:id="rId45"/>
    <p:sldId id="316" r:id="rId46"/>
    <p:sldId id="368" r:id="rId47"/>
    <p:sldId id="356" r:id="rId48"/>
    <p:sldId id="367" r:id="rId49"/>
    <p:sldId id="361" r:id="rId50"/>
    <p:sldId id="362" r:id="rId51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4641" autoAdjust="0"/>
  </p:normalViewPr>
  <p:slideViewPr>
    <p:cSldViewPr>
      <p:cViewPr varScale="1">
        <p:scale>
          <a:sx n="106" d="100"/>
          <a:sy n="106" d="100"/>
        </p:scale>
        <p:origin x="162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998" y="-9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png"/><Relationship Id="rId1" Type="http://schemas.openxmlformats.org/officeDocument/2006/relationships/image" Target="../media/image4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955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t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endParaRPr 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721" y="1"/>
            <a:ext cx="2944479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endParaRPr lang="en-US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323"/>
            <a:ext cx="2945955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b" anchorCtr="0" compatLnSpc="1">
            <a:prstTxWarp prst="textNoShape">
              <a:avLst/>
            </a:prstTxWarp>
          </a:bodyPr>
          <a:lstStyle>
            <a:lvl1pPr defTabSz="911225">
              <a:defRPr sz="1200"/>
            </a:lvl1pPr>
          </a:lstStyle>
          <a:p>
            <a:endParaRPr lang="en-US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721" y="9429323"/>
            <a:ext cx="2944479" cy="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6" tIns="45578" rIns="91156" bIns="45578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fld id="{C7EF5980-F2D9-49EC-8567-0DF4ED42C4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084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55" cy="53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t" anchorCtr="0" compatLnSpc="1">
            <a:prstTxWarp prst="textNoShape">
              <a:avLst/>
            </a:prstTxWarp>
          </a:bodyPr>
          <a:lstStyle>
            <a:lvl1pPr defTabSz="903288">
              <a:defRPr sz="12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5325" y="0"/>
            <a:ext cx="2945954" cy="53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62000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845" y="4717123"/>
            <a:ext cx="4961063" cy="448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963"/>
            <a:ext cx="2945955" cy="456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b" anchorCtr="0" compatLnSpc="1">
            <a:prstTxWarp prst="textNoShape">
              <a:avLst/>
            </a:prstTxWarp>
          </a:bodyPr>
          <a:lstStyle>
            <a:lvl1pPr defTabSz="903288">
              <a:defRPr sz="1200"/>
            </a:lvl1pPr>
          </a:lstStyle>
          <a:p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5325" y="9430963"/>
            <a:ext cx="2945954" cy="456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6" tIns="45218" rIns="90436" bIns="45218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fld id="{00B98C13-BAEA-47C1-B2D9-FA0A611C90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983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0B38F-9BD5-4AAD-B2AB-037A6EEC534C}" type="slidenum">
              <a:rPr lang="en-US"/>
              <a:pPr/>
              <a:t>1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4670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29650-3F6B-4ECB-A6D1-05684EAAEBCE}" type="slidenum">
              <a:rPr lang="en-US"/>
              <a:pPr/>
              <a:t>10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97955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3F8477-35F6-4BE1-95F5-DE959DF311F3}" type="slidenum">
              <a:rPr lang="en-US"/>
              <a:pPr/>
              <a:t>11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5138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40006D-F941-4C8A-9538-BA3410884ADB}" type="slidenum">
              <a:rPr lang="en-US"/>
              <a:pPr/>
              <a:t>12</a:t>
            </a:fld>
            <a:endParaRPr lang="en-US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57373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111C17-CCF9-4E49-94E5-26039C0ACDE3}" type="slidenum">
              <a:rPr lang="en-US"/>
              <a:pPr/>
              <a:t>13</a:t>
            </a:fld>
            <a:endParaRPr 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Draw TE11 field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58125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8CDFBD-4E4E-4C37-8623-73F8F43B0EB1}" type="slidenum">
              <a:rPr lang="en-US"/>
              <a:pPr/>
              <a:t>14</a:t>
            </a:fld>
            <a:endParaRPr lang="en-US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0067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27FA8-9F3C-45FC-9D9D-BBC8187541FD}" type="slidenum">
              <a:rPr lang="en-US"/>
              <a:pPr/>
              <a:t>15</a:t>
            </a:fld>
            <a:endParaRPr lang="en-US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01793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7DE4FA-D7F6-4AD4-B83E-585A57B14B8D}" type="slidenum">
              <a:rPr lang="en-US"/>
              <a:pPr/>
              <a:t>16</a:t>
            </a:fld>
            <a:endParaRPr 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34067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3EC362-DCD0-4C6A-ABB5-381597351F1A}" type="slidenum">
              <a:rPr lang="en-US"/>
              <a:pPr/>
              <a:t>17</a:t>
            </a:fld>
            <a:endParaRPr lang="en-US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42253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D64693-DAD0-4E2A-9D85-5804E5C34491}" type="slidenum">
              <a:rPr lang="en-US"/>
              <a:pPr/>
              <a:t>18</a:t>
            </a:fld>
            <a:endParaRPr lang="en-US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8558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43C26A-AC0B-4F41-BD89-6A599D7F43AB}" type="slidenum">
              <a:rPr lang="en-US"/>
              <a:pPr/>
              <a:t>19</a:t>
            </a:fld>
            <a:endParaRPr lang="en-US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921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z="1800" dirty="0" smtClean="0"/>
              <a:t>Describe - to tell or depict in written or spoken words, without using the textbook; </a:t>
            </a:r>
          </a:p>
          <a:p>
            <a:r>
              <a:rPr lang="en-US" sz="1800" dirty="0" smtClean="0"/>
              <a:t>Explain - to make known in detail, including the simplest basic equations, without using the textbook</a:t>
            </a:r>
          </a:p>
        </p:txBody>
      </p:sp>
    </p:spTree>
    <p:extLst>
      <p:ext uri="{BB962C8B-B14F-4D97-AF65-F5344CB8AC3E}">
        <p14:creationId xmlns:p14="http://schemas.microsoft.com/office/powerpoint/2010/main" val="13801855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9989E3-5409-4A2D-8E60-73CEDF2CF152}" type="slidenum">
              <a:rPr lang="en-US"/>
              <a:pPr/>
              <a:t>20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Show co pol</a:t>
            </a:r>
            <a:r>
              <a:rPr lang="sv-SE" baseline="0" dirty="0" smtClean="0"/>
              <a:t> vector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186358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E2E3D-78D5-4F6C-8429-1994AE5A6442}" type="slidenum">
              <a:rPr lang="en-US"/>
              <a:pPr/>
              <a:t>21</a:t>
            </a:fld>
            <a:endParaRPr lang="en-US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653599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49D04D-A152-4513-B5EA-02E268188EB1}" type="slidenum">
              <a:rPr lang="en-US"/>
              <a:pPr/>
              <a:t>22</a:t>
            </a:fld>
            <a:endParaRPr 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Assum same BOR1 antenna along x and y axis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107172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77355C-464B-45A0-AD15-C0D1D95D4A58}" type="slidenum">
              <a:rPr lang="en-US"/>
              <a:pPr/>
              <a:t>23</a:t>
            </a:fld>
            <a:endParaRPr lang="en-U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Related to radiated power by P=2</a:t>
            </a:r>
            <a:r>
              <a:rPr lang="el-GR" dirty="0" smtClean="0"/>
              <a:t>η</a:t>
            </a:r>
            <a:r>
              <a:rPr lang="sv-SE" dirty="0" smtClean="0"/>
              <a:t>Prad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376130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2831A-EB5C-4C80-AB90-2CC568BEE2E5}" type="slidenum">
              <a:rPr lang="en-US"/>
              <a:pPr/>
              <a:t>24</a:t>
            </a:fld>
            <a:endParaRPr lang="en-US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953987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2831A-EB5C-4C80-AB90-2CC568BEE2E5}" type="slidenum">
              <a:rPr lang="en-US"/>
              <a:pPr/>
              <a:t>25</a:t>
            </a:fld>
            <a:endParaRPr lang="en-US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Ge = Gh, Gxp=0. draw pattern to show half 3dB beamwidth.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953987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5B8F3-C1B2-4B67-BEF1-96F648F9F506}" type="slidenum">
              <a:rPr lang="en-US"/>
              <a:pPr/>
              <a:t>26</a:t>
            </a:fld>
            <a:endParaRPr lang="en-U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96825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6603AD-E0FA-4C51-A0BD-122CCAADE7BA}" type="slidenum">
              <a:rPr lang="en-US"/>
              <a:pPr/>
              <a:t>27</a:t>
            </a:fld>
            <a:endParaRPr 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787177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AA6EA1-9FCA-41DD-B0F1-A5E97CFF1627}" type="slidenum">
              <a:rPr lang="en-US"/>
              <a:pPr/>
              <a:t>28</a:t>
            </a:fld>
            <a:endParaRPr lang="en-US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660525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E82C89-3934-444C-9BF0-DE8A9A831F14}" type="slidenum">
              <a:rPr lang="en-US"/>
              <a:pPr/>
              <a:t>29</a:t>
            </a:fld>
            <a:endParaRPr lang="en-U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1586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364563-FA62-47F7-86C6-79DB481B90CF}" type="slidenum">
              <a:rPr lang="en-US"/>
              <a:pPr/>
              <a:t>3</a:t>
            </a:fld>
            <a:endParaRPr lang="en-US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3580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CAD12-FF0D-412C-BB1B-106411493618}" type="slidenum">
              <a:rPr lang="en-US"/>
              <a:pPr/>
              <a:t>30</a:t>
            </a:fld>
            <a:endParaRPr lang="en-US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16949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057B05-7F20-4053-83B7-7C5DA1CF81EB}" type="slidenum">
              <a:rPr lang="en-US"/>
              <a:pPr/>
              <a:t>31</a:t>
            </a:fld>
            <a:endParaRPr lang="en-US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85279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81CA32-3427-44A8-86C6-BF7999A0A86F}" type="slidenum">
              <a:rPr lang="en-US"/>
              <a:pPr/>
              <a:t>32</a:t>
            </a:fld>
            <a:endParaRPr 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Note the difference maximun directivity and the maximun directive gain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0056585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39662E-C16C-4F8C-81A4-18D64FFEA8DF}" type="slidenum">
              <a:rPr lang="en-US"/>
              <a:pPr/>
              <a:t>33</a:t>
            </a:fld>
            <a:endParaRPr 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Not G0/Gmax=Ae/A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8437224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F8011-2240-4B04-A75C-89E8169B3BB4}" type="slidenum">
              <a:rPr lang="en-US"/>
              <a:pPr/>
              <a:t>34</a:t>
            </a:fld>
            <a:endParaRPr lang="en-US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370948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5D13FA-93EC-4C2D-9B5E-EE0096A7D0C1}" type="slidenum">
              <a:rPr lang="en-US"/>
              <a:pPr/>
              <a:t>35</a:t>
            </a:fld>
            <a:endParaRPr 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18429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798D62-07E0-4138-8237-62EEE2E22E95}" type="slidenum">
              <a:rPr lang="en-US"/>
              <a:pPr/>
              <a:t>36</a:t>
            </a:fld>
            <a:endParaRPr lang="en-US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4818428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F11A4E-8000-4243-901F-EBE1A6ACB276}" type="slidenum">
              <a:rPr lang="en-US"/>
              <a:pPr/>
              <a:t>37</a:t>
            </a:fld>
            <a:endParaRPr 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572498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CE4F7-59FA-4360-AD77-991B5DB0ED15}" type="slidenum">
              <a:rPr lang="en-US"/>
              <a:pPr/>
              <a:t>38</a:t>
            </a:fld>
            <a:endParaRPr lang="en-U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9852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F04D46-7DB1-43AD-927C-E45B5F04D374}" type="slidenum">
              <a:rPr lang="en-US"/>
              <a:pPr/>
              <a:t>39</a:t>
            </a:fld>
            <a:endParaRPr lang="en-U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2699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14B9A0-2785-47F9-8B50-72E8C70755E6}" type="slidenum">
              <a:rPr lang="en-US"/>
              <a:pPr/>
              <a:t>4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58022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F04D46-7DB1-43AD-927C-E45B5F04D374}" type="slidenum">
              <a:rPr lang="en-US"/>
              <a:pPr/>
              <a:t>40</a:t>
            </a:fld>
            <a:endParaRPr lang="en-U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959720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F04D46-7DB1-43AD-927C-E45B5F04D374}" type="slidenum">
              <a:rPr lang="en-US"/>
              <a:pPr/>
              <a:t>41</a:t>
            </a:fld>
            <a:endParaRPr lang="en-U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656676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F04D46-7DB1-43AD-927C-E45B5F04D374}" type="slidenum">
              <a:rPr lang="en-US"/>
              <a:pPr/>
              <a:t>42</a:t>
            </a:fld>
            <a:endParaRPr lang="en-U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2038569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C58025-D505-457E-83B0-280D4444EE17}" type="slidenum">
              <a:rPr lang="en-US"/>
              <a:pPr/>
              <a:t>43</a:t>
            </a:fld>
            <a:endParaRPr lang="en-U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38995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C58025-D505-457E-83B0-280D4444EE17}" type="slidenum">
              <a:rPr lang="en-US"/>
              <a:pPr/>
              <a:t>44</a:t>
            </a:fld>
            <a:endParaRPr lang="en-U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Explain more. More accurate T0 should be Tant-physical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938995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7A62D8-93DA-48CF-9C60-E31660A73FCD}" type="slidenum">
              <a:rPr lang="en-US"/>
              <a:pPr/>
              <a:t>45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Pgrd</a:t>
            </a:r>
            <a:r>
              <a:rPr lang="sv-SE" baseline="0" dirty="0" smtClean="0"/>
              <a:t> is the percentage of the power hitting the ground in the total radiated power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5089310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C58025-D505-457E-83B0-280D4444EE17}" type="slidenum">
              <a:rPr lang="en-US"/>
              <a:pPr/>
              <a:t>46</a:t>
            </a:fld>
            <a:endParaRPr lang="en-U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38995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98C13-BAEA-47C1-B2D9-FA0A611C90D9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0033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98C13-BAEA-47C1-B2D9-FA0A611C90D9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003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9774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14B9A0-2785-47F9-8B50-72E8C70755E6}" type="slidenum">
              <a:rPr lang="en-US"/>
              <a:pPr/>
              <a:t>5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5587609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22741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7AF062-9317-45F8-88DA-D0157D826EAC}" type="slidenum">
              <a:rPr lang="en-US"/>
              <a:pPr/>
              <a:t>6</a:t>
            </a:fld>
            <a:endParaRPr lang="en-US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51304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2A711E-9273-4C7D-8B54-A71A8A43186C}" type="slidenum">
              <a:rPr lang="en-US"/>
              <a:pPr/>
              <a:t>7</a:t>
            </a:fld>
            <a:endParaRPr lang="en-US"/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3980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86906A-46A2-482A-BCBC-6EDA0F27AC3D}" type="slidenum">
              <a:rPr lang="en-US"/>
              <a:pPr/>
              <a:t>8</a:t>
            </a:fld>
            <a:endParaRPr 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3654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F95148-CE6C-4CA4-B4D0-1D4371E206E7}" type="slidenum">
              <a:rPr lang="en-US"/>
              <a:pPr/>
              <a:t>9</a:t>
            </a:fld>
            <a:endParaRPr lang="en-US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0507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6477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AED88D0-3A05-4A19-BA51-971D4F99109D}" type="slidenum">
              <a:rPr lang="en-US" sz="1800" smtClean="0"/>
              <a:pPr/>
              <a:t>‹#›</a:t>
            </a:fld>
            <a:r>
              <a:rPr lang="en-US" sz="1800" dirty="0" smtClean="0"/>
              <a:t>/50</a:t>
            </a: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ian.yang@chalmers.s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20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1.w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29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4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50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524000"/>
            <a:ext cx="7772400" cy="1470025"/>
          </a:xfrm>
        </p:spPr>
        <p:txBody>
          <a:bodyPr/>
          <a:lstStyle/>
          <a:p>
            <a:r>
              <a:rPr lang="en-US" sz="5400" dirty="0"/>
              <a:t>Lecture </a:t>
            </a:r>
            <a:r>
              <a:rPr lang="en-US" sz="5400" dirty="0" smtClean="0"/>
              <a:t>3</a:t>
            </a:r>
            <a:br>
              <a:rPr lang="en-US" sz="5400" dirty="0" smtClean="0"/>
            </a:br>
            <a:r>
              <a:rPr lang="en-U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smtClean="0"/>
              <a:t>In this lecture, we 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are </a:t>
            </a: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only dealing 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with</a:t>
            </a:r>
            <a:br>
              <a:rPr lang="en-US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antennas for Line-of-Sight </a:t>
            </a: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systems </a:t>
            </a:r>
            <a:b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(or in other words, in free space)</a:t>
            </a:r>
            <a:r>
              <a:rPr lang="en-U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400" dirty="0" smtClean="0"/>
              <a:t> </a:t>
            </a:r>
            <a:r>
              <a:rPr lang="en-US" sz="5400" dirty="0"/>
              <a:t/>
            </a:r>
            <a:br>
              <a:rPr lang="en-US" sz="5400" dirty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" y="2743200"/>
            <a:ext cx="8686800" cy="1752600"/>
          </a:xfrm>
        </p:spPr>
        <p:txBody>
          <a:bodyPr/>
          <a:lstStyle/>
          <a:p>
            <a:r>
              <a:rPr lang="en-US" sz="4800" dirty="0" smtClean="0"/>
              <a:t>1. BOR Antenna</a:t>
            </a:r>
            <a:br>
              <a:rPr lang="en-US" sz="4800" dirty="0" smtClean="0"/>
            </a:br>
            <a:r>
              <a:rPr lang="en-US" sz="4800" dirty="0" smtClean="0"/>
              <a:t>2. Antenna System Performance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159248" y="4572000"/>
            <a:ext cx="44823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Jian Yang</a:t>
            </a:r>
          </a:p>
          <a:p>
            <a:pPr algn="ctr"/>
            <a:r>
              <a:rPr lang="en-US" sz="3600" dirty="0" smtClean="0">
                <a:hlinkClick r:id="rId3"/>
              </a:rPr>
              <a:t>jian.yang@chalmers.se</a:t>
            </a:r>
            <a:endParaRPr lang="en-US" sz="3600" dirty="0" smtClean="0"/>
          </a:p>
          <a:p>
            <a:pPr algn="ctr"/>
            <a:r>
              <a:rPr lang="en-US" sz="3600" dirty="0" smtClean="0"/>
              <a:t>Room 7312</a:t>
            </a:r>
            <a:endParaRPr lang="en-US" sz="3600" dirty="0"/>
          </a:p>
        </p:txBody>
      </p:sp>
      <p:pic>
        <p:nvPicPr>
          <p:cNvPr id="6" name="Picture 8" descr="JianYa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781619"/>
            <a:ext cx="100647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BOR</a:t>
            </a:r>
            <a:r>
              <a:rPr lang="en-US" baseline="-25000"/>
              <a:t>0</a:t>
            </a:r>
            <a:r>
              <a:rPr lang="en-US"/>
              <a:t> antenna Examples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772400" cy="4114800"/>
          </a:xfrm>
        </p:spPr>
        <p:txBody>
          <a:bodyPr/>
          <a:lstStyle/>
          <a:p>
            <a:r>
              <a:rPr lang="en-US" sz="2800"/>
              <a:t>Electric dipole on z-axis:</a:t>
            </a:r>
          </a:p>
          <a:p>
            <a:endParaRPr lang="sv-SE" sz="2800"/>
          </a:p>
          <a:p>
            <a:endParaRPr lang="en-US" sz="2800"/>
          </a:p>
        </p:txBody>
      </p:sp>
      <p:pic>
        <p:nvPicPr>
          <p:cNvPr id="157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886200"/>
            <a:ext cx="25511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7713" name="Group 17"/>
          <p:cNvGrpSpPr>
            <a:grpSpLocks/>
          </p:cNvGrpSpPr>
          <p:nvPr/>
        </p:nvGrpSpPr>
        <p:grpSpPr bwMode="auto">
          <a:xfrm>
            <a:off x="746125" y="2784475"/>
            <a:ext cx="3452813" cy="3124200"/>
            <a:chOff x="470" y="1754"/>
            <a:chExt cx="2175" cy="1968"/>
          </a:xfrm>
        </p:grpSpPr>
        <p:sp>
          <p:nvSpPr>
            <p:cNvPr id="157704" name="Line 8"/>
            <p:cNvSpPr>
              <a:spLocks noChangeShapeType="1"/>
            </p:cNvSpPr>
            <p:nvPr/>
          </p:nvSpPr>
          <p:spPr bwMode="auto">
            <a:xfrm flipV="1">
              <a:off x="1440" y="1872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7705" name="Line 9"/>
            <p:cNvSpPr>
              <a:spLocks noChangeShapeType="1"/>
            </p:cNvSpPr>
            <p:nvPr/>
          </p:nvSpPr>
          <p:spPr bwMode="auto">
            <a:xfrm>
              <a:off x="1440" y="297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7706" name="Line 10"/>
            <p:cNvSpPr>
              <a:spLocks noChangeShapeType="1"/>
            </p:cNvSpPr>
            <p:nvPr/>
          </p:nvSpPr>
          <p:spPr bwMode="auto">
            <a:xfrm flipH="1">
              <a:off x="768" y="2976"/>
              <a:ext cx="67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7707" name="Line 11"/>
            <p:cNvSpPr>
              <a:spLocks noChangeShapeType="1"/>
            </p:cNvSpPr>
            <p:nvPr/>
          </p:nvSpPr>
          <p:spPr bwMode="auto">
            <a:xfrm>
              <a:off x="1440" y="2832"/>
              <a:ext cx="0" cy="28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7708" name="Text Box 12"/>
            <p:cNvSpPr txBox="1">
              <a:spLocks noChangeArrowheads="1"/>
            </p:cNvSpPr>
            <p:nvPr/>
          </p:nvSpPr>
          <p:spPr bwMode="auto">
            <a:xfrm>
              <a:off x="1526" y="1754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endParaRPr lang="en-US"/>
            </a:p>
          </p:txBody>
        </p:sp>
        <p:sp>
          <p:nvSpPr>
            <p:cNvPr id="157709" name="Text Box 13"/>
            <p:cNvSpPr txBox="1">
              <a:spLocks noChangeArrowheads="1"/>
            </p:cNvSpPr>
            <p:nvPr/>
          </p:nvSpPr>
          <p:spPr bwMode="auto">
            <a:xfrm>
              <a:off x="470" y="3434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X</a:t>
              </a:r>
              <a:endParaRPr lang="en-US"/>
            </a:p>
          </p:txBody>
        </p:sp>
        <p:sp>
          <p:nvSpPr>
            <p:cNvPr id="157710" name="Text Box 14"/>
            <p:cNvSpPr txBox="1">
              <a:spLocks noChangeArrowheads="1"/>
            </p:cNvSpPr>
            <p:nvPr/>
          </p:nvSpPr>
          <p:spPr bwMode="auto">
            <a:xfrm>
              <a:off x="2390" y="2618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Y</a:t>
              </a:r>
              <a:endParaRPr lang="en-US"/>
            </a:p>
          </p:txBody>
        </p:sp>
      </p:grpSp>
      <p:sp>
        <p:nvSpPr>
          <p:cNvPr id="157712" name="Text Box 16"/>
          <p:cNvSpPr txBox="1">
            <a:spLocks noChangeArrowheads="1"/>
          </p:cNvSpPr>
          <p:nvPr/>
        </p:nvSpPr>
        <p:spPr bwMode="auto">
          <a:xfrm>
            <a:off x="5410200" y="3048000"/>
            <a:ext cx="239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Far field function: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BOR</a:t>
            </a:r>
            <a:r>
              <a:rPr lang="en-US" baseline="-25000"/>
              <a:t>0</a:t>
            </a:r>
            <a:r>
              <a:rPr lang="en-US"/>
              <a:t> antenna Examples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772400" cy="4114800"/>
          </a:xfrm>
        </p:spPr>
        <p:txBody>
          <a:bodyPr/>
          <a:lstStyle/>
          <a:p>
            <a:r>
              <a:rPr lang="en-US" sz="2800"/>
              <a:t>Magnetic dipole on z-axis :</a:t>
            </a:r>
          </a:p>
          <a:p>
            <a:endParaRPr lang="en-US" sz="2800"/>
          </a:p>
        </p:txBody>
      </p:sp>
      <p:pic>
        <p:nvPicPr>
          <p:cNvPr id="158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886200"/>
            <a:ext cx="2673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8742" name="Group 22"/>
          <p:cNvGrpSpPr>
            <a:grpSpLocks/>
          </p:cNvGrpSpPr>
          <p:nvPr/>
        </p:nvGrpSpPr>
        <p:grpSpPr bwMode="auto">
          <a:xfrm>
            <a:off x="76200" y="2784475"/>
            <a:ext cx="6111875" cy="3159125"/>
            <a:chOff x="470" y="1754"/>
            <a:chExt cx="3850" cy="1990"/>
          </a:xfrm>
        </p:grpSpPr>
        <p:sp>
          <p:nvSpPr>
            <p:cNvPr id="158727" name="Line 7"/>
            <p:cNvSpPr>
              <a:spLocks noChangeShapeType="1"/>
            </p:cNvSpPr>
            <p:nvPr/>
          </p:nvSpPr>
          <p:spPr bwMode="auto">
            <a:xfrm flipV="1">
              <a:off x="1440" y="1872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728" name="Line 8"/>
            <p:cNvSpPr>
              <a:spLocks noChangeShapeType="1"/>
            </p:cNvSpPr>
            <p:nvPr/>
          </p:nvSpPr>
          <p:spPr bwMode="auto">
            <a:xfrm>
              <a:off x="1440" y="297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729" name="Line 9"/>
            <p:cNvSpPr>
              <a:spLocks noChangeShapeType="1"/>
            </p:cNvSpPr>
            <p:nvPr/>
          </p:nvSpPr>
          <p:spPr bwMode="auto">
            <a:xfrm flipH="1">
              <a:off x="768" y="2976"/>
              <a:ext cx="67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730" name="Line 10"/>
            <p:cNvSpPr>
              <a:spLocks noChangeShapeType="1"/>
            </p:cNvSpPr>
            <p:nvPr/>
          </p:nvSpPr>
          <p:spPr bwMode="auto">
            <a:xfrm>
              <a:off x="1440" y="2832"/>
              <a:ext cx="0" cy="288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731" name="Text Box 11"/>
            <p:cNvSpPr txBox="1">
              <a:spLocks noChangeArrowheads="1"/>
            </p:cNvSpPr>
            <p:nvPr/>
          </p:nvSpPr>
          <p:spPr bwMode="auto">
            <a:xfrm>
              <a:off x="1526" y="1754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endParaRPr lang="en-US"/>
            </a:p>
          </p:txBody>
        </p:sp>
        <p:sp>
          <p:nvSpPr>
            <p:cNvPr id="158732" name="Text Box 12"/>
            <p:cNvSpPr txBox="1">
              <a:spLocks noChangeArrowheads="1"/>
            </p:cNvSpPr>
            <p:nvPr/>
          </p:nvSpPr>
          <p:spPr bwMode="auto">
            <a:xfrm>
              <a:off x="470" y="3434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X</a:t>
              </a:r>
              <a:endParaRPr lang="en-US"/>
            </a:p>
          </p:txBody>
        </p:sp>
        <p:sp>
          <p:nvSpPr>
            <p:cNvPr id="158733" name="Text Box 13"/>
            <p:cNvSpPr txBox="1">
              <a:spLocks noChangeArrowheads="1"/>
            </p:cNvSpPr>
            <p:nvPr/>
          </p:nvSpPr>
          <p:spPr bwMode="auto">
            <a:xfrm>
              <a:off x="2390" y="2618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Y</a:t>
              </a:r>
              <a:endParaRPr lang="en-US"/>
            </a:p>
          </p:txBody>
        </p:sp>
        <p:sp>
          <p:nvSpPr>
            <p:cNvPr id="158734" name="Line 14"/>
            <p:cNvSpPr>
              <a:spLocks noChangeShapeType="1"/>
            </p:cNvSpPr>
            <p:nvPr/>
          </p:nvSpPr>
          <p:spPr bwMode="auto">
            <a:xfrm flipV="1">
              <a:off x="3115" y="1894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735" name="Line 15"/>
            <p:cNvSpPr>
              <a:spLocks noChangeShapeType="1"/>
            </p:cNvSpPr>
            <p:nvPr/>
          </p:nvSpPr>
          <p:spPr bwMode="auto">
            <a:xfrm>
              <a:off x="3115" y="2998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736" name="Line 16"/>
            <p:cNvSpPr>
              <a:spLocks noChangeShapeType="1"/>
            </p:cNvSpPr>
            <p:nvPr/>
          </p:nvSpPr>
          <p:spPr bwMode="auto">
            <a:xfrm flipH="1">
              <a:off x="2443" y="2998"/>
              <a:ext cx="67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738" name="Text Box 18"/>
            <p:cNvSpPr txBox="1">
              <a:spLocks noChangeArrowheads="1"/>
            </p:cNvSpPr>
            <p:nvPr/>
          </p:nvSpPr>
          <p:spPr bwMode="auto">
            <a:xfrm>
              <a:off x="3201" y="1776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endParaRPr lang="en-US"/>
            </a:p>
          </p:txBody>
        </p:sp>
        <p:sp>
          <p:nvSpPr>
            <p:cNvPr id="158739" name="Text Box 19"/>
            <p:cNvSpPr txBox="1">
              <a:spLocks noChangeArrowheads="1"/>
            </p:cNvSpPr>
            <p:nvPr/>
          </p:nvSpPr>
          <p:spPr bwMode="auto">
            <a:xfrm>
              <a:off x="2145" y="345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X</a:t>
              </a:r>
              <a:endParaRPr lang="en-US"/>
            </a:p>
          </p:txBody>
        </p:sp>
        <p:sp>
          <p:nvSpPr>
            <p:cNvPr id="158740" name="Text Box 20"/>
            <p:cNvSpPr txBox="1">
              <a:spLocks noChangeArrowheads="1"/>
            </p:cNvSpPr>
            <p:nvPr/>
          </p:nvSpPr>
          <p:spPr bwMode="auto">
            <a:xfrm>
              <a:off x="4065" y="264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Y</a:t>
              </a:r>
              <a:endParaRPr lang="en-US"/>
            </a:p>
          </p:txBody>
        </p:sp>
        <p:sp>
          <p:nvSpPr>
            <p:cNvPr id="158741" name="Oval 21"/>
            <p:cNvSpPr>
              <a:spLocks noChangeArrowheads="1"/>
            </p:cNvSpPr>
            <p:nvPr/>
          </p:nvSpPr>
          <p:spPr bwMode="auto">
            <a:xfrm>
              <a:off x="2976" y="2880"/>
              <a:ext cx="240" cy="192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8743" name="Text Box 23"/>
          <p:cNvSpPr txBox="1">
            <a:spLocks noChangeArrowheads="1"/>
          </p:cNvSpPr>
          <p:nvPr/>
        </p:nvSpPr>
        <p:spPr bwMode="auto">
          <a:xfrm>
            <a:off x="6248400" y="3200400"/>
            <a:ext cx="239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Far field function:</a:t>
            </a:r>
          </a:p>
        </p:txBody>
      </p:sp>
      <p:sp>
        <p:nvSpPr>
          <p:cNvPr id="158744" name="Line 24"/>
          <p:cNvSpPr>
            <a:spLocks noChangeShapeType="1"/>
          </p:cNvSpPr>
          <p:nvPr/>
        </p:nvSpPr>
        <p:spPr bwMode="auto">
          <a:xfrm>
            <a:off x="1143000" y="43434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45" name="Text Box 25"/>
          <p:cNvSpPr txBox="1">
            <a:spLocks noChangeArrowheads="1"/>
          </p:cNvSpPr>
          <p:nvPr/>
        </p:nvSpPr>
        <p:spPr bwMode="auto">
          <a:xfrm>
            <a:off x="0" y="39624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Magnetic dipole</a:t>
            </a:r>
          </a:p>
        </p:txBody>
      </p:sp>
      <p:sp>
        <p:nvSpPr>
          <p:cNvPr id="158746" name="AutoShape 26"/>
          <p:cNvSpPr>
            <a:spLocks noChangeArrowheads="1"/>
          </p:cNvSpPr>
          <p:nvPr/>
        </p:nvSpPr>
        <p:spPr bwMode="auto">
          <a:xfrm>
            <a:off x="2743200" y="3429000"/>
            <a:ext cx="914400" cy="457200"/>
          </a:xfrm>
          <a:prstGeom prst="leftRightArrow">
            <a:avLst>
              <a:gd name="adj1" fmla="val 50000"/>
              <a:gd name="adj2" fmla="val 4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47" name="Line 27"/>
          <p:cNvSpPr>
            <a:spLocks noChangeShapeType="1"/>
          </p:cNvSpPr>
          <p:nvPr/>
        </p:nvSpPr>
        <p:spPr bwMode="auto">
          <a:xfrm flipH="1">
            <a:off x="4495800" y="4191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48" name="Text Box 28"/>
          <p:cNvSpPr txBox="1">
            <a:spLocks noChangeArrowheads="1"/>
          </p:cNvSpPr>
          <p:nvPr/>
        </p:nvSpPr>
        <p:spPr bwMode="auto">
          <a:xfrm>
            <a:off x="4403725" y="3775075"/>
            <a:ext cx="725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loop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BOR</a:t>
            </a:r>
            <a:r>
              <a:rPr lang="en-US" baseline="-25000"/>
              <a:t>1</a:t>
            </a:r>
            <a:r>
              <a:rPr lang="en-US"/>
              <a:t> antennas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dirty="0"/>
              <a:t>BOR = Geometry of </a:t>
            </a:r>
            <a:r>
              <a:rPr lang="en-US" dirty="0" smtClean="0"/>
              <a:t>Bodies </a:t>
            </a:r>
            <a:r>
              <a:rPr lang="en-US" dirty="0"/>
              <a:t>of revolution</a:t>
            </a:r>
          </a:p>
          <a:p>
            <a:r>
              <a:rPr lang="en-US" dirty="0"/>
              <a:t>BOR</a:t>
            </a:r>
            <a:r>
              <a:rPr lang="en-US" baseline="-25000" dirty="0"/>
              <a:t>1</a:t>
            </a:r>
            <a:r>
              <a:rPr lang="en-US" dirty="0"/>
              <a:t> antennas 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far </a:t>
            </a:r>
            <a:r>
              <a:rPr lang="en-US" dirty="0"/>
              <a:t>field has the first order of azimuth (</a:t>
            </a:r>
            <a:r>
              <a:rPr lang="el-GR" dirty="0">
                <a:cs typeface="Times New Roman" pitchFamily="18" charset="0"/>
              </a:rPr>
              <a:t>φ</a:t>
            </a:r>
            <a:r>
              <a:rPr lang="sv-SE" dirty="0">
                <a:cs typeface="Times New Roman" pitchFamily="18" charset="0"/>
              </a:rPr>
              <a:t>) </a:t>
            </a:r>
            <a:r>
              <a:rPr lang="en-US" dirty="0"/>
              <a:t>variation: </a:t>
            </a:r>
          </a:p>
          <a:p>
            <a:pPr lvl="1">
              <a:buFontTx/>
              <a:buNone/>
            </a:pPr>
            <a:r>
              <a:rPr lang="en-US" dirty="0"/>
              <a:t>                      sin</a:t>
            </a:r>
            <a:r>
              <a:rPr lang="el-GR" dirty="0">
                <a:cs typeface="Times New Roman" pitchFamily="18" charset="0"/>
              </a:rPr>
              <a:t>φ</a:t>
            </a:r>
            <a:r>
              <a:rPr lang="sv-SE" dirty="0">
                <a:cs typeface="Times New Roman" pitchFamily="18" charset="0"/>
              </a:rPr>
              <a:t> or cos</a:t>
            </a:r>
            <a:r>
              <a:rPr lang="el-GR" dirty="0">
                <a:cs typeface="Times New Roman" pitchFamily="18" charset="0"/>
              </a:rPr>
              <a:t>φ</a:t>
            </a:r>
          </a:p>
          <a:p>
            <a:pPr>
              <a:buFontTx/>
              <a:buNone/>
            </a:pPr>
            <a:r>
              <a:rPr lang="en-US" dirty="0"/>
              <a:t>    </a:t>
            </a:r>
            <a:endParaRPr lang="en-US" sz="2400" dirty="0"/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2057400" y="4800600"/>
            <a:ext cx="2005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chemeClr val="tx2"/>
                </a:solidFill>
              </a:rPr>
              <a:t>BOR</a:t>
            </a:r>
            <a:r>
              <a:rPr lang="en-US" sz="6000" baseline="-25000">
                <a:solidFill>
                  <a:schemeClr val="tx2"/>
                </a:solidFill>
              </a:rPr>
              <a:t>1</a:t>
            </a:r>
            <a:endParaRPr lang="en-US" sz="6000">
              <a:solidFill>
                <a:schemeClr val="tx2"/>
              </a:solidFill>
            </a:endParaRPr>
          </a:p>
        </p:txBody>
      </p:sp>
      <p:sp>
        <p:nvSpPr>
          <p:cNvPr id="160773" name="Line 5"/>
          <p:cNvSpPr>
            <a:spLocks noChangeShapeType="1"/>
          </p:cNvSpPr>
          <p:nvPr/>
        </p:nvSpPr>
        <p:spPr bwMode="auto">
          <a:xfrm flipH="1">
            <a:off x="4038600" y="5257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4343400" y="4876800"/>
            <a:ext cx="3497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Field sin</a:t>
            </a:r>
            <a:r>
              <a:rPr lang="el-GR"/>
              <a:t>φ</a:t>
            </a:r>
            <a:r>
              <a:rPr lang="sv-SE"/>
              <a:t> or cos</a:t>
            </a:r>
            <a:r>
              <a:rPr lang="el-GR"/>
              <a:t>φ</a:t>
            </a:r>
            <a:r>
              <a:rPr lang="sv-SE"/>
              <a:t> function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Examples of BOR</a:t>
            </a:r>
            <a:r>
              <a:rPr lang="en-US" baseline="-25000"/>
              <a:t>1</a:t>
            </a:r>
            <a:r>
              <a:rPr lang="en-US"/>
              <a:t> antennas</a:t>
            </a:r>
            <a:endParaRPr lang="en-US" sz="60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990600"/>
          </a:xfrm>
        </p:spPr>
        <p:txBody>
          <a:bodyPr/>
          <a:lstStyle/>
          <a:p>
            <a:r>
              <a:rPr lang="en-US" sz="2400"/>
              <a:t>Circular horn with y-polarized TE</a:t>
            </a:r>
            <a:r>
              <a:rPr lang="en-US" sz="2400" baseline="-25000"/>
              <a:t>11</a:t>
            </a:r>
            <a:r>
              <a:rPr lang="en-US" sz="2400"/>
              <a:t> mode excitation in circular waveguide: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pPr>
              <a:buFontTx/>
              <a:buNone/>
            </a:pPr>
            <a:r>
              <a:rPr lang="sv-SE" sz="2400"/>
              <a:t/>
            </a:r>
            <a:br>
              <a:rPr lang="sv-SE" sz="2400"/>
            </a:br>
            <a:endParaRPr lang="en-US" sz="2000"/>
          </a:p>
        </p:txBody>
      </p:sp>
      <p:pic>
        <p:nvPicPr>
          <p:cNvPr id="41999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1600000">
            <a:off x="3352800" y="3505200"/>
            <a:ext cx="2081213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003" name="Line 19"/>
          <p:cNvSpPr>
            <a:spLocks noChangeShapeType="1"/>
          </p:cNvSpPr>
          <p:nvPr/>
        </p:nvSpPr>
        <p:spPr bwMode="auto">
          <a:xfrm>
            <a:off x="4648200" y="43434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04" name="Oval 20"/>
          <p:cNvSpPr>
            <a:spLocks noChangeArrowheads="1"/>
          </p:cNvSpPr>
          <p:nvPr/>
        </p:nvSpPr>
        <p:spPr bwMode="auto">
          <a:xfrm>
            <a:off x="3352800" y="3505200"/>
            <a:ext cx="381000" cy="4572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05" name="Line 21"/>
          <p:cNvSpPr>
            <a:spLocks noChangeShapeType="1"/>
          </p:cNvSpPr>
          <p:nvPr/>
        </p:nvSpPr>
        <p:spPr bwMode="auto">
          <a:xfrm flipV="1">
            <a:off x="3581400" y="3200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>
            <a:off x="3581400" y="3733800"/>
            <a:ext cx="10668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07" name="Line 23"/>
          <p:cNvSpPr>
            <a:spLocks noChangeShapeType="1"/>
          </p:cNvSpPr>
          <p:nvPr/>
        </p:nvSpPr>
        <p:spPr bwMode="auto">
          <a:xfrm flipV="1">
            <a:off x="3581400" y="33528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4098925" y="30130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3260725" y="26320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5470525" y="461327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42012" name="Line 28"/>
          <p:cNvSpPr>
            <a:spLocks noChangeShapeType="1"/>
          </p:cNvSpPr>
          <p:nvPr/>
        </p:nvSpPr>
        <p:spPr bwMode="auto">
          <a:xfrm flipV="1">
            <a:off x="3581400" y="3581400"/>
            <a:ext cx="0" cy="304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 BOR</a:t>
            </a:r>
            <a:r>
              <a:rPr lang="en-US" baseline="-25000"/>
              <a:t>1</a:t>
            </a:r>
            <a:r>
              <a:rPr lang="en-US"/>
              <a:t> antennas</a:t>
            </a:r>
            <a:endParaRPr lang="en-US" sz="6000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334000" cy="4114800"/>
          </a:xfrm>
        </p:spPr>
        <p:txBody>
          <a:bodyPr/>
          <a:lstStyle/>
          <a:p>
            <a:r>
              <a:rPr lang="en-US"/>
              <a:t>Incremental electric current (dipole) with  y-polarization (or x-polarization).</a:t>
            </a:r>
          </a:p>
          <a:p>
            <a:r>
              <a:rPr lang="en-US"/>
              <a:t>Far field function is (you will see later on):</a:t>
            </a:r>
          </a:p>
          <a:p>
            <a:endParaRPr lang="en-US" sz="2000"/>
          </a:p>
          <a:p>
            <a:endParaRPr lang="en-US" sz="2000"/>
          </a:p>
          <a:p>
            <a:pPr>
              <a:buFontTx/>
              <a:buNone/>
            </a:pPr>
            <a:r>
              <a:rPr lang="sv-SE" sz="2000"/>
              <a:t/>
            </a:r>
            <a:br>
              <a:rPr lang="sv-SE" sz="2000"/>
            </a:br>
            <a:endParaRPr lang="en-US" sz="1800"/>
          </a:p>
        </p:txBody>
      </p:sp>
      <p:grpSp>
        <p:nvGrpSpPr>
          <p:cNvPr id="207886" name="Group 14"/>
          <p:cNvGrpSpPr>
            <a:grpSpLocks/>
          </p:cNvGrpSpPr>
          <p:nvPr/>
        </p:nvGrpSpPr>
        <p:grpSpPr bwMode="auto">
          <a:xfrm>
            <a:off x="5715000" y="2286000"/>
            <a:ext cx="2979738" cy="2346325"/>
            <a:chOff x="1882" y="2544"/>
            <a:chExt cx="1877" cy="1478"/>
          </a:xfrm>
        </p:grpSpPr>
        <p:sp>
          <p:nvSpPr>
            <p:cNvPr id="207887" name="Line 15"/>
            <p:cNvSpPr>
              <a:spLocks noChangeShapeType="1"/>
            </p:cNvSpPr>
            <p:nvPr/>
          </p:nvSpPr>
          <p:spPr bwMode="auto">
            <a:xfrm flipV="1">
              <a:off x="2554" y="2639"/>
              <a:ext cx="0" cy="8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888" name="Line 16"/>
            <p:cNvSpPr>
              <a:spLocks noChangeShapeType="1"/>
            </p:cNvSpPr>
            <p:nvPr/>
          </p:nvSpPr>
          <p:spPr bwMode="auto">
            <a:xfrm>
              <a:off x="2554" y="3523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889" name="Line 17"/>
            <p:cNvSpPr>
              <a:spLocks noChangeShapeType="1"/>
            </p:cNvSpPr>
            <p:nvPr/>
          </p:nvSpPr>
          <p:spPr bwMode="auto">
            <a:xfrm flipH="1">
              <a:off x="1882" y="3523"/>
              <a:ext cx="672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890" name="Line 18"/>
            <p:cNvSpPr>
              <a:spLocks noChangeShapeType="1"/>
            </p:cNvSpPr>
            <p:nvPr/>
          </p:nvSpPr>
          <p:spPr bwMode="auto">
            <a:xfrm flipH="1">
              <a:off x="2496" y="3504"/>
              <a:ext cx="102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891" name="Text Box 19"/>
            <p:cNvSpPr txBox="1">
              <a:spLocks noChangeArrowheads="1"/>
            </p:cNvSpPr>
            <p:nvPr/>
          </p:nvSpPr>
          <p:spPr bwMode="auto">
            <a:xfrm>
              <a:off x="2640" y="2544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endParaRPr lang="en-US"/>
            </a:p>
          </p:txBody>
        </p:sp>
        <p:sp>
          <p:nvSpPr>
            <p:cNvPr id="207892" name="Text Box 20"/>
            <p:cNvSpPr txBox="1">
              <a:spLocks noChangeArrowheads="1"/>
            </p:cNvSpPr>
            <p:nvPr/>
          </p:nvSpPr>
          <p:spPr bwMode="auto">
            <a:xfrm>
              <a:off x="3504" y="323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Y</a:t>
              </a:r>
              <a:endParaRPr lang="en-US"/>
            </a:p>
          </p:txBody>
        </p:sp>
        <p:sp>
          <p:nvSpPr>
            <p:cNvPr id="207893" name="Line 21"/>
            <p:cNvSpPr>
              <a:spLocks noChangeShapeType="1"/>
            </p:cNvSpPr>
            <p:nvPr/>
          </p:nvSpPr>
          <p:spPr bwMode="auto">
            <a:xfrm flipH="1" flipV="1">
              <a:off x="2592" y="3552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894" name="Text Box 22"/>
          <p:cNvSpPr txBox="1">
            <a:spLocks noChangeArrowheads="1"/>
          </p:cNvSpPr>
          <p:nvPr/>
        </p:nvSpPr>
        <p:spPr bwMode="auto">
          <a:xfrm>
            <a:off x="6248400" y="4267200"/>
            <a:ext cx="2682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Incremental electric </a:t>
            </a:r>
          </a:p>
          <a:p>
            <a:pPr algn="ctr"/>
            <a:r>
              <a:rPr lang="en-US"/>
              <a:t>current</a:t>
            </a:r>
          </a:p>
        </p:txBody>
      </p:sp>
      <p:sp>
        <p:nvSpPr>
          <p:cNvPr id="207895" name="Text Box 23"/>
          <p:cNvSpPr txBox="1">
            <a:spLocks noChangeArrowheads="1"/>
          </p:cNvSpPr>
          <p:nvPr/>
        </p:nvSpPr>
        <p:spPr bwMode="auto">
          <a:xfrm>
            <a:off x="5638800" y="46482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graphicFrame>
        <p:nvGraphicFramePr>
          <p:cNvPr id="207897" name="Object 25"/>
          <p:cNvGraphicFramePr>
            <a:graphicFrameLocks noGrp="1" noChangeAspect="1"/>
          </p:cNvGraphicFramePr>
          <p:nvPr>
            <p:ph sz="half" idx="2"/>
          </p:nvPr>
        </p:nvGraphicFramePr>
        <p:xfrm>
          <a:off x="1143000" y="5105400"/>
          <a:ext cx="563245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02" name="Equation" r:id="rId4" imgW="1879600" imgH="266700" progId="">
                  <p:embed/>
                </p:oleObj>
              </mc:Choice>
              <mc:Fallback>
                <p:oleObj name="Equation" r:id="rId4" imgW="1879600" imgH="266700" progId="">
                  <p:embed/>
                  <p:pic>
                    <p:nvPicPr>
                      <p:cNvPr id="0" name="Picture 2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105400"/>
                        <a:ext cx="5632450" cy="798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89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BOR</a:t>
            </a:r>
            <a:r>
              <a:rPr lang="en-US" baseline="-25000"/>
              <a:t>1</a:t>
            </a:r>
            <a:r>
              <a:rPr lang="en-US"/>
              <a:t> antennas</a:t>
            </a:r>
            <a:endParaRPr lang="en-US" sz="6000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315200" cy="4114800"/>
          </a:xfrm>
        </p:spPr>
        <p:txBody>
          <a:bodyPr/>
          <a:lstStyle/>
          <a:p>
            <a:r>
              <a:rPr lang="en-US" sz="2400"/>
              <a:t>General form of far field function of BOR</a:t>
            </a:r>
            <a:r>
              <a:rPr lang="en-US" sz="2400" baseline="-25000"/>
              <a:t>1</a:t>
            </a:r>
            <a:r>
              <a:rPr lang="en-US" sz="2400"/>
              <a:t> antenna with y-polarization:</a:t>
            </a:r>
          </a:p>
          <a:p>
            <a:endParaRPr lang="sv-SE" sz="2400"/>
          </a:p>
          <a:p>
            <a:endParaRPr lang="sv-SE" sz="2400"/>
          </a:p>
        </p:txBody>
      </p:sp>
      <p:grpSp>
        <p:nvGrpSpPr>
          <p:cNvPr id="212996" name="Group 4"/>
          <p:cNvGrpSpPr>
            <a:grpSpLocks/>
          </p:cNvGrpSpPr>
          <p:nvPr/>
        </p:nvGrpSpPr>
        <p:grpSpPr bwMode="auto">
          <a:xfrm>
            <a:off x="1905000" y="2590800"/>
            <a:ext cx="5105400" cy="838200"/>
            <a:chOff x="528" y="1248"/>
            <a:chExt cx="3216" cy="528"/>
          </a:xfrm>
        </p:grpSpPr>
        <p:pic>
          <p:nvPicPr>
            <p:cNvPr id="21299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4" y="1296"/>
              <a:ext cx="275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2998" name="Text Box 6"/>
            <p:cNvSpPr txBox="1">
              <a:spLocks noChangeArrowheads="1"/>
            </p:cNvSpPr>
            <p:nvPr/>
          </p:nvSpPr>
          <p:spPr bwMode="auto">
            <a:xfrm>
              <a:off x="1632" y="1584"/>
              <a:ext cx="80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E-plane pattern</a:t>
              </a:r>
            </a:p>
          </p:txBody>
        </p:sp>
        <p:sp>
          <p:nvSpPr>
            <p:cNvPr id="212999" name="Line 7"/>
            <p:cNvSpPr>
              <a:spLocks noChangeShapeType="1"/>
            </p:cNvSpPr>
            <p:nvPr/>
          </p:nvSpPr>
          <p:spPr bwMode="auto">
            <a:xfrm flipV="1">
              <a:off x="1584" y="1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00" name="Text Box 8"/>
            <p:cNvSpPr txBox="1">
              <a:spLocks noChangeArrowheads="1"/>
            </p:cNvSpPr>
            <p:nvPr/>
          </p:nvSpPr>
          <p:spPr bwMode="auto">
            <a:xfrm>
              <a:off x="2544" y="1584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H-plane pattern</a:t>
              </a:r>
            </a:p>
          </p:txBody>
        </p:sp>
        <p:sp>
          <p:nvSpPr>
            <p:cNvPr id="213001" name="Line 9"/>
            <p:cNvSpPr>
              <a:spLocks noChangeShapeType="1"/>
            </p:cNvSpPr>
            <p:nvPr/>
          </p:nvSpPr>
          <p:spPr bwMode="auto">
            <a:xfrm flipV="1">
              <a:off x="2544" y="1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02" name="Rectangle 10"/>
            <p:cNvSpPr>
              <a:spLocks noChangeArrowheads="1"/>
            </p:cNvSpPr>
            <p:nvPr/>
          </p:nvSpPr>
          <p:spPr bwMode="auto">
            <a:xfrm>
              <a:off x="528" y="1248"/>
              <a:ext cx="3216" cy="52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3003" name="Text Box 11"/>
          <p:cNvSpPr txBox="1">
            <a:spLocks noChangeArrowheads="1"/>
          </p:cNvSpPr>
          <p:nvPr/>
        </p:nvSpPr>
        <p:spPr bwMode="auto">
          <a:xfrm>
            <a:off x="914400" y="3962400"/>
            <a:ext cx="71405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2"/>
                </a:solidFill>
              </a:rPr>
              <a:t>Question:</a:t>
            </a:r>
            <a:br>
              <a:rPr lang="en-US" sz="3600">
                <a:solidFill>
                  <a:schemeClr val="tx2"/>
                </a:solidFill>
              </a:rPr>
            </a:br>
            <a:r>
              <a:rPr lang="en-US" sz="3600">
                <a:solidFill>
                  <a:schemeClr val="tx2"/>
                </a:solidFill>
              </a:rPr>
              <a:t>what are E-plane and H-plane?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/>
              <a:t>E-plane and H-plane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10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Define the radiation direction you are look into.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Then, we check all planes through this direction.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If there is such a plane </a:t>
            </a:r>
            <a:r>
              <a:rPr lang="en-US" sz="2800" dirty="0" smtClean="0"/>
              <a:t>that </a:t>
            </a:r>
            <a:r>
              <a:rPr lang="en-US" sz="2800" dirty="0"/>
              <a:t>all E </a:t>
            </a:r>
            <a:r>
              <a:rPr lang="en-US" sz="2800" dirty="0" smtClean="0"/>
              <a:t>field </a:t>
            </a:r>
            <a:r>
              <a:rPr lang="en-US" sz="2800" dirty="0"/>
              <a:t>vectors </a:t>
            </a:r>
            <a:r>
              <a:rPr lang="en-US" sz="2800" dirty="0" smtClean="0"/>
              <a:t>in far field on </a:t>
            </a:r>
            <a:r>
              <a:rPr lang="en-US" sz="2800" dirty="0"/>
              <a:t>this plane lies in the plane, this plane is called E-plane.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orthogonal plane to the E plane is called H plane because H vectors are orthogonal to E vector.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If there is no such plan for the antenna, then we say there is no E plane or H plane for this antenna.</a:t>
            </a:r>
          </a:p>
          <a:p>
            <a:pPr>
              <a:lnSpc>
                <a:spcPct val="90000"/>
              </a:lnSpc>
            </a:pPr>
            <a:endParaRPr lang="sv-SE" sz="2800" dirty="0"/>
          </a:p>
          <a:p>
            <a:pPr>
              <a:lnSpc>
                <a:spcPct val="90000"/>
              </a:lnSpc>
            </a:pPr>
            <a:endParaRPr lang="sv-S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/>
              <a:t>E-plane and </a:t>
            </a:r>
            <a:r>
              <a:rPr lang="en-US" dirty="0" smtClean="0"/>
              <a:t>H-plane</a:t>
            </a:r>
            <a:br>
              <a:rPr lang="en-US" dirty="0" smtClean="0"/>
            </a:br>
            <a:r>
              <a:rPr lang="en-US" dirty="0" smtClean="0"/>
              <a:t>(in practice)</a:t>
            </a:r>
            <a:endParaRPr lang="en-US" dirty="0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543800" cy="3352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000" dirty="0"/>
              <a:t>For directional antenna, we usually put the maximum direction on z direction.</a:t>
            </a:r>
          </a:p>
          <a:p>
            <a:pPr>
              <a:lnSpc>
                <a:spcPct val="80000"/>
              </a:lnSpc>
            </a:pPr>
            <a:r>
              <a:rPr lang="en-US" sz="4000" dirty="0" smtClean="0"/>
              <a:t>Then, </a:t>
            </a:r>
            <a:r>
              <a:rPr lang="en-US" sz="4000" dirty="0"/>
              <a:t>we usually see XOZ and YOZ planes to see which is E plane and which is H plane.</a:t>
            </a:r>
            <a:endParaRPr lang="sv-SE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 E-plane and H-plane</a:t>
            </a:r>
          </a:p>
        </p:txBody>
      </p:sp>
      <p:grpSp>
        <p:nvGrpSpPr>
          <p:cNvPr id="217093" name="Group 5"/>
          <p:cNvGrpSpPr>
            <a:grpSpLocks/>
          </p:cNvGrpSpPr>
          <p:nvPr/>
        </p:nvGrpSpPr>
        <p:grpSpPr bwMode="auto">
          <a:xfrm>
            <a:off x="914400" y="1905000"/>
            <a:ext cx="2979738" cy="2346325"/>
            <a:chOff x="1882" y="2544"/>
            <a:chExt cx="1877" cy="1478"/>
          </a:xfrm>
        </p:grpSpPr>
        <p:sp>
          <p:nvSpPr>
            <p:cNvPr id="217094" name="Line 6"/>
            <p:cNvSpPr>
              <a:spLocks noChangeShapeType="1"/>
            </p:cNvSpPr>
            <p:nvPr/>
          </p:nvSpPr>
          <p:spPr bwMode="auto">
            <a:xfrm flipV="1">
              <a:off x="2554" y="2639"/>
              <a:ext cx="0" cy="8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095" name="Line 7"/>
            <p:cNvSpPr>
              <a:spLocks noChangeShapeType="1"/>
            </p:cNvSpPr>
            <p:nvPr/>
          </p:nvSpPr>
          <p:spPr bwMode="auto">
            <a:xfrm>
              <a:off x="2554" y="3523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096" name="Line 8"/>
            <p:cNvSpPr>
              <a:spLocks noChangeShapeType="1"/>
            </p:cNvSpPr>
            <p:nvPr/>
          </p:nvSpPr>
          <p:spPr bwMode="auto">
            <a:xfrm flipH="1">
              <a:off x="1882" y="3523"/>
              <a:ext cx="672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097" name="Line 9"/>
            <p:cNvSpPr>
              <a:spLocks noChangeShapeType="1"/>
            </p:cNvSpPr>
            <p:nvPr/>
          </p:nvSpPr>
          <p:spPr bwMode="auto">
            <a:xfrm flipH="1">
              <a:off x="2496" y="3504"/>
              <a:ext cx="102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098" name="Text Box 10"/>
            <p:cNvSpPr txBox="1">
              <a:spLocks noChangeArrowheads="1"/>
            </p:cNvSpPr>
            <p:nvPr/>
          </p:nvSpPr>
          <p:spPr bwMode="auto">
            <a:xfrm>
              <a:off x="2640" y="2544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endParaRPr lang="en-US"/>
            </a:p>
          </p:txBody>
        </p:sp>
        <p:sp>
          <p:nvSpPr>
            <p:cNvPr id="217099" name="Text Box 11"/>
            <p:cNvSpPr txBox="1">
              <a:spLocks noChangeArrowheads="1"/>
            </p:cNvSpPr>
            <p:nvPr/>
          </p:nvSpPr>
          <p:spPr bwMode="auto">
            <a:xfrm>
              <a:off x="3504" y="323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Y</a:t>
              </a:r>
              <a:endParaRPr lang="en-US"/>
            </a:p>
          </p:txBody>
        </p:sp>
        <p:sp>
          <p:nvSpPr>
            <p:cNvPr id="217100" name="Line 12"/>
            <p:cNvSpPr>
              <a:spLocks noChangeShapeType="1"/>
            </p:cNvSpPr>
            <p:nvPr/>
          </p:nvSpPr>
          <p:spPr bwMode="auto">
            <a:xfrm flipH="1" flipV="1">
              <a:off x="2592" y="3552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7101" name="Text Box 13"/>
          <p:cNvSpPr txBox="1">
            <a:spLocks noChangeArrowheads="1"/>
          </p:cNvSpPr>
          <p:nvPr/>
        </p:nvSpPr>
        <p:spPr bwMode="auto">
          <a:xfrm>
            <a:off x="457200" y="40386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217102" name="Text Box 14"/>
          <p:cNvSpPr txBox="1">
            <a:spLocks noChangeArrowheads="1"/>
          </p:cNvSpPr>
          <p:nvPr/>
        </p:nvSpPr>
        <p:spPr bwMode="auto">
          <a:xfrm>
            <a:off x="1752600" y="3886200"/>
            <a:ext cx="2682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Incremental electric </a:t>
            </a:r>
          </a:p>
          <a:p>
            <a:pPr algn="ctr"/>
            <a:r>
              <a:rPr lang="en-US"/>
              <a:t>current</a:t>
            </a:r>
          </a:p>
        </p:txBody>
      </p:sp>
      <p:sp>
        <p:nvSpPr>
          <p:cNvPr id="217105" name="Text Box 17"/>
          <p:cNvSpPr txBox="1">
            <a:spLocks noChangeArrowheads="1"/>
          </p:cNvSpPr>
          <p:nvPr/>
        </p:nvSpPr>
        <p:spPr bwMode="auto">
          <a:xfrm>
            <a:off x="4648200" y="3276600"/>
            <a:ext cx="1968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 plane : YOZ</a:t>
            </a:r>
          </a:p>
        </p:txBody>
      </p:sp>
      <p:graphicFrame>
        <p:nvGraphicFramePr>
          <p:cNvPr id="217107" name="Object 19"/>
          <p:cNvGraphicFramePr>
            <a:graphicFrameLocks noGrp="1" noChangeAspect="1"/>
          </p:cNvGraphicFramePr>
          <p:nvPr>
            <p:ph idx="1"/>
          </p:nvPr>
        </p:nvGraphicFramePr>
        <p:xfrm>
          <a:off x="4419600" y="1981200"/>
          <a:ext cx="375285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12" name="Equation" r:id="rId4" imgW="1879600" imgH="266700" progId="">
                  <p:embed/>
                </p:oleObj>
              </mc:Choice>
              <mc:Fallback>
                <p:oleObj name="Equation" r:id="rId4" imgW="1879600" imgH="266700" progId="">
                  <p:embed/>
                  <p:pic>
                    <p:nvPicPr>
                      <p:cNvPr id="0" name="Picture 2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981200"/>
                        <a:ext cx="3752850" cy="531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108" name="Text Box 20"/>
          <p:cNvSpPr txBox="1">
            <a:spLocks noChangeArrowheads="1"/>
          </p:cNvSpPr>
          <p:nvPr/>
        </p:nvSpPr>
        <p:spPr bwMode="auto">
          <a:xfrm>
            <a:off x="4660900" y="4191000"/>
            <a:ext cx="200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 plane : XOZ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5943600" y="2667000"/>
            <a:ext cx="1274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E-plane pattern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543800" y="26670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H-plane pattern</a:t>
            </a: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 flipV="1">
            <a:off x="6172200" y="2362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 flipV="1">
            <a:off x="7696200" y="2362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05" grpId="0"/>
      <p:bldP spid="21710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BOR</a:t>
            </a:r>
            <a:r>
              <a:rPr lang="en-US" baseline="-25000"/>
              <a:t>1</a:t>
            </a:r>
            <a:r>
              <a:rPr lang="en-US"/>
              <a:t> antennas</a:t>
            </a:r>
            <a:endParaRPr lang="en-US" sz="6000"/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315200" cy="4114800"/>
          </a:xfrm>
        </p:spPr>
        <p:txBody>
          <a:bodyPr/>
          <a:lstStyle/>
          <a:p>
            <a:r>
              <a:rPr lang="en-US" sz="2400"/>
              <a:t>General form of far field function of BOR</a:t>
            </a:r>
            <a:r>
              <a:rPr lang="en-US" sz="2400" baseline="-25000"/>
              <a:t>1</a:t>
            </a:r>
            <a:r>
              <a:rPr lang="en-US" sz="2400"/>
              <a:t> antenna with y-polarization:</a:t>
            </a:r>
          </a:p>
          <a:p>
            <a:endParaRPr lang="sv-SE" sz="2400"/>
          </a:p>
          <a:p>
            <a:endParaRPr lang="sv-SE" sz="2400"/>
          </a:p>
        </p:txBody>
      </p:sp>
      <p:grpSp>
        <p:nvGrpSpPr>
          <p:cNvPr id="220164" name="Group 4"/>
          <p:cNvGrpSpPr>
            <a:grpSpLocks/>
          </p:cNvGrpSpPr>
          <p:nvPr/>
        </p:nvGrpSpPr>
        <p:grpSpPr bwMode="auto">
          <a:xfrm>
            <a:off x="1905000" y="2590800"/>
            <a:ext cx="5105400" cy="838200"/>
            <a:chOff x="528" y="1248"/>
            <a:chExt cx="3216" cy="528"/>
          </a:xfrm>
        </p:grpSpPr>
        <p:pic>
          <p:nvPicPr>
            <p:cNvPr id="22016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4" y="1296"/>
              <a:ext cx="275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0166" name="Text Box 6"/>
            <p:cNvSpPr txBox="1">
              <a:spLocks noChangeArrowheads="1"/>
            </p:cNvSpPr>
            <p:nvPr/>
          </p:nvSpPr>
          <p:spPr bwMode="auto">
            <a:xfrm>
              <a:off x="1632" y="1584"/>
              <a:ext cx="80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/>
                <a:t>E-plane pattern</a:t>
              </a:r>
            </a:p>
          </p:txBody>
        </p:sp>
        <p:sp>
          <p:nvSpPr>
            <p:cNvPr id="220167" name="Line 7"/>
            <p:cNvSpPr>
              <a:spLocks noChangeShapeType="1"/>
            </p:cNvSpPr>
            <p:nvPr/>
          </p:nvSpPr>
          <p:spPr bwMode="auto">
            <a:xfrm flipV="1">
              <a:off x="1584" y="1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168" name="Text Box 8"/>
            <p:cNvSpPr txBox="1">
              <a:spLocks noChangeArrowheads="1"/>
            </p:cNvSpPr>
            <p:nvPr/>
          </p:nvSpPr>
          <p:spPr bwMode="auto">
            <a:xfrm>
              <a:off x="2544" y="1584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/>
                <a:t>H-plane pattern</a:t>
              </a:r>
            </a:p>
          </p:txBody>
        </p:sp>
        <p:sp>
          <p:nvSpPr>
            <p:cNvPr id="220169" name="Line 9"/>
            <p:cNvSpPr>
              <a:spLocks noChangeShapeType="1"/>
            </p:cNvSpPr>
            <p:nvPr/>
          </p:nvSpPr>
          <p:spPr bwMode="auto">
            <a:xfrm flipV="1">
              <a:off x="2544" y="153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170" name="Rectangle 10"/>
            <p:cNvSpPr>
              <a:spLocks noChangeArrowheads="1"/>
            </p:cNvSpPr>
            <p:nvPr/>
          </p:nvSpPr>
          <p:spPr bwMode="auto">
            <a:xfrm>
              <a:off x="528" y="1248"/>
              <a:ext cx="3216" cy="52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0171" name="Text Box 11"/>
          <p:cNvSpPr txBox="1">
            <a:spLocks noChangeArrowheads="1"/>
          </p:cNvSpPr>
          <p:nvPr/>
        </p:nvSpPr>
        <p:spPr bwMode="auto">
          <a:xfrm>
            <a:off x="914400" y="3962400"/>
            <a:ext cx="71405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Note that 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263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263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26317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72000"/>
            <a:ext cx="2933700" cy="61912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133600" y="56388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dirty="0" smtClean="0">
                <a:solidFill>
                  <a:srgbClr val="FF0000"/>
                </a:solidFill>
              </a:rPr>
              <a:t>Do you know why?</a:t>
            </a:r>
            <a:endParaRPr lang="sv-SE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sv-SE" altLang="sv-SE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Learning goals of the Lecture</a:t>
            </a:r>
            <a:endParaRPr lang="en-US" sz="3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/>
          <a:lstStyle/>
          <a:p>
            <a:r>
              <a:rPr lang="en-US" u="sng" dirty="0" smtClean="0">
                <a:latin typeface="+mj-lt"/>
              </a:rPr>
              <a:t>Describe</a:t>
            </a:r>
            <a:r>
              <a:rPr lang="en-US" dirty="0" smtClean="0">
                <a:latin typeface="+mj-lt"/>
              </a:rPr>
              <a:t> the definitions of BOR antennas and the importance.</a:t>
            </a:r>
          </a:p>
          <a:p>
            <a:r>
              <a:rPr lang="en-US" u="sng" dirty="0" smtClean="0"/>
              <a:t>Describe</a:t>
            </a:r>
            <a:r>
              <a:rPr lang="en-US" dirty="0" smtClean="0"/>
              <a:t> the characteristics of BOR antennas.</a:t>
            </a:r>
          </a:p>
          <a:p>
            <a:r>
              <a:rPr lang="en-US" u="sng" dirty="0" smtClean="0"/>
              <a:t>Describe</a:t>
            </a:r>
            <a:r>
              <a:rPr lang="en-US" dirty="0" smtClean="0"/>
              <a:t> how to characterize </a:t>
            </a:r>
            <a:r>
              <a:rPr lang="en-US" smtClean="0"/>
              <a:t>antenna systems</a:t>
            </a:r>
            <a:endParaRPr lang="en-US" dirty="0" smtClean="0"/>
          </a:p>
          <a:p>
            <a:r>
              <a:rPr lang="en-GB" u="sng" dirty="0" smtClean="0"/>
              <a:t>Explain</a:t>
            </a:r>
            <a:r>
              <a:rPr lang="en-GB" dirty="0" smtClean="0"/>
              <a:t> the different factors contributing to the efficiency and gain of different types of antennas, as well as to system noise temperature.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2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2" y="4038600"/>
            <a:ext cx="2928938" cy="1576388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Characteristics of BOR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antennas</a:t>
            </a:r>
            <a:endParaRPr lang="en-US" sz="6000" dirty="0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19200"/>
            <a:ext cx="7848600" cy="5410200"/>
          </a:xfrm>
        </p:spPr>
        <p:txBody>
          <a:bodyPr/>
          <a:lstStyle/>
          <a:p>
            <a:r>
              <a:rPr lang="en-US" dirty="0"/>
              <a:t>Co- and cross-polar components of y-polarized BOR</a:t>
            </a:r>
            <a:r>
              <a:rPr lang="en-US" baseline="-25000" dirty="0"/>
              <a:t>1</a:t>
            </a:r>
            <a:r>
              <a:rPr lang="en-US" dirty="0"/>
              <a:t> antenna: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22218" name="Text Box 10"/>
          <p:cNvSpPr txBox="1">
            <a:spLocks noChangeArrowheads="1"/>
          </p:cNvSpPr>
          <p:nvPr/>
        </p:nvSpPr>
        <p:spPr bwMode="auto">
          <a:xfrm>
            <a:off x="990600" y="3657600"/>
            <a:ext cx="928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where</a:t>
            </a:r>
          </a:p>
        </p:txBody>
      </p:sp>
      <p:sp>
        <p:nvSpPr>
          <p:cNvPr id="222220" name="Text Box 12"/>
          <p:cNvSpPr txBox="1">
            <a:spLocks noChangeArrowheads="1"/>
          </p:cNvSpPr>
          <p:nvPr/>
        </p:nvSpPr>
        <p:spPr bwMode="auto">
          <a:xfrm>
            <a:off x="974725" y="5603875"/>
            <a:ext cx="6610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Which are called as co- and cross-polar components </a:t>
            </a:r>
          </a:p>
          <a:p>
            <a:r>
              <a:rPr lang="en-US"/>
              <a:t>in 45 deg plane.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24400" y="5181600"/>
            <a:ext cx="4419600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NOTE: valid only for BOR1 antenna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4495800" y="5105400"/>
            <a:ext cx="304800" cy="152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22223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444771"/>
            <a:ext cx="5067300" cy="1281113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222226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024312"/>
            <a:ext cx="341471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772400" cy="4114800"/>
          </a:xfrm>
        </p:spPr>
        <p:txBody>
          <a:bodyPr/>
          <a:lstStyle/>
          <a:p>
            <a:r>
              <a:rPr lang="en-US" dirty="0"/>
              <a:t>The whole radiation pattern of BOR</a:t>
            </a:r>
            <a:r>
              <a:rPr lang="en-US" baseline="-25000" dirty="0"/>
              <a:t>1</a:t>
            </a:r>
            <a:r>
              <a:rPr lang="en-US" dirty="0"/>
              <a:t> is defined by </a:t>
            </a:r>
            <a:endParaRPr lang="en-US" dirty="0" smtClean="0"/>
          </a:p>
          <a:p>
            <a:pPr lvl="1"/>
            <a:r>
              <a:rPr lang="en-US" dirty="0" smtClean="0"/>
              <a:t>co- </a:t>
            </a:r>
            <a:r>
              <a:rPr lang="en-US" dirty="0"/>
              <a:t>and cross-polar patterns in the 45 deg </a:t>
            </a:r>
            <a:r>
              <a:rPr lang="en-US" dirty="0" smtClean="0"/>
              <a:t>plane</a:t>
            </a:r>
          </a:p>
          <a:p>
            <a:pPr lvl="1"/>
            <a:r>
              <a:rPr lang="en-US" dirty="0" smtClean="0"/>
              <a:t>Or, </a:t>
            </a:r>
            <a:r>
              <a:rPr lang="en-US" dirty="0"/>
              <a:t>E- and H-plane patterns.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620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Characteristics of BOR</a:t>
            </a:r>
            <a:r>
              <a:rPr kumimoji="0" lang="en-US" sz="44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antennas</a:t>
            </a:r>
            <a:endParaRPr kumimoji="0" lang="en-US" sz="6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458200" cy="1143000"/>
          </a:xfrm>
        </p:spPr>
        <p:txBody>
          <a:bodyPr/>
          <a:lstStyle/>
          <a:p>
            <a:r>
              <a:rPr lang="en-US" sz="4000"/>
              <a:t>BOR</a:t>
            </a:r>
            <a:r>
              <a:rPr lang="en-US" sz="4000" baseline="-25000"/>
              <a:t>1</a:t>
            </a:r>
            <a:r>
              <a:rPr lang="en-US" sz="4000"/>
              <a:t> antenna: </a:t>
            </a:r>
            <a:br>
              <a:rPr lang="en-US" sz="4000"/>
            </a:br>
            <a:r>
              <a:rPr lang="en-US" sz="4000"/>
              <a:t>Circular polarization (RHC)</a:t>
            </a:r>
          </a:p>
        </p:txBody>
      </p:sp>
      <p:sp>
        <p:nvSpPr>
          <p:cNvPr id="43114" name="Text Box 106"/>
          <p:cNvSpPr txBox="1">
            <a:spLocks noChangeArrowheads="1"/>
          </p:cNvSpPr>
          <p:nvPr/>
        </p:nvSpPr>
        <p:spPr bwMode="auto">
          <a:xfrm>
            <a:off x="1524000" y="2743200"/>
            <a:ext cx="536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RHC co- and cross-polar patterns become:</a:t>
            </a:r>
          </a:p>
        </p:txBody>
      </p:sp>
      <p:sp>
        <p:nvSpPr>
          <p:cNvPr id="43117" name="Text Box 109"/>
          <p:cNvSpPr txBox="1">
            <a:spLocks noChangeArrowheads="1"/>
          </p:cNvSpPr>
          <p:nvPr/>
        </p:nvSpPr>
        <p:spPr bwMode="auto">
          <a:xfrm>
            <a:off x="1295400" y="4953000"/>
            <a:ext cx="3262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where the same as before</a:t>
            </a:r>
          </a:p>
        </p:txBody>
      </p:sp>
      <p:pic>
        <p:nvPicPr>
          <p:cNvPr id="3543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81200"/>
            <a:ext cx="7787640" cy="74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43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352800"/>
            <a:ext cx="4960620" cy="162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6"/>
          <p:cNvPicPr>
            <a:picLocks noChangeAspect="1" noChangeArrowheads="1"/>
          </p:cNvPicPr>
          <p:nvPr/>
        </p:nvPicPr>
        <p:blipFill>
          <a:blip r:embed="rId5" cstate="print"/>
          <a:srcRect l="1858" t="6906" r="1510" b="55114"/>
          <a:stretch>
            <a:fillRect/>
          </a:stretch>
        </p:blipFill>
        <p:spPr bwMode="auto">
          <a:xfrm>
            <a:off x="457200" y="5715000"/>
            <a:ext cx="3962400" cy="83820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30" name="Picture 16"/>
          <p:cNvPicPr>
            <a:picLocks noChangeAspect="1" noChangeArrowheads="1"/>
          </p:cNvPicPr>
          <p:nvPr/>
        </p:nvPicPr>
        <p:blipFill>
          <a:blip r:embed="rId5" cstate="print"/>
          <a:srcRect t="60077" b="1942"/>
          <a:stretch>
            <a:fillRect/>
          </a:stretch>
        </p:blipFill>
        <p:spPr bwMode="auto">
          <a:xfrm>
            <a:off x="4876800" y="5715000"/>
            <a:ext cx="4100512" cy="83820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BOR</a:t>
            </a:r>
            <a:r>
              <a:rPr lang="en-US" baseline="-25000"/>
              <a:t>1</a:t>
            </a:r>
            <a:r>
              <a:rPr lang="en-US"/>
              <a:t> antenna: Power integral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Two alternatives: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 </a:t>
            </a:r>
            <a:r>
              <a:rPr lang="el-GR" sz="2400" dirty="0" smtClean="0">
                <a:latin typeface="Garamond"/>
              </a:rPr>
              <a:t>φ</a:t>
            </a:r>
            <a:r>
              <a:rPr lang="en-US" sz="2400" dirty="0" smtClean="0"/>
              <a:t>-integration </a:t>
            </a:r>
            <a:r>
              <a:rPr lang="en-US" sz="2400" dirty="0"/>
              <a:t>is ready done. Good!</a:t>
            </a:r>
          </a:p>
        </p:txBody>
      </p:sp>
      <p:pic>
        <p:nvPicPr>
          <p:cNvPr id="352257" name="Picture 1"/>
          <p:cNvPicPr>
            <a:picLocks noChangeAspect="1" noChangeArrowheads="1"/>
          </p:cNvPicPr>
          <p:nvPr/>
        </p:nvPicPr>
        <p:blipFill>
          <a:blip r:embed="rId3" cstate="print"/>
          <a:srcRect l="11942" t="6385" r="11629" b="52115"/>
          <a:stretch>
            <a:fillRect/>
          </a:stretch>
        </p:blipFill>
        <p:spPr bwMode="auto">
          <a:xfrm>
            <a:off x="1828800" y="2590800"/>
            <a:ext cx="4876800" cy="99060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 l="4777" t="54030" r="3269" b="4469"/>
          <a:stretch>
            <a:fillRect/>
          </a:stretch>
        </p:blipFill>
        <p:spPr bwMode="auto">
          <a:xfrm>
            <a:off x="1371600" y="3962400"/>
            <a:ext cx="5867400" cy="99060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Three widely used analytical expressions </a:t>
            </a:r>
            <a:r>
              <a:rPr lang="en-US" sz="2400" dirty="0" smtClean="0"/>
              <a:t>to represent pencil beam radiation patterns, either measured or simulated</a:t>
            </a:r>
            <a:endParaRPr lang="en-US" sz="2400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Exponential: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Cosine: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Half cosine:</a:t>
            </a:r>
          </a:p>
          <a:p>
            <a:endParaRPr lang="en-US" sz="2400" dirty="0" smtClean="0"/>
          </a:p>
        </p:txBody>
      </p:sp>
      <p:sp>
        <p:nvSpPr>
          <p:cNvPr id="123913" name="Rectangle 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15" name="Rectangle 11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17" name="Rectangle 13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23920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2514600"/>
            <a:ext cx="1386666" cy="563810"/>
          </a:xfrm>
          <a:prstGeom prst="rect">
            <a:avLst/>
          </a:prstGeom>
          <a:noFill/>
        </p:spPr>
      </p:pic>
      <p:sp>
        <p:nvSpPr>
          <p:cNvPr id="1239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23922" name="Picture 1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3962400"/>
            <a:ext cx="1257143" cy="495238"/>
          </a:xfrm>
          <a:prstGeom prst="rect">
            <a:avLst/>
          </a:prstGeom>
          <a:noFill/>
        </p:spPr>
      </p:pic>
      <p:sp>
        <p:nvSpPr>
          <p:cNvPr id="1239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23924" name="Picture 2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1552" y="5181600"/>
            <a:ext cx="1379048" cy="8990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181600" y="5562600"/>
            <a:ext cx="3498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 smtClean="0"/>
              <a:t>Best for presenting broad beams</a:t>
            </a:r>
            <a:endParaRPr lang="sv-S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Directivity of BOR</a:t>
            </a:r>
            <a:r>
              <a:rPr lang="en-US" sz="4000" baseline="-25000"/>
              <a:t>1 </a:t>
            </a:r>
            <a:r>
              <a:rPr lang="en-US" sz="4000"/>
              <a:t>antenna with low sidelobes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When the antenna is y-polarized, the approximate far-field function: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co-polar far-field function is</a:t>
            </a:r>
          </a:p>
        </p:txBody>
      </p:sp>
      <p:sp>
        <p:nvSpPr>
          <p:cNvPr id="123913" name="Rectangle 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3912" name="Object 8"/>
          <p:cNvGraphicFramePr>
            <a:graphicFrameLocks noChangeAspect="1"/>
          </p:cNvGraphicFramePr>
          <p:nvPr/>
        </p:nvGraphicFramePr>
        <p:xfrm>
          <a:off x="2057400" y="2819400"/>
          <a:ext cx="45339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77" name="Equation" r:id="rId4" imgW="2235200" imgH="431800" progId="Equation.3">
                  <p:embed/>
                </p:oleObj>
              </mc:Choice>
              <mc:Fallback>
                <p:oleObj name="Equation" r:id="rId4" imgW="2235200" imgH="431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819400"/>
                        <a:ext cx="4533900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15" name="Rectangle 11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3914" name="Object 10"/>
          <p:cNvGraphicFramePr>
            <a:graphicFrameLocks noChangeAspect="1"/>
          </p:cNvGraphicFramePr>
          <p:nvPr/>
        </p:nvGraphicFramePr>
        <p:xfrm>
          <a:off x="3200400" y="4191000"/>
          <a:ext cx="2257425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78" name="Equation" r:id="rId6" imgW="1117600" imgH="431800" progId="Equation.3">
                  <p:embed/>
                </p:oleObj>
              </mc:Choice>
              <mc:Fallback>
                <p:oleObj name="Equation" r:id="rId6" imgW="1117600" imgH="431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191000"/>
                        <a:ext cx="2257425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17" name="Rectangle 13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3916" name="Object 12"/>
          <p:cNvGraphicFramePr>
            <a:graphicFrameLocks noChangeAspect="1"/>
          </p:cNvGraphicFramePr>
          <p:nvPr/>
        </p:nvGraphicFramePr>
        <p:xfrm>
          <a:off x="2895600" y="5029200"/>
          <a:ext cx="2816225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79" name="Equation" r:id="rId8" imgW="1397000" imgH="622300" progId="Equation.3">
                  <p:embed/>
                </p:oleObj>
              </mc:Choice>
              <mc:Fallback>
                <p:oleObj name="Equation" r:id="rId8" imgW="1397000" imgH="6223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029200"/>
                        <a:ext cx="2816225" cy="1244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324600" y="51054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What is half 3dB beamwidth </a:t>
            </a:r>
            <a:r>
              <a:rPr lang="el-GR" dirty="0" smtClean="0">
                <a:solidFill>
                  <a:srgbClr val="FF0000"/>
                </a:solidFill>
              </a:rPr>
              <a:t>θ</a:t>
            </a:r>
            <a:r>
              <a:rPr lang="sv-SE" baseline="-25000" dirty="0" smtClean="0">
                <a:solidFill>
                  <a:srgbClr val="FF0000"/>
                </a:solidFill>
              </a:rPr>
              <a:t>3dB</a:t>
            </a:r>
            <a:r>
              <a:rPr lang="en-US" dirty="0" smtClean="0">
                <a:solidFill>
                  <a:srgbClr val="FF0000"/>
                </a:solidFill>
              </a:rPr>
              <a:t>?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Directivity of BOR</a:t>
            </a:r>
            <a:r>
              <a:rPr lang="en-US" sz="4000" baseline="-25000"/>
              <a:t>1 </a:t>
            </a:r>
            <a:r>
              <a:rPr lang="en-US" sz="4000"/>
              <a:t>antenna with low sidelobes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The power integral is:</a:t>
            </a:r>
          </a:p>
          <a:p>
            <a:endParaRPr lang="en-US" sz="2400"/>
          </a:p>
          <a:p>
            <a:endParaRPr lang="en-US" sz="2400"/>
          </a:p>
          <a:p>
            <a:r>
              <a:rPr lang="en-US" sz="2400"/>
              <a:t>The directivity is</a:t>
            </a:r>
          </a:p>
          <a:p>
            <a:endParaRPr lang="sv-SE" sz="2400"/>
          </a:p>
          <a:p>
            <a:endParaRPr lang="sv-SE" sz="2400"/>
          </a:p>
          <a:p>
            <a:endParaRPr lang="sv-SE" sz="2400"/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39" name="Rectangle 11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4938" name="Object 10"/>
          <p:cNvGraphicFramePr>
            <a:graphicFrameLocks noChangeAspect="1"/>
          </p:cNvGraphicFramePr>
          <p:nvPr/>
        </p:nvGraphicFramePr>
        <p:xfrm>
          <a:off x="2438400" y="2438400"/>
          <a:ext cx="426878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49" name="Equation" r:id="rId4" imgW="2108200" imgH="431800" progId="Equation.3">
                  <p:embed/>
                </p:oleObj>
              </mc:Choice>
              <mc:Fallback>
                <p:oleObj name="Equation" r:id="rId4" imgW="2108200" imgH="4318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438400"/>
                        <a:ext cx="4268788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4940" name="Object 12"/>
          <p:cNvGraphicFramePr>
            <a:graphicFrameLocks noChangeAspect="1"/>
          </p:cNvGraphicFramePr>
          <p:nvPr/>
        </p:nvGraphicFramePr>
        <p:xfrm>
          <a:off x="2070100" y="3962400"/>
          <a:ext cx="4775200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50" name="Equation" r:id="rId6" imgW="2373870" imgH="545863" progId="">
                  <p:embed/>
                </p:oleObj>
              </mc:Choice>
              <mc:Fallback>
                <p:oleObj name="Equation" r:id="rId6" imgW="2373870" imgH="545863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3962400"/>
                        <a:ext cx="4775200" cy="1090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943" name="Rectangle 1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5" name="Rectangle 1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24944" name="Picture 1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4953000"/>
            <a:ext cx="1310476" cy="784762"/>
          </a:xfrm>
          <a:prstGeom prst="rect">
            <a:avLst/>
          </a:prstGeom>
          <a:noFill/>
        </p:spPr>
      </p:pic>
      <p:pic>
        <p:nvPicPr>
          <p:cNvPr id="2" name="Picture 1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43610" y="5943600"/>
            <a:ext cx="4076190" cy="502857"/>
          </a:xfrm>
          <a:prstGeom prst="rect">
            <a:avLst/>
          </a:prstGeom>
          <a:noFill/>
        </p:spPr>
      </p:pic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124946" name="Rectangle 18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4947" name="Rectangle 19"/>
          <p:cNvSpPr>
            <a:spLocks noChangeArrowheads="1"/>
          </p:cNvSpPr>
          <p:nvPr/>
        </p:nvSpPr>
        <p:spPr bwMode="auto">
          <a:xfrm>
            <a:off x="0" y="2066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64398" y="5486400"/>
            <a:ext cx="1431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For small </a:t>
            </a:r>
            <a:endParaRPr lang="sv-SE" dirty="0"/>
          </a:p>
        </p:txBody>
      </p:sp>
      <p:sp>
        <p:nvSpPr>
          <p:cNvPr id="12494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24948" name="Picture 2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0" y="5486400"/>
            <a:ext cx="695325" cy="504825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 bwMode="auto">
          <a:xfrm>
            <a:off x="6172200" y="5334000"/>
            <a:ext cx="2209800" cy="83820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Directivity versus beam width</a:t>
            </a:r>
          </a:p>
        </p:txBody>
      </p:sp>
      <p:pic>
        <p:nvPicPr>
          <p:cNvPr id="604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1828800"/>
            <a:ext cx="6867525" cy="4622800"/>
          </a:xfrm>
        </p:spPr>
      </p:pic>
      <p:sp>
        <p:nvSpPr>
          <p:cNvPr id="5" name="TextBox 4"/>
          <p:cNvSpPr txBox="1"/>
          <p:nvPr/>
        </p:nvSpPr>
        <p:spPr>
          <a:xfrm>
            <a:off x="2699560" y="3281402"/>
            <a:ext cx="1590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Half 3dB beam width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2286000"/>
            <a:ext cx="1667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Half 10dB beam width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3200400"/>
            <a:ext cx="1667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Half 20dB beam width</a:t>
            </a:r>
            <a:endParaRPr lang="en-US" sz="1200" b="1" dirty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rot="5400000">
            <a:off x="4076700" y="2781300"/>
            <a:ext cx="457200" cy="76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Approximate formula:</a:t>
            </a:r>
            <a:br>
              <a:rPr lang="en-US" sz="4000" dirty="0"/>
            </a:br>
            <a:r>
              <a:rPr lang="en-US" sz="4000" dirty="0"/>
              <a:t>Directivity calculated by beam width</a:t>
            </a:r>
            <a:br>
              <a:rPr lang="en-US" sz="4000" dirty="0"/>
            </a:br>
            <a:r>
              <a:rPr lang="en-US" sz="3200" dirty="0"/>
              <a:t>even applicable to </a:t>
            </a:r>
            <a:r>
              <a:rPr lang="en-US" sz="3200" u="sng" dirty="0"/>
              <a:t>non BOR antenna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r>
              <a:rPr lang="en-US" sz="2400" dirty="0"/>
              <a:t>The directivity is</a:t>
            </a:r>
          </a:p>
          <a:p>
            <a:endParaRPr lang="sv-SE" sz="2400" dirty="0"/>
          </a:p>
          <a:p>
            <a:endParaRPr lang="sv-SE" sz="2400" dirty="0"/>
          </a:p>
          <a:p>
            <a:endParaRPr lang="sv-SE" sz="2400" dirty="0"/>
          </a:p>
          <a:p>
            <a:r>
              <a:rPr lang="sv-SE" sz="2400" dirty="0"/>
              <a:t>If the            in E- and H-plane are different</a:t>
            </a:r>
            <a:endParaRPr lang="en-US" sz="2400" dirty="0"/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4261" name="Rectangle 5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4262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4264" name="Rectangle 8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24265" name="Object 9"/>
          <p:cNvGraphicFramePr>
            <a:graphicFrameLocks noChangeAspect="1"/>
          </p:cNvGraphicFramePr>
          <p:nvPr/>
        </p:nvGraphicFramePr>
        <p:xfrm>
          <a:off x="2895600" y="2667000"/>
          <a:ext cx="2886075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82" name="Equation" r:id="rId4" imgW="1434477" imgH="545863" progId="">
                  <p:embed/>
                </p:oleObj>
              </mc:Choice>
              <mc:Fallback>
                <p:oleObj name="Equation" r:id="rId4" imgW="1434477" imgH="545863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667000"/>
                        <a:ext cx="2886075" cy="1090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66" name="Rectangle 1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24267" name="Object 11"/>
          <p:cNvGraphicFramePr>
            <a:graphicFrameLocks noChangeAspect="1"/>
          </p:cNvGraphicFramePr>
          <p:nvPr/>
        </p:nvGraphicFramePr>
        <p:xfrm>
          <a:off x="1981200" y="3962400"/>
          <a:ext cx="5302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83" name="Equation" r:id="rId6" imgW="266584" imgH="228501" progId="Equation.3">
                  <p:embed/>
                </p:oleObj>
              </mc:Choice>
              <mc:Fallback>
                <p:oleObj name="Equation" r:id="rId6" imgW="266584" imgH="228501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962400"/>
                        <a:ext cx="530225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68" name="Rectangle 12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24269" name="Object 13"/>
          <p:cNvGraphicFramePr>
            <a:graphicFrameLocks noChangeAspect="1"/>
          </p:cNvGraphicFramePr>
          <p:nvPr/>
        </p:nvGraphicFramePr>
        <p:xfrm>
          <a:off x="2590800" y="4648200"/>
          <a:ext cx="292576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84" name="Equation" r:id="rId8" imgW="1447800" imgH="469900" progId="Equation.3">
                  <p:embed/>
                </p:oleObj>
              </mc:Choice>
              <mc:Fallback>
                <p:oleObj name="Equation" r:id="rId8" imgW="1447800" imgH="4699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648200"/>
                        <a:ext cx="2925763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5638800" y="5943600"/>
            <a:ext cx="3244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We will use this in Lab </a:t>
            </a:r>
            <a:r>
              <a:rPr lang="en-US" dirty="0" smtClean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/>
              <a:t>Antenna gain (realized gain)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467600" cy="4114800"/>
          </a:xfrm>
        </p:spPr>
        <p:txBody>
          <a:bodyPr/>
          <a:lstStyle/>
          <a:p>
            <a:r>
              <a:rPr lang="en-US" sz="2800" dirty="0"/>
              <a:t>Antenna gain = </a:t>
            </a:r>
            <a:br>
              <a:rPr lang="en-US" sz="2800" dirty="0"/>
            </a:br>
            <a:r>
              <a:rPr lang="en-US" sz="2800" dirty="0" smtClean="0"/>
              <a:t>total radiation </a:t>
            </a:r>
            <a:r>
              <a:rPr lang="en-US" sz="2800" dirty="0"/>
              <a:t>efficiency * polarization efficiency * directivity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03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0360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4038600"/>
            <a:ext cx="4152900" cy="90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smtClean="0"/>
              <a:t>Definition of BOR </a:t>
            </a:r>
            <a:r>
              <a:rPr lang="en-US" dirty="0"/>
              <a:t>antennas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572000"/>
          </a:xfrm>
          <a:ln>
            <a:solidFill>
              <a:schemeClr val="bg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BOR (Bodies Of Revolution) antennas: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completely </a:t>
            </a:r>
            <a:r>
              <a:rPr lang="en-US" dirty="0"/>
              <a:t>rotationally symmetric geometry around one axis. 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Usually </a:t>
            </a:r>
            <a:r>
              <a:rPr lang="en-US" dirty="0"/>
              <a:t>we align this axis on </a:t>
            </a:r>
            <a:r>
              <a:rPr lang="en-US" dirty="0" smtClean="0"/>
              <a:t>z-axis 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to make the analysis easier.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</a:t>
            </a:r>
            <a:r>
              <a:rPr lang="en-US" dirty="0" smtClean="0"/>
              <a:t>far field of </a:t>
            </a:r>
            <a:r>
              <a:rPr lang="en-US" dirty="0"/>
              <a:t>BOR </a:t>
            </a:r>
            <a:r>
              <a:rPr lang="en-US" dirty="0" smtClean="0"/>
              <a:t>antennas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can have </a:t>
            </a:r>
            <a:r>
              <a:rPr lang="en-US" dirty="0"/>
              <a:t>an azimuth (</a:t>
            </a:r>
            <a:r>
              <a:rPr lang="el-GR" dirty="0">
                <a:cs typeface="Times New Roman" pitchFamily="18" charset="0"/>
              </a:rPr>
              <a:t>φ</a:t>
            </a:r>
            <a:r>
              <a:rPr lang="sv-SE" dirty="0">
                <a:cs typeface="Times New Roman" pitchFamily="18" charset="0"/>
              </a:rPr>
              <a:t>)</a:t>
            </a:r>
            <a:r>
              <a:rPr lang="en-US" dirty="0"/>
              <a:t> variation. 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dirty="0"/>
              <a:t>order of this variation is characterized by an index on BOR.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/>
              <a:t>Antenna gain (realized gain)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4267200" cy="762000"/>
          </a:xfrm>
        </p:spPr>
        <p:txBody>
          <a:bodyPr/>
          <a:lstStyle/>
          <a:p>
            <a:r>
              <a:rPr lang="en-US" dirty="0"/>
              <a:t>Radiation efficiency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226310" name="Picture 6"/>
          <p:cNvPicPr>
            <a:picLocks noChangeAspect="1" noChangeArrowheads="1"/>
          </p:cNvPicPr>
          <p:nvPr/>
        </p:nvPicPr>
        <p:blipFill>
          <a:blip r:embed="rId4" cstate="print"/>
          <a:srcRect l="-1978" t="9753" r="39186" b="29750"/>
          <a:stretch>
            <a:fillRect/>
          </a:stretch>
        </p:blipFill>
        <p:spPr bwMode="auto">
          <a:xfrm>
            <a:off x="4495800" y="3352800"/>
            <a:ext cx="44958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6312" name="Rectangle 8"/>
          <p:cNvSpPr>
            <a:spLocks noChangeArrowheads="1"/>
          </p:cNvSpPr>
          <p:nvPr/>
        </p:nvSpPr>
        <p:spPr bwMode="auto">
          <a:xfrm>
            <a:off x="2895600" y="3505200"/>
            <a:ext cx="22098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315" name="Rectangle 11"/>
          <p:cNvSpPr>
            <a:spLocks noChangeArrowheads="1"/>
          </p:cNvSpPr>
          <p:nvPr/>
        </p:nvSpPr>
        <p:spPr bwMode="auto">
          <a:xfrm>
            <a:off x="2743200" y="3733800"/>
            <a:ext cx="17526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26318" name="Object 1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295400" y="3505200"/>
          <a:ext cx="20193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24" name="Equation" r:id="rId5" imgW="672808" imgH="279279" progId="Equation.3">
                  <p:embed/>
                </p:oleObj>
              </mc:Choice>
              <mc:Fallback>
                <p:oleObj name="Equation" r:id="rId5" imgW="672808" imgH="279279" progId="Equation.3">
                  <p:embed/>
                  <p:pic>
                    <p:nvPicPr>
                      <p:cNvPr id="0" name="Picture 1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505200"/>
                        <a:ext cx="20193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6320" name="Text Box 16"/>
          <p:cNvSpPr txBox="1">
            <a:spLocks noChangeArrowheads="1"/>
          </p:cNvSpPr>
          <p:nvPr/>
        </p:nvSpPr>
        <p:spPr bwMode="auto">
          <a:xfrm>
            <a:off x="457200" y="2971800"/>
            <a:ext cx="928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where</a:t>
            </a:r>
          </a:p>
        </p:txBody>
      </p:sp>
      <p:sp>
        <p:nvSpPr>
          <p:cNvPr id="226321" name="Text Box 17"/>
          <p:cNvSpPr txBox="1">
            <a:spLocks noChangeArrowheads="1"/>
          </p:cNvSpPr>
          <p:nvPr/>
        </p:nvSpPr>
        <p:spPr bwMode="auto">
          <a:xfrm>
            <a:off x="1219200" y="4267200"/>
            <a:ext cx="22076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Mismatch factor</a:t>
            </a:r>
            <a:endParaRPr lang="en-US" dirty="0"/>
          </a:p>
        </p:txBody>
      </p:sp>
      <p:sp>
        <p:nvSpPr>
          <p:cNvPr id="226322" name="Rectangle 18"/>
          <p:cNvSpPr>
            <a:spLocks noChangeArrowheads="1"/>
          </p:cNvSpPr>
          <p:nvPr/>
        </p:nvSpPr>
        <p:spPr bwMode="auto">
          <a:xfrm>
            <a:off x="4495800" y="3048000"/>
            <a:ext cx="25146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323" name="Rectangle 19"/>
          <p:cNvSpPr>
            <a:spLocks noChangeArrowheads="1"/>
          </p:cNvSpPr>
          <p:nvPr/>
        </p:nvSpPr>
        <p:spPr bwMode="auto">
          <a:xfrm>
            <a:off x="8305800" y="4114800"/>
            <a:ext cx="8382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22632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4" name="Picture 1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2246066"/>
            <a:ext cx="2380000" cy="573334"/>
          </a:xfrm>
          <a:prstGeom prst="rect">
            <a:avLst/>
          </a:prstGeom>
          <a:noFill/>
        </p:spPr>
      </p:pic>
      <p:sp>
        <p:nvSpPr>
          <p:cNvPr id="22632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226325" name="Picture 2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5410200"/>
            <a:ext cx="733333" cy="573334"/>
          </a:xfrm>
          <a:prstGeom prst="rect">
            <a:avLst/>
          </a:prstGeom>
          <a:noFill/>
        </p:spPr>
      </p:pic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1066800" y="5943600"/>
            <a:ext cx="26781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Radiation efficiency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1066800" y="3505200"/>
            <a:ext cx="2590800" cy="1447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066800" y="5257800"/>
            <a:ext cx="2590800" cy="14478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/>
              <a:t>Antenna gain (realized gain)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705600" cy="68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Polarization efficiency</a:t>
            </a:r>
            <a:endParaRPr lang="en-US" sz="2400" dirty="0"/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  <p:sp>
        <p:nvSpPr>
          <p:cNvPr id="231432" name="Rectangle 8"/>
          <p:cNvSpPr>
            <a:spLocks noChangeArrowheads="1"/>
          </p:cNvSpPr>
          <p:nvPr/>
        </p:nvSpPr>
        <p:spPr bwMode="auto">
          <a:xfrm>
            <a:off x="6248400" y="56388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1458" name="Group 34"/>
          <p:cNvGrpSpPr>
            <a:grpSpLocks/>
          </p:cNvGrpSpPr>
          <p:nvPr/>
        </p:nvGrpSpPr>
        <p:grpSpPr bwMode="auto">
          <a:xfrm>
            <a:off x="4937125" y="2784475"/>
            <a:ext cx="4435475" cy="3352800"/>
            <a:chOff x="1718" y="1754"/>
            <a:chExt cx="2794" cy="2112"/>
          </a:xfrm>
        </p:grpSpPr>
        <p:sp>
          <p:nvSpPr>
            <p:cNvPr id="231430" name="Rectangle 6"/>
            <p:cNvSpPr>
              <a:spLocks noChangeArrowheads="1"/>
            </p:cNvSpPr>
            <p:nvPr/>
          </p:nvSpPr>
          <p:spPr bwMode="auto">
            <a:xfrm>
              <a:off x="2256" y="2256"/>
              <a:ext cx="1392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>
                  <a:solidFill>
                    <a:srgbClr val="003300"/>
                  </a:solidFill>
                </a:rPr>
                <a:t>G</a:t>
              </a:r>
              <a:r>
                <a:rPr lang="en-US">
                  <a:solidFill>
                    <a:srgbClr val="003300"/>
                  </a:solidFill>
                </a:rPr>
                <a:t>(0,0)</a:t>
              </a:r>
            </a:p>
          </p:txBody>
        </p:sp>
        <p:sp>
          <p:nvSpPr>
            <p:cNvPr id="231431" name="Rectangle 7"/>
            <p:cNvSpPr>
              <a:spLocks noChangeArrowheads="1"/>
            </p:cNvSpPr>
            <p:nvPr/>
          </p:nvSpPr>
          <p:spPr bwMode="auto">
            <a:xfrm>
              <a:off x="4320" y="2592"/>
              <a:ext cx="192" cy="10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35" name="Line 11"/>
            <p:cNvSpPr>
              <a:spLocks noChangeShapeType="1"/>
            </p:cNvSpPr>
            <p:nvPr/>
          </p:nvSpPr>
          <p:spPr bwMode="auto">
            <a:xfrm>
              <a:off x="2496" y="3024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36" name="Line 12"/>
            <p:cNvSpPr>
              <a:spLocks noChangeShapeType="1"/>
            </p:cNvSpPr>
            <p:nvPr/>
          </p:nvSpPr>
          <p:spPr bwMode="auto">
            <a:xfrm flipH="1">
              <a:off x="1920" y="3024"/>
              <a:ext cx="576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37" name="Line 13"/>
            <p:cNvSpPr>
              <a:spLocks noChangeShapeType="1"/>
            </p:cNvSpPr>
            <p:nvPr/>
          </p:nvSpPr>
          <p:spPr bwMode="auto">
            <a:xfrm flipV="1">
              <a:off x="2496" y="1872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38" name="Line 14"/>
            <p:cNvSpPr>
              <a:spLocks noChangeShapeType="1"/>
            </p:cNvSpPr>
            <p:nvPr/>
          </p:nvSpPr>
          <p:spPr bwMode="auto">
            <a:xfrm>
              <a:off x="2400" y="2112"/>
              <a:ext cx="240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40" name="Line 16"/>
            <p:cNvSpPr>
              <a:spLocks noChangeShapeType="1"/>
            </p:cNvSpPr>
            <p:nvPr/>
          </p:nvSpPr>
          <p:spPr bwMode="auto">
            <a:xfrm>
              <a:off x="2352" y="2016"/>
              <a:ext cx="336" cy="240"/>
            </a:xfrm>
            <a:prstGeom prst="line">
              <a:avLst/>
            </a:prstGeom>
            <a:noFill/>
            <a:ln w="9525">
              <a:solidFill>
                <a:srgbClr val="00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49" name="Text Box 25"/>
            <p:cNvSpPr txBox="1">
              <a:spLocks noChangeArrowheads="1"/>
            </p:cNvSpPr>
            <p:nvPr/>
          </p:nvSpPr>
          <p:spPr bwMode="auto">
            <a:xfrm>
              <a:off x="2688" y="1920"/>
              <a:ext cx="29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tx2"/>
                  </a:solidFill>
                </a:rPr>
                <a:t>co</a:t>
              </a:r>
            </a:p>
          </p:txBody>
        </p:sp>
        <p:sp>
          <p:nvSpPr>
            <p:cNvPr id="231450" name="Line 26"/>
            <p:cNvSpPr>
              <a:spLocks noChangeShapeType="1"/>
            </p:cNvSpPr>
            <p:nvPr/>
          </p:nvSpPr>
          <p:spPr bwMode="auto">
            <a:xfrm flipV="1">
              <a:off x="2736" y="196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51" name="Line 27"/>
            <p:cNvSpPr>
              <a:spLocks noChangeShapeType="1"/>
            </p:cNvSpPr>
            <p:nvPr/>
          </p:nvSpPr>
          <p:spPr bwMode="auto">
            <a:xfrm flipH="1" flipV="1">
              <a:off x="2832" y="196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52" name="Text Box 28"/>
            <p:cNvSpPr txBox="1">
              <a:spLocks noChangeArrowheads="1"/>
            </p:cNvSpPr>
            <p:nvPr/>
          </p:nvSpPr>
          <p:spPr bwMode="auto">
            <a:xfrm>
              <a:off x="1718" y="3578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X</a:t>
              </a:r>
            </a:p>
          </p:txBody>
        </p:sp>
        <p:sp>
          <p:nvSpPr>
            <p:cNvPr id="231453" name="Text Box 29"/>
            <p:cNvSpPr txBox="1">
              <a:spLocks noChangeArrowheads="1"/>
            </p:cNvSpPr>
            <p:nvPr/>
          </p:nvSpPr>
          <p:spPr bwMode="auto">
            <a:xfrm>
              <a:off x="3686" y="2858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Y</a:t>
              </a:r>
            </a:p>
          </p:txBody>
        </p:sp>
        <p:sp>
          <p:nvSpPr>
            <p:cNvPr id="231454" name="Text Box 30"/>
            <p:cNvSpPr txBox="1">
              <a:spLocks noChangeArrowheads="1"/>
            </p:cNvSpPr>
            <p:nvPr/>
          </p:nvSpPr>
          <p:spPr bwMode="auto">
            <a:xfrm>
              <a:off x="2006" y="1754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Z</a:t>
              </a:r>
            </a:p>
          </p:txBody>
        </p:sp>
      </p:grpSp>
      <p:sp>
        <p:nvSpPr>
          <p:cNvPr id="231455" name="Text Box 31"/>
          <p:cNvSpPr txBox="1">
            <a:spLocks noChangeArrowheads="1"/>
          </p:cNvSpPr>
          <p:nvPr/>
        </p:nvSpPr>
        <p:spPr bwMode="auto">
          <a:xfrm>
            <a:off x="1203325" y="3394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sv-SE"/>
          </a:p>
        </p:txBody>
      </p:sp>
      <p:sp>
        <p:nvSpPr>
          <p:cNvPr id="21" name="Rectangle 20"/>
          <p:cNvSpPr/>
          <p:nvPr/>
        </p:nvSpPr>
        <p:spPr bwMode="auto">
          <a:xfrm>
            <a:off x="1447800" y="3962400"/>
            <a:ext cx="457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" name="Picture 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19400"/>
            <a:ext cx="47910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313" name="Group 169"/>
          <p:cNvGrpSpPr>
            <a:grpSpLocks/>
          </p:cNvGrpSpPr>
          <p:nvPr/>
        </p:nvGrpSpPr>
        <p:grpSpPr bwMode="auto">
          <a:xfrm>
            <a:off x="838200" y="1371600"/>
            <a:ext cx="7632700" cy="950913"/>
            <a:chOff x="720" y="1513"/>
            <a:chExt cx="4808" cy="599"/>
          </a:xfrm>
        </p:grpSpPr>
        <p:sp>
          <p:nvSpPr>
            <p:cNvPr id="134164" name="Rectangle 20"/>
            <p:cNvSpPr>
              <a:spLocks noChangeArrowheads="1"/>
            </p:cNvSpPr>
            <p:nvPr/>
          </p:nvSpPr>
          <p:spPr bwMode="auto">
            <a:xfrm>
              <a:off x="788" y="172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134165" name="Rectangle 21"/>
            <p:cNvSpPr>
              <a:spLocks noChangeArrowheads="1"/>
            </p:cNvSpPr>
            <p:nvPr/>
          </p:nvSpPr>
          <p:spPr bwMode="auto">
            <a:xfrm>
              <a:off x="910" y="1805"/>
              <a:ext cx="5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134166" name="Rectangle 22"/>
            <p:cNvSpPr>
              <a:spLocks noChangeArrowheads="1"/>
            </p:cNvSpPr>
            <p:nvPr/>
          </p:nvSpPr>
          <p:spPr bwMode="auto">
            <a:xfrm>
              <a:off x="978" y="1805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134167" name="Rectangle 23"/>
            <p:cNvSpPr>
              <a:spLocks noChangeArrowheads="1"/>
            </p:cNvSpPr>
            <p:nvPr/>
          </p:nvSpPr>
          <p:spPr bwMode="auto">
            <a:xfrm>
              <a:off x="1114" y="1724"/>
              <a:ext cx="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q</a:t>
              </a:r>
              <a:endParaRPr lang="en-US"/>
            </a:p>
          </p:txBody>
        </p:sp>
        <p:sp>
          <p:nvSpPr>
            <p:cNvPr id="134168" name="Rectangle 24"/>
            <p:cNvSpPr>
              <a:spLocks noChangeArrowheads="1"/>
            </p:cNvSpPr>
            <p:nvPr/>
          </p:nvSpPr>
          <p:spPr bwMode="auto">
            <a:xfrm>
              <a:off x="1278" y="1724"/>
              <a:ext cx="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endParaRPr lang="en-US"/>
            </a:p>
          </p:txBody>
        </p:sp>
        <p:sp>
          <p:nvSpPr>
            <p:cNvPr id="134169" name="Rectangle 25"/>
            <p:cNvSpPr>
              <a:spLocks noChangeArrowheads="1"/>
            </p:cNvSpPr>
            <p:nvPr/>
          </p:nvSpPr>
          <p:spPr bwMode="auto">
            <a:xfrm>
              <a:off x="1196" y="1724"/>
              <a:ext cx="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,</a:t>
              </a:r>
              <a:endParaRPr lang="en-US"/>
            </a:p>
          </p:txBody>
        </p:sp>
        <p:sp>
          <p:nvSpPr>
            <p:cNvPr id="134170" name="Rectangle 26"/>
            <p:cNvSpPr>
              <a:spLocks noChangeArrowheads="1"/>
            </p:cNvSpPr>
            <p:nvPr/>
          </p:nvSpPr>
          <p:spPr bwMode="auto">
            <a:xfrm>
              <a:off x="1046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/>
            </a:p>
          </p:txBody>
        </p:sp>
        <p:sp>
          <p:nvSpPr>
            <p:cNvPr id="134171" name="Rectangle 27"/>
            <p:cNvSpPr>
              <a:spLocks noChangeArrowheads="1"/>
            </p:cNvSpPr>
            <p:nvPr/>
          </p:nvSpPr>
          <p:spPr bwMode="auto">
            <a:xfrm>
              <a:off x="1386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/>
            </a:p>
          </p:txBody>
        </p:sp>
        <p:sp>
          <p:nvSpPr>
            <p:cNvPr id="134172" name="Rectangle 28"/>
            <p:cNvSpPr>
              <a:spLocks noChangeArrowheads="1"/>
            </p:cNvSpPr>
            <p:nvPr/>
          </p:nvSpPr>
          <p:spPr bwMode="auto">
            <a:xfrm>
              <a:off x="720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/>
            </a:p>
          </p:txBody>
        </p:sp>
        <p:sp>
          <p:nvSpPr>
            <p:cNvPr id="134173" name="Rectangle 29"/>
            <p:cNvSpPr>
              <a:spLocks noChangeArrowheads="1"/>
            </p:cNvSpPr>
            <p:nvPr/>
          </p:nvSpPr>
          <p:spPr bwMode="auto">
            <a:xfrm>
              <a:off x="1454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/>
            </a:p>
          </p:txBody>
        </p:sp>
        <p:sp>
          <p:nvSpPr>
            <p:cNvPr id="134174" name="Rectangle 30"/>
            <p:cNvSpPr>
              <a:spLocks noChangeArrowheads="1"/>
            </p:cNvSpPr>
            <p:nvPr/>
          </p:nvSpPr>
          <p:spPr bwMode="auto">
            <a:xfrm>
              <a:off x="1509" y="1819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134175" name="Rectangle 31"/>
            <p:cNvSpPr>
              <a:spLocks noChangeArrowheads="1"/>
            </p:cNvSpPr>
            <p:nvPr/>
          </p:nvSpPr>
          <p:spPr bwMode="auto">
            <a:xfrm>
              <a:off x="1590" y="1819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134176" name="Rectangle 32"/>
            <p:cNvSpPr>
              <a:spLocks noChangeArrowheads="1"/>
            </p:cNvSpPr>
            <p:nvPr/>
          </p:nvSpPr>
          <p:spPr bwMode="auto">
            <a:xfrm>
              <a:off x="1672" y="1819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34177" name="Rectangle 33"/>
            <p:cNvSpPr>
              <a:spLocks noChangeArrowheads="1"/>
            </p:cNvSpPr>
            <p:nvPr/>
          </p:nvSpPr>
          <p:spPr bwMode="auto">
            <a:xfrm>
              <a:off x="1958" y="1724"/>
              <a:ext cx="1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10</a:t>
              </a:r>
              <a:endParaRPr lang="en-US"/>
            </a:p>
          </p:txBody>
        </p:sp>
        <p:sp>
          <p:nvSpPr>
            <p:cNvPr id="134178" name="Rectangle 34"/>
            <p:cNvSpPr>
              <a:spLocks noChangeArrowheads="1"/>
            </p:cNvSpPr>
            <p:nvPr/>
          </p:nvSpPr>
          <p:spPr bwMode="auto">
            <a:xfrm>
              <a:off x="2474" y="1601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134179" name="Rectangle 35"/>
            <p:cNvSpPr>
              <a:spLocks noChangeArrowheads="1"/>
            </p:cNvSpPr>
            <p:nvPr/>
          </p:nvSpPr>
          <p:spPr bwMode="auto">
            <a:xfrm>
              <a:off x="2597" y="1669"/>
              <a:ext cx="5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134180" name="Rectangle 36"/>
            <p:cNvSpPr>
              <a:spLocks noChangeArrowheads="1"/>
            </p:cNvSpPr>
            <p:nvPr/>
          </p:nvSpPr>
          <p:spPr bwMode="auto">
            <a:xfrm>
              <a:off x="2651" y="1669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134181" name="Rectangle 37"/>
            <p:cNvSpPr>
              <a:spLocks noChangeArrowheads="1"/>
            </p:cNvSpPr>
            <p:nvPr/>
          </p:nvSpPr>
          <p:spPr bwMode="auto">
            <a:xfrm>
              <a:off x="2787" y="1601"/>
              <a:ext cx="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q</a:t>
              </a:r>
              <a:endParaRPr lang="en-US"/>
            </a:p>
          </p:txBody>
        </p:sp>
        <p:sp>
          <p:nvSpPr>
            <p:cNvPr id="134182" name="Rectangle 38"/>
            <p:cNvSpPr>
              <a:spLocks noChangeArrowheads="1"/>
            </p:cNvSpPr>
            <p:nvPr/>
          </p:nvSpPr>
          <p:spPr bwMode="auto">
            <a:xfrm>
              <a:off x="2964" y="1601"/>
              <a:ext cx="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endParaRPr lang="en-US"/>
            </a:p>
          </p:txBody>
        </p:sp>
        <p:sp>
          <p:nvSpPr>
            <p:cNvPr id="134183" name="Rectangle 39"/>
            <p:cNvSpPr>
              <a:spLocks noChangeArrowheads="1"/>
            </p:cNvSpPr>
            <p:nvPr/>
          </p:nvSpPr>
          <p:spPr bwMode="auto">
            <a:xfrm>
              <a:off x="2882" y="1601"/>
              <a:ext cx="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,</a:t>
              </a:r>
              <a:endParaRPr lang="en-US"/>
            </a:p>
          </p:txBody>
        </p:sp>
        <p:sp>
          <p:nvSpPr>
            <p:cNvPr id="134184" name="Rectangle 40"/>
            <p:cNvSpPr>
              <a:spLocks noChangeArrowheads="1"/>
            </p:cNvSpPr>
            <p:nvPr/>
          </p:nvSpPr>
          <p:spPr bwMode="auto">
            <a:xfrm>
              <a:off x="2719" y="160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/>
            </a:p>
          </p:txBody>
        </p:sp>
        <p:sp>
          <p:nvSpPr>
            <p:cNvPr id="134185" name="Rectangle 41"/>
            <p:cNvSpPr>
              <a:spLocks noChangeArrowheads="1"/>
            </p:cNvSpPr>
            <p:nvPr/>
          </p:nvSpPr>
          <p:spPr bwMode="auto">
            <a:xfrm>
              <a:off x="3073" y="160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/>
            </a:p>
          </p:txBody>
        </p:sp>
        <p:sp>
          <p:nvSpPr>
            <p:cNvPr id="134186" name="Rectangle 42"/>
            <p:cNvSpPr>
              <a:spLocks noChangeArrowheads="1"/>
            </p:cNvSpPr>
            <p:nvPr/>
          </p:nvSpPr>
          <p:spPr bwMode="auto">
            <a:xfrm>
              <a:off x="3168" y="1533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134187" name="Rectangle 43"/>
            <p:cNvSpPr>
              <a:spLocks noChangeArrowheads="1"/>
            </p:cNvSpPr>
            <p:nvPr/>
          </p:nvSpPr>
          <p:spPr bwMode="auto">
            <a:xfrm>
              <a:off x="2624" y="1900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134188" name="Rectangle 44"/>
            <p:cNvSpPr>
              <a:spLocks noChangeArrowheads="1"/>
            </p:cNvSpPr>
            <p:nvPr/>
          </p:nvSpPr>
          <p:spPr bwMode="auto">
            <a:xfrm>
              <a:off x="2746" y="1968"/>
              <a:ext cx="4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34189" name="Rectangle 45"/>
            <p:cNvSpPr>
              <a:spLocks noChangeArrowheads="1"/>
            </p:cNvSpPr>
            <p:nvPr/>
          </p:nvSpPr>
          <p:spPr bwMode="auto">
            <a:xfrm>
              <a:off x="2801" y="1968"/>
              <a:ext cx="6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S</a:t>
              </a:r>
              <a:endParaRPr lang="en-US"/>
            </a:p>
          </p:txBody>
        </p:sp>
        <p:sp>
          <p:nvSpPr>
            <p:cNvPr id="134190" name="Rectangle 46"/>
            <p:cNvSpPr>
              <a:spLocks noChangeArrowheads="1"/>
            </p:cNvSpPr>
            <p:nvPr/>
          </p:nvSpPr>
          <p:spPr bwMode="auto">
            <a:xfrm>
              <a:off x="2869" y="1968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134191" name="Rectangle 47"/>
            <p:cNvSpPr>
              <a:spLocks noChangeArrowheads="1"/>
            </p:cNvSpPr>
            <p:nvPr/>
          </p:nvSpPr>
          <p:spPr bwMode="auto">
            <a:xfrm>
              <a:off x="3005" y="1832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134192" name="Rectangle 48"/>
            <p:cNvSpPr>
              <a:spLocks noChangeArrowheads="1"/>
            </p:cNvSpPr>
            <p:nvPr/>
          </p:nvSpPr>
          <p:spPr bwMode="auto">
            <a:xfrm>
              <a:off x="2434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193" name="Rectangle 49"/>
            <p:cNvSpPr>
              <a:spLocks noChangeArrowheads="1"/>
            </p:cNvSpPr>
            <p:nvPr/>
          </p:nvSpPr>
          <p:spPr bwMode="auto">
            <a:xfrm>
              <a:off x="2461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194" name="Rectangle 50"/>
            <p:cNvSpPr>
              <a:spLocks noChangeArrowheads="1"/>
            </p:cNvSpPr>
            <p:nvPr/>
          </p:nvSpPr>
          <p:spPr bwMode="auto">
            <a:xfrm>
              <a:off x="2488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195" name="Rectangle 51"/>
            <p:cNvSpPr>
              <a:spLocks noChangeArrowheads="1"/>
            </p:cNvSpPr>
            <p:nvPr/>
          </p:nvSpPr>
          <p:spPr bwMode="auto">
            <a:xfrm>
              <a:off x="2515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196" name="Rectangle 52"/>
            <p:cNvSpPr>
              <a:spLocks noChangeArrowheads="1"/>
            </p:cNvSpPr>
            <p:nvPr/>
          </p:nvSpPr>
          <p:spPr bwMode="auto">
            <a:xfrm>
              <a:off x="2542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197" name="Rectangle 53"/>
            <p:cNvSpPr>
              <a:spLocks noChangeArrowheads="1"/>
            </p:cNvSpPr>
            <p:nvPr/>
          </p:nvSpPr>
          <p:spPr bwMode="auto">
            <a:xfrm>
              <a:off x="2570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198" name="Rectangle 54"/>
            <p:cNvSpPr>
              <a:spLocks noChangeArrowheads="1"/>
            </p:cNvSpPr>
            <p:nvPr/>
          </p:nvSpPr>
          <p:spPr bwMode="auto">
            <a:xfrm>
              <a:off x="2597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199" name="Rectangle 55"/>
            <p:cNvSpPr>
              <a:spLocks noChangeArrowheads="1"/>
            </p:cNvSpPr>
            <p:nvPr/>
          </p:nvSpPr>
          <p:spPr bwMode="auto">
            <a:xfrm>
              <a:off x="2624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0" name="Rectangle 56"/>
            <p:cNvSpPr>
              <a:spLocks noChangeArrowheads="1"/>
            </p:cNvSpPr>
            <p:nvPr/>
          </p:nvSpPr>
          <p:spPr bwMode="auto">
            <a:xfrm>
              <a:off x="2651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1" name="Rectangle 57"/>
            <p:cNvSpPr>
              <a:spLocks noChangeArrowheads="1"/>
            </p:cNvSpPr>
            <p:nvPr/>
          </p:nvSpPr>
          <p:spPr bwMode="auto">
            <a:xfrm>
              <a:off x="2678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2" name="Rectangle 58"/>
            <p:cNvSpPr>
              <a:spLocks noChangeArrowheads="1"/>
            </p:cNvSpPr>
            <p:nvPr/>
          </p:nvSpPr>
          <p:spPr bwMode="auto">
            <a:xfrm>
              <a:off x="2706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3" name="Rectangle 59"/>
            <p:cNvSpPr>
              <a:spLocks noChangeArrowheads="1"/>
            </p:cNvSpPr>
            <p:nvPr/>
          </p:nvSpPr>
          <p:spPr bwMode="auto">
            <a:xfrm>
              <a:off x="2733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4" name="Rectangle 60"/>
            <p:cNvSpPr>
              <a:spLocks noChangeArrowheads="1"/>
            </p:cNvSpPr>
            <p:nvPr/>
          </p:nvSpPr>
          <p:spPr bwMode="auto">
            <a:xfrm>
              <a:off x="2760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5" name="Rectangle 61"/>
            <p:cNvSpPr>
              <a:spLocks noChangeArrowheads="1"/>
            </p:cNvSpPr>
            <p:nvPr/>
          </p:nvSpPr>
          <p:spPr bwMode="auto">
            <a:xfrm>
              <a:off x="2787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6" name="Rectangle 62"/>
            <p:cNvSpPr>
              <a:spLocks noChangeArrowheads="1"/>
            </p:cNvSpPr>
            <p:nvPr/>
          </p:nvSpPr>
          <p:spPr bwMode="auto">
            <a:xfrm>
              <a:off x="2814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7" name="Rectangle 63"/>
            <p:cNvSpPr>
              <a:spLocks noChangeArrowheads="1"/>
            </p:cNvSpPr>
            <p:nvPr/>
          </p:nvSpPr>
          <p:spPr bwMode="auto">
            <a:xfrm>
              <a:off x="2842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8" name="Rectangle 64"/>
            <p:cNvSpPr>
              <a:spLocks noChangeArrowheads="1"/>
            </p:cNvSpPr>
            <p:nvPr/>
          </p:nvSpPr>
          <p:spPr bwMode="auto">
            <a:xfrm>
              <a:off x="2869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09" name="Rectangle 65"/>
            <p:cNvSpPr>
              <a:spLocks noChangeArrowheads="1"/>
            </p:cNvSpPr>
            <p:nvPr/>
          </p:nvSpPr>
          <p:spPr bwMode="auto">
            <a:xfrm>
              <a:off x="2896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0" name="Rectangle 66"/>
            <p:cNvSpPr>
              <a:spLocks noChangeArrowheads="1"/>
            </p:cNvSpPr>
            <p:nvPr/>
          </p:nvSpPr>
          <p:spPr bwMode="auto">
            <a:xfrm>
              <a:off x="2923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1" name="Rectangle 67"/>
            <p:cNvSpPr>
              <a:spLocks noChangeArrowheads="1"/>
            </p:cNvSpPr>
            <p:nvPr/>
          </p:nvSpPr>
          <p:spPr bwMode="auto">
            <a:xfrm>
              <a:off x="2950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2" name="Rectangle 68"/>
            <p:cNvSpPr>
              <a:spLocks noChangeArrowheads="1"/>
            </p:cNvSpPr>
            <p:nvPr/>
          </p:nvSpPr>
          <p:spPr bwMode="auto">
            <a:xfrm>
              <a:off x="2978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3" name="Rectangle 69"/>
            <p:cNvSpPr>
              <a:spLocks noChangeArrowheads="1"/>
            </p:cNvSpPr>
            <p:nvPr/>
          </p:nvSpPr>
          <p:spPr bwMode="auto">
            <a:xfrm>
              <a:off x="3005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4" name="Rectangle 70"/>
            <p:cNvSpPr>
              <a:spLocks noChangeArrowheads="1"/>
            </p:cNvSpPr>
            <p:nvPr/>
          </p:nvSpPr>
          <p:spPr bwMode="auto">
            <a:xfrm>
              <a:off x="3032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5" name="Rectangle 71"/>
            <p:cNvSpPr>
              <a:spLocks noChangeArrowheads="1"/>
            </p:cNvSpPr>
            <p:nvPr/>
          </p:nvSpPr>
          <p:spPr bwMode="auto">
            <a:xfrm>
              <a:off x="3059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6" name="Rectangle 72"/>
            <p:cNvSpPr>
              <a:spLocks noChangeArrowheads="1"/>
            </p:cNvSpPr>
            <p:nvPr/>
          </p:nvSpPr>
          <p:spPr bwMode="auto">
            <a:xfrm>
              <a:off x="3086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7" name="Rectangle 73"/>
            <p:cNvSpPr>
              <a:spLocks noChangeArrowheads="1"/>
            </p:cNvSpPr>
            <p:nvPr/>
          </p:nvSpPr>
          <p:spPr bwMode="auto">
            <a:xfrm>
              <a:off x="3114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8" name="Rectangle 74"/>
            <p:cNvSpPr>
              <a:spLocks noChangeArrowheads="1"/>
            </p:cNvSpPr>
            <p:nvPr/>
          </p:nvSpPr>
          <p:spPr bwMode="auto">
            <a:xfrm>
              <a:off x="3141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19" name="Rectangle 75"/>
            <p:cNvSpPr>
              <a:spLocks noChangeArrowheads="1"/>
            </p:cNvSpPr>
            <p:nvPr/>
          </p:nvSpPr>
          <p:spPr bwMode="auto">
            <a:xfrm>
              <a:off x="3168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20" name="Rectangle 76"/>
            <p:cNvSpPr>
              <a:spLocks noChangeArrowheads="1"/>
            </p:cNvSpPr>
            <p:nvPr/>
          </p:nvSpPr>
          <p:spPr bwMode="auto">
            <a:xfrm>
              <a:off x="3168" y="172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21" name="Rectangle 77"/>
            <p:cNvSpPr>
              <a:spLocks noChangeArrowheads="1"/>
            </p:cNvSpPr>
            <p:nvPr/>
          </p:nvSpPr>
          <p:spPr bwMode="auto">
            <a:xfrm>
              <a:off x="2366" y="1887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è</a:t>
              </a:r>
              <a:endParaRPr lang="en-US"/>
            </a:p>
          </p:txBody>
        </p:sp>
        <p:sp>
          <p:nvSpPr>
            <p:cNvPr id="134222" name="Rectangle 78"/>
            <p:cNvSpPr>
              <a:spLocks noChangeArrowheads="1"/>
            </p:cNvSpPr>
            <p:nvPr/>
          </p:nvSpPr>
          <p:spPr bwMode="auto">
            <a:xfrm>
              <a:off x="3236" y="1887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ø</a:t>
              </a:r>
              <a:endParaRPr lang="en-US"/>
            </a:p>
          </p:txBody>
        </p:sp>
        <p:sp>
          <p:nvSpPr>
            <p:cNvPr id="134223" name="Rectangle 79"/>
            <p:cNvSpPr>
              <a:spLocks noChangeArrowheads="1"/>
            </p:cNvSpPr>
            <p:nvPr/>
          </p:nvSpPr>
          <p:spPr bwMode="auto">
            <a:xfrm>
              <a:off x="2366" y="1737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ç</a:t>
              </a:r>
              <a:endParaRPr lang="en-US"/>
            </a:p>
          </p:txBody>
        </p:sp>
        <p:sp>
          <p:nvSpPr>
            <p:cNvPr id="134224" name="Rectangle 80"/>
            <p:cNvSpPr>
              <a:spLocks noChangeArrowheads="1"/>
            </p:cNvSpPr>
            <p:nvPr/>
          </p:nvSpPr>
          <p:spPr bwMode="auto">
            <a:xfrm>
              <a:off x="3236" y="1737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÷</a:t>
              </a:r>
              <a:endParaRPr lang="en-US"/>
            </a:p>
          </p:txBody>
        </p:sp>
        <p:sp>
          <p:nvSpPr>
            <p:cNvPr id="134225" name="Rectangle 81"/>
            <p:cNvSpPr>
              <a:spLocks noChangeArrowheads="1"/>
            </p:cNvSpPr>
            <p:nvPr/>
          </p:nvSpPr>
          <p:spPr bwMode="auto">
            <a:xfrm>
              <a:off x="2366" y="1601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æ</a:t>
              </a:r>
              <a:endParaRPr lang="en-US"/>
            </a:p>
          </p:txBody>
        </p:sp>
        <p:sp>
          <p:nvSpPr>
            <p:cNvPr id="134226" name="Rectangle 82"/>
            <p:cNvSpPr>
              <a:spLocks noChangeArrowheads="1"/>
            </p:cNvSpPr>
            <p:nvPr/>
          </p:nvSpPr>
          <p:spPr bwMode="auto">
            <a:xfrm>
              <a:off x="3236" y="1601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ö</a:t>
              </a:r>
              <a:endParaRPr lang="en-US"/>
            </a:p>
          </p:txBody>
        </p:sp>
        <p:sp>
          <p:nvSpPr>
            <p:cNvPr id="134227" name="Rectangle 83"/>
            <p:cNvSpPr>
              <a:spLocks noChangeArrowheads="1"/>
            </p:cNvSpPr>
            <p:nvPr/>
          </p:nvSpPr>
          <p:spPr bwMode="auto">
            <a:xfrm>
              <a:off x="3304" y="1724"/>
              <a:ext cx="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134228" name="Rectangle 84"/>
            <p:cNvSpPr>
              <a:spLocks noChangeArrowheads="1"/>
            </p:cNvSpPr>
            <p:nvPr/>
          </p:nvSpPr>
          <p:spPr bwMode="auto">
            <a:xfrm>
              <a:off x="3399" y="1724"/>
              <a:ext cx="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134229" name="Rectangle 85"/>
            <p:cNvSpPr>
              <a:spLocks noChangeArrowheads="1"/>
            </p:cNvSpPr>
            <p:nvPr/>
          </p:nvSpPr>
          <p:spPr bwMode="auto">
            <a:xfrm>
              <a:off x="3508" y="1724"/>
              <a:ext cx="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34230" name="Rectangle 86"/>
            <p:cNvSpPr>
              <a:spLocks noChangeArrowheads="1"/>
            </p:cNvSpPr>
            <p:nvPr/>
          </p:nvSpPr>
          <p:spPr bwMode="auto">
            <a:xfrm>
              <a:off x="2134" y="1724"/>
              <a:ext cx="20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log</a:t>
              </a:r>
              <a:endParaRPr lang="en-US"/>
            </a:p>
          </p:txBody>
        </p:sp>
        <p:sp>
          <p:nvSpPr>
            <p:cNvPr id="134231" name="Rectangle 87"/>
            <p:cNvSpPr>
              <a:spLocks noChangeArrowheads="1"/>
            </p:cNvSpPr>
            <p:nvPr/>
          </p:nvSpPr>
          <p:spPr bwMode="auto">
            <a:xfrm>
              <a:off x="1794" y="1724"/>
              <a:ext cx="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=</a:t>
              </a:r>
              <a:endParaRPr lang="en-US"/>
            </a:p>
          </p:txBody>
        </p:sp>
        <p:sp>
          <p:nvSpPr>
            <p:cNvPr id="134232" name="Rectangle 88"/>
            <p:cNvSpPr>
              <a:spLocks noChangeArrowheads="1"/>
            </p:cNvSpPr>
            <p:nvPr/>
          </p:nvSpPr>
          <p:spPr bwMode="auto">
            <a:xfrm>
              <a:off x="3630" y="1724"/>
              <a:ext cx="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=</a:t>
              </a:r>
              <a:endParaRPr lang="en-US"/>
            </a:p>
          </p:txBody>
        </p:sp>
        <p:sp>
          <p:nvSpPr>
            <p:cNvPr id="134233" name="Rectangle 89"/>
            <p:cNvSpPr>
              <a:spLocks noChangeArrowheads="1"/>
            </p:cNvSpPr>
            <p:nvPr/>
          </p:nvSpPr>
          <p:spPr bwMode="auto">
            <a:xfrm>
              <a:off x="3744" y="1717"/>
              <a:ext cx="1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10</a:t>
              </a:r>
              <a:endParaRPr lang="en-US"/>
            </a:p>
          </p:txBody>
        </p:sp>
        <p:sp>
          <p:nvSpPr>
            <p:cNvPr id="134234" name="Rectangle 90"/>
            <p:cNvSpPr>
              <a:spLocks noChangeArrowheads="1"/>
            </p:cNvSpPr>
            <p:nvPr/>
          </p:nvSpPr>
          <p:spPr bwMode="auto">
            <a:xfrm>
              <a:off x="4220" y="1581"/>
              <a:ext cx="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4</a:t>
              </a:r>
              <a:endParaRPr lang="en-US"/>
            </a:p>
          </p:txBody>
        </p:sp>
        <p:sp>
          <p:nvSpPr>
            <p:cNvPr id="134235" name="Rectangle 91"/>
            <p:cNvSpPr>
              <a:spLocks noChangeArrowheads="1"/>
            </p:cNvSpPr>
            <p:nvPr/>
          </p:nvSpPr>
          <p:spPr bwMode="auto">
            <a:xfrm>
              <a:off x="4301" y="1581"/>
              <a:ext cx="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p</a:t>
              </a:r>
              <a:endParaRPr lang="en-US"/>
            </a:p>
          </p:txBody>
        </p:sp>
        <p:sp>
          <p:nvSpPr>
            <p:cNvPr id="134236" name="Rectangle 92"/>
            <p:cNvSpPr>
              <a:spLocks noChangeArrowheads="1"/>
            </p:cNvSpPr>
            <p:nvPr/>
          </p:nvSpPr>
          <p:spPr bwMode="auto">
            <a:xfrm>
              <a:off x="4437" y="1581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G</a:t>
              </a:r>
              <a:endParaRPr lang="en-US"/>
            </a:p>
          </p:txBody>
        </p:sp>
        <p:sp>
          <p:nvSpPr>
            <p:cNvPr id="134237" name="Rectangle 93"/>
            <p:cNvSpPr>
              <a:spLocks noChangeArrowheads="1"/>
            </p:cNvSpPr>
            <p:nvPr/>
          </p:nvSpPr>
          <p:spPr bwMode="auto">
            <a:xfrm>
              <a:off x="4573" y="1663"/>
              <a:ext cx="5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c</a:t>
              </a:r>
              <a:endParaRPr lang="en-US"/>
            </a:p>
          </p:txBody>
        </p:sp>
        <p:sp>
          <p:nvSpPr>
            <p:cNvPr id="134238" name="Rectangle 94"/>
            <p:cNvSpPr>
              <a:spLocks noChangeArrowheads="1"/>
            </p:cNvSpPr>
            <p:nvPr/>
          </p:nvSpPr>
          <p:spPr bwMode="auto">
            <a:xfrm>
              <a:off x="4628" y="1663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134239" name="Rectangle 95"/>
            <p:cNvSpPr>
              <a:spLocks noChangeArrowheads="1"/>
            </p:cNvSpPr>
            <p:nvPr/>
          </p:nvSpPr>
          <p:spPr bwMode="auto">
            <a:xfrm>
              <a:off x="4764" y="1581"/>
              <a:ext cx="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q</a:t>
              </a:r>
              <a:endParaRPr lang="en-US"/>
            </a:p>
          </p:txBody>
        </p:sp>
        <p:sp>
          <p:nvSpPr>
            <p:cNvPr id="134240" name="Rectangle 96"/>
            <p:cNvSpPr>
              <a:spLocks noChangeArrowheads="1"/>
            </p:cNvSpPr>
            <p:nvPr/>
          </p:nvSpPr>
          <p:spPr bwMode="auto">
            <a:xfrm>
              <a:off x="4927" y="1581"/>
              <a:ext cx="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endParaRPr lang="en-US"/>
            </a:p>
          </p:txBody>
        </p:sp>
        <p:sp>
          <p:nvSpPr>
            <p:cNvPr id="134241" name="Rectangle 97"/>
            <p:cNvSpPr>
              <a:spLocks noChangeArrowheads="1"/>
            </p:cNvSpPr>
            <p:nvPr/>
          </p:nvSpPr>
          <p:spPr bwMode="auto">
            <a:xfrm>
              <a:off x="4845" y="1581"/>
              <a:ext cx="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,</a:t>
              </a:r>
              <a:endParaRPr lang="en-US"/>
            </a:p>
          </p:txBody>
        </p:sp>
        <p:sp>
          <p:nvSpPr>
            <p:cNvPr id="134242" name="Rectangle 98"/>
            <p:cNvSpPr>
              <a:spLocks noChangeArrowheads="1"/>
            </p:cNvSpPr>
            <p:nvPr/>
          </p:nvSpPr>
          <p:spPr bwMode="auto">
            <a:xfrm>
              <a:off x="4696" y="158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/>
            </a:p>
          </p:txBody>
        </p:sp>
        <p:sp>
          <p:nvSpPr>
            <p:cNvPr id="134243" name="Rectangle 99"/>
            <p:cNvSpPr>
              <a:spLocks noChangeArrowheads="1"/>
            </p:cNvSpPr>
            <p:nvPr/>
          </p:nvSpPr>
          <p:spPr bwMode="auto">
            <a:xfrm>
              <a:off x="5036" y="1581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/>
            </a:p>
          </p:txBody>
        </p:sp>
        <p:sp>
          <p:nvSpPr>
            <p:cNvPr id="134244" name="Rectangle 100"/>
            <p:cNvSpPr>
              <a:spLocks noChangeArrowheads="1"/>
            </p:cNvSpPr>
            <p:nvPr/>
          </p:nvSpPr>
          <p:spPr bwMode="auto">
            <a:xfrm>
              <a:off x="5144" y="1513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134245" name="Rectangle 101"/>
            <p:cNvSpPr>
              <a:spLocks noChangeArrowheads="1"/>
            </p:cNvSpPr>
            <p:nvPr/>
          </p:nvSpPr>
          <p:spPr bwMode="auto">
            <a:xfrm>
              <a:off x="4668" y="1813"/>
              <a:ext cx="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P</a:t>
              </a:r>
              <a:endParaRPr lang="en-US"/>
            </a:p>
          </p:txBody>
        </p:sp>
        <p:sp>
          <p:nvSpPr>
            <p:cNvPr id="134246" name="Rectangle 102"/>
            <p:cNvSpPr>
              <a:spLocks noChangeArrowheads="1"/>
            </p:cNvSpPr>
            <p:nvPr/>
          </p:nvSpPr>
          <p:spPr bwMode="auto">
            <a:xfrm>
              <a:off x="4220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47" name="Rectangle 103"/>
            <p:cNvSpPr>
              <a:spLocks noChangeArrowheads="1"/>
            </p:cNvSpPr>
            <p:nvPr/>
          </p:nvSpPr>
          <p:spPr bwMode="auto">
            <a:xfrm>
              <a:off x="4247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48" name="Rectangle 104"/>
            <p:cNvSpPr>
              <a:spLocks noChangeArrowheads="1"/>
            </p:cNvSpPr>
            <p:nvPr/>
          </p:nvSpPr>
          <p:spPr bwMode="auto">
            <a:xfrm>
              <a:off x="4274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49" name="Rectangle 105"/>
            <p:cNvSpPr>
              <a:spLocks noChangeArrowheads="1"/>
            </p:cNvSpPr>
            <p:nvPr/>
          </p:nvSpPr>
          <p:spPr bwMode="auto">
            <a:xfrm>
              <a:off x="4301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0" name="Rectangle 106"/>
            <p:cNvSpPr>
              <a:spLocks noChangeArrowheads="1"/>
            </p:cNvSpPr>
            <p:nvPr/>
          </p:nvSpPr>
          <p:spPr bwMode="auto">
            <a:xfrm>
              <a:off x="4328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1" name="Rectangle 107"/>
            <p:cNvSpPr>
              <a:spLocks noChangeArrowheads="1"/>
            </p:cNvSpPr>
            <p:nvPr/>
          </p:nvSpPr>
          <p:spPr bwMode="auto">
            <a:xfrm>
              <a:off x="4356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2" name="Rectangle 108"/>
            <p:cNvSpPr>
              <a:spLocks noChangeArrowheads="1"/>
            </p:cNvSpPr>
            <p:nvPr/>
          </p:nvSpPr>
          <p:spPr bwMode="auto">
            <a:xfrm>
              <a:off x="4369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3" name="Rectangle 109"/>
            <p:cNvSpPr>
              <a:spLocks noChangeArrowheads="1"/>
            </p:cNvSpPr>
            <p:nvPr/>
          </p:nvSpPr>
          <p:spPr bwMode="auto">
            <a:xfrm>
              <a:off x="4396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4" name="Rectangle 110"/>
            <p:cNvSpPr>
              <a:spLocks noChangeArrowheads="1"/>
            </p:cNvSpPr>
            <p:nvPr/>
          </p:nvSpPr>
          <p:spPr bwMode="auto">
            <a:xfrm>
              <a:off x="4424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5" name="Rectangle 111"/>
            <p:cNvSpPr>
              <a:spLocks noChangeArrowheads="1"/>
            </p:cNvSpPr>
            <p:nvPr/>
          </p:nvSpPr>
          <p:spPr bwMode="auto">
            <a:xfrm>
              <a:off x="4451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6" name="Rectangle 112"/>
            <p:cNvSpPr>
              <a:spLocks noChangeArrowheads="1"/>
            </p:cNvSpPr>
            <p:nvPr/>
          </p:nvSpPr>
          <p:spPr bwMode="auto">
            <a:xfrm>
              <a:off x="4478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7" name="Rectangle 113"/>
            <p:cNvSpPr>
              <a:spLocks noChangeArrowheads="1"/>
            </p:cNvSpPr>
            <p:nvPr/>
          </p:nvSpPr>
          <p:spPr bwMode="auto">
            <a:xfrm>
              <a:off x="4505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8" name="Rectangle 114"/>
            <p:cNvSpPr>
              <a:spLocks noChangeArrowheads="1"/>
            </p:cNvSpPr>
            <p:nvPr/>
          </p:nvSpPr>
          <p:spPr bwMode="auto">
            <a:xfrm>
              <a:off x="4532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59" name="Rectangle 115"/>
            <p:cNvSpPr>
              <a:spLocks noChangeArrowheads="1"/>
            </p:cNvSpPr>
            <p:nvPr/>
          </p:nvSpPr>
          <p:spPr bwMode="auto">
            <a:xfrm>
              <a:off x="4560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0" name="Rectangle 116"/>
            <p:cNvSpPr>
              <a:spLocks noChangeArrowheads="1"/>
            </p:cNvSpPr>
            <p:nvPr/>
          </p:nvSpPr>
          <p:spPr bwMode="auto">
            <a:xfrm>
              <a:off x="4587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1" name="Rectangle 117"/>
            <p:cNvSpPr>
              <a:spLocks noChangeArrowheads="1"/>
            </p:cNvSpPr>
            <p:nvPr/>
          </p:nvSpPr>
          <p:spPr bwMode="auto">
            <a:xfrm>
              <a:off x="4614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2" name="Rectangle 118"/>
            <p:cNvSpPr>
              <a:spLocks noChangeArrowheads="1"/>
            </p:cNvSpPr>
            <p:nvPr/>
          </p:nvSpPr>
          <p:spPr bwMode="auto">
            <a:xfrm>
              <a:off x="4641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3" name="Rectangle 119"/>
            <p:cNvSpPr>
              <a:spLocks noChangeArrowheads="1"/>
            </p:cNvSpPr>
            <p:nvPr/>
          </p:nvSpPr>
          <p:spPr bwMode="auto">
            <a:xfrm>
              <a:off x="4668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4" name="Rectangle 120"/>
            <p:cNvSpPr>
              <a:spLocks noChangeArrowheads="1"/>
            </p:cNvSpPr>
            <p:nvPr/>
          </p:nvSpPr>
          <p:spPr bwMode="auto">
            <a:xfrm>
              <a:off x="4696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5" name="Rectangle 121"/>
            <p:cNvSpPr>
              <a:spLocks noChangeArrowheads="1"/>
            </p:cNvSpPr>
            <p:nvPr/>
          </p:nvSpPr>
          <p:spPr bwMode="auto">
            <a:xfrm>
              <a:off x="4723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6" name="Rectangle 122"/>
            <p:cNvSpPr>
              <a:spLocks noChangeArrowheads="1"/>
            </p:cNvSpPr>
            <p:nvPr/>
          </p:nvSpPr>
          <p:spPr bwMode="auto">
            <a:xfrm>
              <a:off x="4750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7" name="Rectangle 123"/>
            <p:cNvSpPr>
              <a:spLocks noChangeArrowheads="1"/>
            </p:cNvSpPr>
            <p:nvPr/>
          </p:nvSpPr>
          <p:spPr bwMode="auto">
            <a:xfrm>
              <a:off x="4777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8" name="Rectangle 124"/>
            <p:cNvSpPr>
              <a:spLocks noChangeArrowheads="1"/>
            </p:cNvSpPr>
            <p:nvPr/>
          </p:nvSpPr>
          <p:spPr bwMode="auto">
            <a:xfrm>
              <a:off x="4804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69" name="Rectangle 125"/>
            <p:cNvSpPr>
              <a:spLocks noChangeArrowheads="1"/>
            </p:cNvSpPr>
            <p:nvPr/>
          </p:nvSpPr>
          <p:spPr bwMode="auto">
            <a:xfrm>
              <a:off x="4832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0" name="Rectangle 126"/>
            <p:cNvSpPr>
              <a:spLocks noChangeArrowheads="1"/>
            </p:cNvSpPr>
            <p:nvPr/>
          </p:nvSpPr>
          <p:spPr bwMode="auto">
            <a:xfrm>
              <a:off x="4859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1" name="Rectangle 127"/>
            <p:cNvSpPr>
              <a:spLocks noChangeArrowheads="1"/>
            </p:cNvSpPr>
            <p:nvPr/>
          </p:nvSpPr>
          <p:spPr bwMode="auto">
            <a:xfrm>
              <a:off x="4886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2" name="Rectangle 128"/>
            <p:cNvSpPr>
              <a:spLocks noChangeArrowheads="1"/>
            </p:cNvSpPr>
            <p:nvPr/>
          </p:nvSpPr>
          <p:spPr bwMode="auto">
            <a:xfrm>
              <a:off x="4913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3" name="Rectangle 129"/>
            <p:cNvSpPr>
              <a:spLocks noChangeArrowheads="1"/>
            </p:cNvSpPr>
            <p:nvPr/>
          </p:nvSpPr>
          <p:spPr bwMode="auto">
            <a:xfrm>
              <a:off x="4940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4" name="Rectangle 130"/>
            <p:cNvSpPr>
              <a:spLocks noChangeArrowheads="1"/>
            </p:cNvSpPr>
            <p:nvPr/>
          </p:nvSpPr>
          <p:spPr bwMode="auto">
            <a:xfrm>
              <a:off x="4968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5" name="Rectangle 131"/>
            <p:cNvSpPr>
              <a:spLocks noChangeArrowheads="1"/>
            </p:cNvSpPr>
            <p:nvPr/>
          </p:nvSpPr>
          <p:spPr bwMode="auto">
            <a:xfrm>
              <a:off x="4995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6" name="Rectangle 132"/>
            <p:cNvSpPr>
              <a:spLocks noChangeArrowheads="1"/>
            </p:cNvSpPr>
            <p:nvPr/>
          </p:nvSpPr>
          <p:spPr bwMode="auto">
            <a:xfrm>
              <a:off x="5022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7" name="Rectangle 133"/>
            <p:cNvSpPr>
              <a:spLocks noChangeArrowheads="1"/>
            </p:cNvSpPr>
            <p:nvPr/>
          </p:nvSpPr>
          <p:spPr bwMode="auto">
            <a:xfrm>
              <a:off x="5049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8" name="Rectangle 134"/>
            <p:cNvSpPr>
              <a:spLocks noChangeArrowheads="1"/>
            </p:cNvSpPr>
            <p:nvPr/>
          </p:nvSpPr>
          <p:spPr bwMode="auto">
            <a:xfrm>
              <a:off x="5076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79" name="Rectangle 135"/>
            <p:cNvSpPr>
              <a:spLocks noChangeArrowheads="1"/>
            </p:cNvSpPr>
            <p:nvPr/>
          </p:nvSpPr>
          <p:spPr bwMode="auto">
            <a:xfrm>
              <a:off x="5104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80" name="Rectangle 136"/>
            <p:cNvSpPr>
              <a:spLocks noChangeArrowheads="1"/>
            </p:cNvSpPr>
            <p:nvPr/>
          </p:nvSpPr>
          <p:spPr bwMode="auto">
            <a:xfrm>
              <a:off x="5131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81" name="Rectangle 137"/>
            <p:cNvSpPr>
              <a:spLocks noChangeArrowheads="1"/>
            </p:cNvSpPr>
            <p:nvPr/>
          </p:nvSpPr>
          <p:spPr bwMode="auto">
            <a:xfrm>
              <a:off x="5144" y="1704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134282" name="Rectangle 138"/>
            <p:cNvSpPr>
              <a:spLocks noChangeArrowheads="1"/>
            </p:cNvSpPr>
            <p:nvPr/>
          </p:nvSpPr>
          <p:spPr bwMode="auto">
            <a:xfrm>
              <a:off x="4138" y="1867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è</a:t>
              </a:r>
              <a:endParaRPr lang="en-US"/>
            </a:p>
          </p:txBody>
        </p:sp>
        <p:sp>
          <p:nvSpPr>
            <p:cNvPr id="134283" name="Rectangle 139"/>
            <p:cNvSpPr>
              <a:spLocks noChangeArrowheads="1"/>
            </p:cNvSpPr>
            <p:nvPr/>
          </p:nvSpPr>
          <p:spPr bwMode="auto">
            <a:xfrm>
              <a:off x="5212" y="1867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ø</a:t>
              </a:r>
              <a:endParaRPr lang="en-US"/>
            </a:p>
          </p:txBody>
        </p:sp>
        <p:sp>
          <p:nvSpPr>
            <p:cNvPr id="134284" name="Rectangle 140"/>
            <p:cNvSpPr>
              <a:spLocks noChangeArrowheads="1"/>
            </p:cNvSpPr>
            <p:nvPr/>
          </p:nvSpPr>
          <p:spPr bwMode="auto">
            <a:xfrm>
              <a:off x="4138" y="1731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ç</a:t>
              </a:r>
              <a:endParaRPr lang="en-US"/>
            </a:p>
          </p:txBody>
        </p:sp>
        <p:sp>
          <p:nvSpPr>
            <p:cNvPr id="134285" name="Rectangle 141"/>
            <p:cNvSpPr>
              <a:spLocks noChangeArrowheads="1"/>
            </p:cNvSpPr>
            <p:nvPr/>
          </p:nvSpPr>
          <p:spPr bwMode="auto">
            <a:xfrm>
              <a:off x="5212" y="1731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÷</a:t>
              </a:r>
              <a:endParaRPr lang="en-US"/>
            </a:p>
          </p:txBody>
        </p:sp>
        <p:sp>
          <p:nvSpPr>
            <p:cNvPr id="134286" name="Rectangle 142"/>
            <p:cNvSpPr>
              <a:spLocks noChangeArrowheads="1"/>
            </p:cNvSpPr>
            <p:nvPr/>
          </p:nvSpPr>
          <p:spPr bwMode="auto">
            <a:xfrm>
              <a:off x="4138" y="1581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æ</a:t>
              </a:r>
              <a:endParaRPr lang="en-US"/>
            </a:p>
          </p:txBody>
        </p:sp>
        <p:sp>
          <p:nvSpPr>
            <p:cNvPr id="134287" name="Rectangle 143"/>
            <p:cNvSpPr>
              <a:spLocks noChangeArrowheads="1"/>
            </p:cNvSpPr>
            <p:nvPr/>
          </p:nvSpPr>
          <p:spPr bwMode="auto">
            <a:xfrm>
              <a:off x="5212" y="1581"/>
              <a:ext cx="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pitchFamily="18" charset="2"/>
                </a:rPr>
                <a:t>ö</a:t>
              </a:r>
              <a:endParaRPr lang="en-US"/>
            </a:p>
          </p:txBody>
        </p:sp>
        <p:sp>
          <p:nvSpPr>
            <p:cNvPr id="134288" name="Rectangle 144"/>
            <p:cNvSpPr>
              <a:spLocks noChangeArrowheads="1"/>
            </p:cNvSpPr>
            <p:nvPr/>
          </p:nvSpPr>
          <p:spPr bwMode="auto">
            <a:xfrm>
              <a:off x="5280" y="1717"/>
              <a:ext cx="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134289" name="Rectangle 145"/>
            <p:cNvSpPr>
              <a:spLocks noChangeArrowheads="1"/>
            </p:cNvSpPr>
            <p:nvPr/>
          </p:nvSpPr>
          <p:spPr bwMode="auto">
            <a:xfrm>
              <a:off x="5376" y="1717"/>
              <a:ext cx="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</a:rPr>
                <a:t>B</a:t>
              </a:r>
              <a:endParaRPr lang="en-US"/>
            </a:p>
          </p:txBody>
        </p:sp>
        <p:sp>
          <p:nvSpPr>
            <p:cNvPr id="134290" name="Rectangle 146"/>
            <p:cNvSpPr>
              <a:spLocks noChangeArrowheads="1"/>
            </p:cNvSpPr>
            <p:nvPr/>
          </p:nvSpPr>
          <p:spPr bwMode="auto">
            <a:xfrm>
              <a:off x="5484" y="1717"/>
              <a:ext cx="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134291" name="Rectangle 147"/>
            <p:cNvSpPr>
              <a:spLocks noChangeArrowheads="1"/>
            </p:cNvSpPr>
            <p:nvPr/>
          </p:nvSpPr>
          <p:spPr bwMode="auto">
            <a:xfrm>
              <a:off x="3920" y="1717"/>
              <a:ext cx="20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log</a:t>
              </a:r>
              <a:endParaRPr lang="en-US"/>
            </a:p>
          </p:txBody>
        </p:sp>
        <p:sp>
          <p:nvSpPr>
            <p:cNvPr id="134292" name="Line 148"/>
            <p:cNvSpPr>
              <a:spLocks noChangeShapeType="1"/>
            </p:cNvSpPr>
            <p:nvPr/>
          </p:nvSpPr>
          <p:spPr bwMode="auto">
            <a:xfrm flipV="1">
              <a:off x="2448" y="1632"/>
              <a:ext cx="1" cy="1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293" name="Line 149"/>
            <p:cNvSpPr>
              <a:spLocks noChangeShapeType="1"/>
            </p:cNvSpPr>
            <p:nvPr/>
          </p:nvSpPr>
          <p:spPr bwMode="auto">
            <a:xfrm flipV="1">
              <a:off x="3141" y="1628"/>
              <a:ext cx="1" cy="1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294" name="Line 150"/>
            <p:cNvSpPr>
              <a:spLocks noChangeShapeType="1"/>
            </p:cNvSpPr>
            <p:nvPr/>
          </p:nvSpPr>
          <p:spPr bwMode="auto">
            <a:xfrm flipV="1">
              <a:off x="2610" y="1927"/>
              <a:ext cx="1" cy="1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295" name="Line 151"/>
            <p:cNvSpPr>
              <a:spLocks noChangeShapeType="1"/>
            </p:cNvSpPr>
            <p:nvPr/>
          </p:nvSpPr>
          <p:spPr bwMode="auto">
            <a:xfrm flipV="1">
              <a:off x="2978" y="1927"/>
              <a:ext cx="1" cy="1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296" name="Line 152"/>
            <p:cNvSpPr>
              <a:spLocks noChangeShapeType="1"/>
            </p:cNvSpPr>
            <p:nvPr/>
          </p:nvSpPr>
          <p:spPr bwMode="auto">
            <a:xfrm flipV="1">
              <a:off x="4424" y="1608"/>
              <a:ext cx="1" cy="19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297" name="Line 153"/>
            <p:cNvSpPr>
              <a:spLocks noChangeShapeType="1"/>
            </p:cNvSpPr>
            <p:nvPr/>
          </p:nvSpPr>
          <p:spPr bwMode="auto">
            <a:xfrm flipV="1">
              <a:off x="5117" y="1608"/>
              <a:ext cx="1" cy="19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4304" name="Rectangle 160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4307" name="Rectangle 163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4309" name="Text Box 165"/>
          <p:cNvSpPr txBox="1">
            <a:spLocks noChangeArrowheads="1"/>
          </p:cNvSpPr>
          <p:nvPr/>
        </p:nvSpPr>
        <p:spPr bwMode="auto">
          <a:xfrm>
            <a:off x="609600" y="838200"/>
            <a:ext cx="5627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Directive Gain of co-polar far field function:</a:t>
            </a:r>
          </a:p>
        </p:txBody>
      </p:sp>
      <p:sp>
        <p:nvSpPr>
          <p:cNvPr id="134311" name="Text Box 167"/>
          <p:cNvSpPr txBox="1">
            <a:spLocks noChangeArrowheads="1"/>
          </p:cNvSpPr>
          <p:nvPr/>
        </p:nvSpPr>
        <p:spPr bwMode="auto">
          <a:xfrm>
            <a:off x="609600" y="2667000"/>
            <a:ext cx="6927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Directivity (also for co-polar): maximum directive gain</a:t>
            </a:r>
          </a:p>
        </p:txBody>
      </p:sp>
      <p:sp>
        <p:nvSpPr>
          <p:cNvPr id="134312" name="Text Box 168"/>
          <p:cNvSpPr txBox="1">
            <a:spLocks noChangeArrowheads="1"/>
          </p:cNvSpPr>
          <p:nvPr/>
        </p:nvSpPr>
        <p:spPr bwMode="auto">
          <a:xfrm>
            <a:off x="898525" y="4689475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Antenna gain</a:t>
            </a:r>
          </a:p>
        </p:txBody>
      </p:sp>
      <p:pic>
        <p:nvPicPr>
          <p:cNvPr id="14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5562600"/>
            <a:ext cx="3321905" cy="723810"/>
          </a:xfrm>
          <a:prstGeom prst="rect">
            <a:avLst/>
          </a:prstGeom>
          <a:noFill/>
        </p:spPr>
      </p:pic>
      <p:sp>
        <p:nvSpPr>
          <p:cNvPr id="134320" name="Rectangle 17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34319" name="Picture 17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429000"/>
            <a:ext cx="4352925" cy="1028700"/>
          </a:xfrm>
          <a:prstGeom prst="rect">
            <a:avLst/>
          </a:prstGeom>
          <a:noFill/>
        </p:spPr>
      </p:pic>
      <p:sp>
        <p:nvSpPr>
          <p:cNvPr id="134324" name="Rectangle 1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34323" name="Picture 17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3581400"/>
            <a:ext cx="361950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Aperture </a:t>
            </a:r>
            <a:r>
              <a:rPr lang="en-US" dirty="0"/>
              <a:t>efficiency</a:t>
            </a:r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3886200" cy="4114800"/>
          </a:xfrm>
        </p:spPr>
        <p:txBody>
          <a:bodyPr/>
          <a:lstStyle/>
          <a:p>
            <a:r>
              <a:rPr lang="en-US" sz="2000" b="1"/>
              <a:t>Aperture area:				</a:t>
            </a:r>
            <a:endParaRPr lang="en-US" sz="2000" b="1" baseline="30000">
              <a:latin typeface="Symbol" pitchFamily="18" charset="2"/>
            </a:endParaRPr>
          </a:p>
          <a:p>
            <a:r>
              <a:rPr lang="en-US" sz="2000" b="1"/>
              <a:t>Maximum available directivity for large aperture A &gt; </a:t>
            </a:r>
            <a:r>
              <a:rPr lang="en-US" sz="2000" b="1">
                <a:latin typeface="Symbol" pitchFamily="18" charset="2"/>
              </a:rPr>
              <a:t>l</a:t>
            </a:r>
            <a:r>
              <a:rPr lang="en-US" sz="2000" b="1" baseline="30000">
                <a:latin typeface="Symbol" pitchFamily="18" charset="2"/>
              </a:rPr>
              <a:t>2</a:t>
            </a:r>
            <a:r>
              <a:rPr lang="en-US" sz="2000" b="1"/>
              <a:t> :</a:t>
            </a:r>
          </a:p>
          <a:p>
            <a:endParaRPr lang="en-US" sz="2000" b="1"/>
          </a:p>
          <a:p>
            <a:endParaRPr lang="en-US" sz="2000" b="1"/>
          </a:p>
          <a:p>
            <a:r>
              <a:rPr lang="en-US" sz="2000" b="1"/>
              <a:t>Aperture efficiency:</a:t>
            </a:r>
          </a:p>
        </p:txBody>
      </p:sp>
      <p:sp>
        <p:nvSpPr>
          <p:cNvPr id="230406" name="Rectangle 6"/>
          <p:cNvSpPr>
            <a:spLocks noChangeArrowheads="1"/>
          </p:cNvSpPr>
          <p:nvPr/>
        </p:nvSpPr>
        <p:spPr bwMode="auto">
          <a:xfrm>
            <a:off x="468313" y="2420938"/>
            <a:ext cx="7559675" cy="1008062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07" name="Text Box 7"/>
          <p:cNvSpPr txBox="1">
            <a:spLocks noChangeArrowheads="1"/>
          </p:cNvSpPr>
          <p:nvPr/>
        </p:nvSpPr>
        <p:spPr bwMode="auto">
          <a:xfrm>
            <a:off x="1271673" y="5084763"/>
            <a:ext cx="61959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This is </a:t>
            </a:r>
            <a:r>
              <a:rPr lang="en-US" b="1" dirty="0" smtClean="0">
                <a:solidFill>
                  <a:schemeClr val="tx2"/>
                </a:solidFill>
              </a:rPr>
              <a:t>a very </a:t>
            </a:r>
            <a:r>
              <a:rPr lang="en-US" b="1" dirty="0">
                <a:solidFill>
                  <a:schemeClr val="tx2"/>
                </a:solidFill>
              </a:rPr>
              <a:t>important equation in the book.</a:t>
            </a:r>
          </a:p>
        </p:txBody>
      </p:sp>
      <p:sp>
        <p:nvSpPr>
          <p:cNvPr id="230408" name="Text Box 8"/>
          <p:cNvSpPr txBox="1">
            <a:spLocks noChangeArrowheads="1"/>
          </p:cNvSpPr>
          <p:nvPr/>
        </p:nvSpPr>
        <p:spPr bwMode="auto">
          <a:xfrm>
            <a:off x="6248400" y="18288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pic>
        <p:nvPicPr>
          <p:cNvPr id="370689" name="Picture 1"/>
          <p:cNvPicPr>
            <a:picLocks noChangeAspect="1" noChangeArrowheads="1"/>
          </p:cNvPicPr>
          <p:nvPr/>
        </p:nvPicPr>
        <p:blipFill>
          <a:blip r:embed="rId3" cstate="print"/>
          <a:srcRect t="14376"/>
          <a:stretch>
            <a:fillRect/>
          </a:stretch>
        </p:blipFill>
        <p:spPr bwMode="auto">
          <a:xfrm>
            <a:off x="5885498" y="2514600"/>
            <a:ext cx="1886902" cy="90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505200"/>
            <a:ext cx="1626870" cy="1026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Effective Area</a:t>
            </a:r>
            <a:endParaRPr lang="en-US" dirty="0"/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286000"/>
            <a:ext cx="4267200" cy="3124200"/>
          </a:xfrm>
        </p:spPr>
        <p:txBody>
          <a:bodyPr/>
          <a:lstStyle/>
          <a:p>
            <a:r>
              <a:rPr lang="en-US"/>
              <a:t>Effective aperture:</a:t>
            </a:r>
          </a:p>
        </p:txBody>
      </p:sp>
      <p:graphicFrame>
        <p:nvGraphicFramePr>
          <p:cNvPr id="50180" name="Object 1028"/>
          <p:cNvGraphicFramePr>
            <a:graphicFrameLocks noChangeAspect="1"/>
          </p:cNvGraphicFramePr>
          <p:nvPr/>
        </p:nvGraphicFramePr>
        <p:xfrm>
          <a:off x="2362200" y="4876800"/>
          <a:ext cx="1851025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5" name="Equation" r:id="rId4" imgW="609336" imgH="355446" progId="">
                  <p:embed/>
                </p:oleObj>
              </mc:Choice>
              <mc:Fallback>
                <p:oleObj name="Equation" r:id="rId4" imgW="609336" imgH="355446" progId="">
                  <p:embed/>
                  <p:pic>
                    <p:nvPicPr>
                      <p:cNvPr id="0" name="Picture 10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876800"/>
                        <a:ext cx="1851025" cy="1065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3" name="Rectangle 103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0182" name="Object 1030"/>
          <p:cNvGraphicFramePr>
            <a:graphicFrameLocks noChangeAspect="1"/>
          </p:cNvGraphicFramePr>
          <p:nvPr/>
        </p:nvGraphicFramePr>
        <p:xfrm>
          <a:off x="3276600" y="2819400"/>
          <a:ext cx="1374775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6" name="Equation" r:id="rId6" imgW="457200" imgH="381000" progId="">
                  <p:embed/>
                </p:oleObj>
              </mc:Choice>
              <mc:Fallback>
                <p:oleObj name="Equation" r:id="rId6" imgW="457200" imgH="381000" progId="">
                  <p:embed/>
                  <p:pic>
                    <p:nvPicPr>
                      <p:cNvPr id="0" name="Picture 10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819400"/>
                        <a:ext cx="1374775" cy="1139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90" name="Text Box 1038"/>
          <p:cNvSpPr txBox="1">
            <a:spLocks noChangeArrowheads="1"/>
          </p:cNvSpPr>
          <p:nvPr/>
        </p:nvSpPr>
        <p:spPr bwMode="auto">
          <a:xfrm>
            <a:off x="974725" y="40798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Therefore,</a:t>
            </a:r>
          </a:p>
        </p:txBody>
      </p:sp>
      <p:sp>
        <p:nvSpPr>
          <p:cNvPr id="50191" name="AutoShape 1039"/>
          <p:cNvSpPr>
            <a:spLocks noChangeArrowheads="1"/>
          </p:cNvSpPr>
          <p:nvPr/>
        </p:nvSpPr>
        <p:spPr bwMode="auto">
          <a:xfrm>
            <a:off x="4724400" y="5334000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0192" name="Object 1040"/>
          <p:cNvGraphicFramePr>
            <a:graphicFrameLocks noGrp="1" noChangeAspect="1"/>
          </p:cNvGraphicFramePr>
          <p:nvPr>
            <p:ph sz="half" idx="2"/>
          </p:nvPr>
        </p:nvGraphicFramePr>
        <p:xfrm>
          <a:off x="5670550" y="4953000"/>
          <a:ext cx="1760538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7" name="Equation" r:id="rId8" imgW="609600" imgH="368300" progId="">
                  <p:embed/>
                </p:oleObj>
              </mc:Choice>
              <mc:Fallback>
                <p:oleObj name="Equation" r:id="rId8" imgW="609600" imgH="368300" progId="">
                  <p:embed/>
                  <p:pic>
                    <p:nvPicPr>
                      <p:cNvPr id="0" name="Picture 104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0550" y="4953000"/>
                        <a:ext cx="1760538" cy="106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257800" y="2362200"/>
            <a:ext cx="28194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Total power received at antenna port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 flipV="1">
            <a:off x="4495800" y="2819400"/>
            <a:ext cx="685800" cy="228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81600" y="3657600"/>
            <a:ext cx="297180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Power density of the plane wave coming in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>
            <a:off x="4572000" y="3657600"/>
            <a:ext cx="457200" cy="228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8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00" y="1749743"/>
            <a:ext cx="8136000" cy="47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676400"/>
          </a:xfrm>
        </p:spPr>
        <p:txBody>
          <a:bodyPr/>
          <a:lstStyle/>
          <a:p>
            <a:r>
              <a:rPr lang="en-US" sz="4000" dirty="0"/>
              <a:t>System </a:t>
            </a:r>
            <a:r>
              <a:rPr lang="en-US" sz="4000" dirty="0" smtClean="0"/>
              <a:t>characterization :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3600" dirty="0"/>
              <a:t>Antenna efficiency and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Illustration </a:t>
            </a:r>
            <a:r>
              <a:rPr lang="en-US" sz="3600" dirty="0"/>
              <a:t>of </a:t>
            </a:r>
            <a:r>
              <a:rPr lang="en-US" sz="3600" dirty="0" smtClean="0"/>
              <a:t>its subefficiencies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err="1" smtClean="0"/>
              <a:t>Friis</a:t>
            </a:r>
            <a:r>
              <a:rPr lang="en-US" dirty="0" smtClean="0"/>
              <a:t> Transmission Equation</a:t>
            </a:r>
            <a:endParaRPr lang="en-US" dirty="0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28800"/>
            <a:ext cx="685800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746125" y="3794125"/>
            <a:ext cx="200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Power density:</a:t>
            </a: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657600"/>
            <a:ext cx="17097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762000" y="4495800"/>
            <a:ext cx="223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Received power:</a:t>
            </a:r>
          </a:p>
        </p:txBody>
      </p:sp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343400"/>
            <a:ext cx="5186363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304800" y="5410200"/>
            <a:ext cx="366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Friis Transmission equation:</a:t>
            </a:r>
          </a:p>
        </p:txBody>
      </p:sp>
      <p:pic>
        <p:nvPicPr>
          <p:cNvPr id="5120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5257800"/>
            <a:ext cx="2246313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4343400" y="6022975"/>
            <a:ext cx="1393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(free space</a:t>
            </a:r>
          </a:p>
          <a:p>
            <a:r>
              <a:rPr lang="en-US" sz="2000"/>
              <a:t>attenuation)</a:t>
            </a:r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flipV="1">
            <a:off x="4876800" y="5867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Radar Equation</a:t>
            </a:r>
          </a:p>
        </p:txBody>
      </p:sp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746125" y="3794125"/>
            <a:ext cx="2170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Radar Equation</a:t>
            </a:r>
            <a:r>
              <a:rPr lang="sv-SE"/>
              <a:t>:</a:t>
            </a:r>
          </a:p>
        </p:txBody>
      </p:sp>
      <p:sp>
        <p:nvSpPr>
          <p:cNvPr id="126989" name="Rectangle 13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6988" name="Object 12"/>
          <p:cNvGraphicFramePr>
            <a:graphicFrameLocks noChangeAspect="1"/>
          </p:cNvGraphicFramePr>
          <p:nvPr/>
        </p:nvGraphicFramePr>
        <p:xfrm>
          <a:off x="2514600" y="4495800"/>
          <a:ext cx="3519488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05" name="Equation" r:id="rId4" imgW="1777229" imgH="482391" progId="Equation.3">
                  <p:embed/>
                </p:oleObj>
              </mc:Choice>
              <mc:Fallback>
                <p:oleObj name="Equation" r:id="rId4" imgW="1777229" imgH="482391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495800"/>
                        <a:ext cx="3519488" cy="960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990" name="Object 14"/>
          <p:cNvGraphicFramePr>
            <a:graphicFrameLocks noGrp="1" noChangeAspect="1"/>
          </p:cNvGraphicFramePr>
          <p:nvPr>
            <p:ph idx="1"/>
          </p:nvPr>
        </p:nvGraphicFramePr>
        <p:xfrm>
          <a:off x="1905000" y="2057400"/>
          <a:ext cx="5343525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06" name="Bitmap Image" r:id="rId6" imgW="5342857" imgH="1504762" progId="PBrush">
                  <p:embed/>
                </p:oleObj>
              </mc:Choice>
              <mc:Fallback>
                <p:oleObj name="Bitmap Image" r:id="rId6" imgW="5342857" imgH="1504762" progId="PBrush">
                  <p:embed/>
                  <p:pic>
                    <p:nvPicPr>
                      <p:cNvPr id="0" name="Picture 1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057400"/>
                        <a:ext cx="5343525" cy="150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93" name="Rectangle 1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6992" name="Object 16"/>
          <p:cNvGraphicFramePr>
            <a:graphicFrameLocks noChangeAspect="1"/>
          </p:cNvGraphicFramePr>
          <p:nvPr/>
        </p:nvGraphicFramePr>
        <p:xfrm>
          <a:off x="3733800" y="5867400"/>
          <a:ext cx="1627188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07" name="Equation" r:id="rId8" imgW="812447" imgH="418918" progId="Equation.3">
                  <p:embed/>
                </p:oleObj>
              </mc:Choice>
              <mc:Fallback>
                <p:oleObj name="Equation" r:id="rId8" imgW="812447" imgH="418918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5867400"/>
                        <a:ext cx="1627188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94" name="Text Box 18"/>
          <p:cNvSpPr txBox="1">
            <a:spLocks noChangeArrowheads="1"/>
          </p:cNvSpPr>
          <p:nvPr/>
        </p:nvSpPr>
        <p:spPr bwMode="auto">
          <a:xfrm>
            <a:off x="1143000" y="6096000"/>
            <a:ext cx="2455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Effective aperture: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77000" y="3581400"/>
            <a:ext cx="2362200" cy="830997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RCS: Radar Cross Section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/>
              <a:t>Antenna </a:t>
            </a:r>
            <a:r>
              <a:rPr lang="en-US" sz="4000" dirty="0" smtClean="0"/>
              <a:t>noise temperature </a:t>
            </a:r>
            <a:r>
              <a:rPr lang="en-US" sz="4000" dirty="0" err="1"/>
              <a:t>T</a:t>
            </a:r>
            <a:r>
              <a:rPr lang="en-US" sz="4000" baseline="-25000" dirty="0" err="1"/>
              <a:t>ant</a:t>
            </a:r>
            <a:endParaRPr lang="en-US" sz="4000" baseline="-25000" dirty="0"/>
          </a:p>
        </p:txBody>
      </p:sp>
      <p:sp>
        <p:nvSpPr>
          <p:cNvPr id="52358" name="Rectangle 13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receiving antenna, the actual figure of merit of communication or radar system is signal-to-noise ratio (SNR).</a:t>
            </a:r>
          </a:p>
          <a:p>
            <a:r>
              <a:rPr lang="en-US" dirty="0"/>
              <a:t>But in radio astronomy, it is often use </a:t>
            </a:r>
            <a:r>
              <a:rPr lang="en-US" b="1" dirty="0"/>
              <a:t>equivalent noise temperature </a:t>
            </a:r>
            <a:r>
              <a:rPr lang="en-US" dirty="0"/>
              <a:t>to </a:t>
            </a:r>
            <a:r>
              <a:rPr lang="en-US" dirty="0" smtClean="0"/>
              <a:t>describe </a:t>
            </a:r>
            <a:r>
              <a:rPr lang="en-US" dirty="0"/>
              <a:t>the noise level.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 smtClean="0"/>
              <a:t>Physical source of noise</a:t>
            </a:r>
            <a:endParaRPr lang="en-US" sz="4000" baseline="-25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1906, Einstein predicted</a:t>
            </a:r>
          </a:p>
          <a:p>
            <a:pPr lvl="1"/>
            <a:r>
              <a:rPr lang="en-US" dirty="0" smtClean="0"/>
              <a:t>The fluctuating charges in a </a:t>
            </a:r>
            <a:r>
              <a:rPr lang="en-US" b="1" dirty="0" smtClean="0"/>
              <a:t>lossy resistor </a:t>
            </a:r>
            <a:r>
              <a:rPr lang="en-US" dirty="0" smtClean="0"/>
              <a:t>in thermal equilibrium would result in certain noise voltage at its terminals.</a:t>
            </a:r>
            <a:endParaRPr lang="en-US" dirty="0"/>
          </a:p>
          <a:p>
            <a:r>
              <a:rPr lang="en-US" dirty="0" smtClean="0"/>
              <a:t>In 1928, this phenomenon was first observed by John B. Johnson and quantified by Harry </a:t>
            </a:r>
            <a:r>
              <a:rPr lang="en-US" dirty="0" err="1" smtClean="0"/>
              <a:t>Nyquist</a:t>
            </a:r>
            <a:r>
              <a:rPr lang="en-US" dirty="0" smtClean="0"/>
              <a:t>, both at Bell Labs.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smtClean="0"/>
              <a:t>Definition of BOR </a:t>
            </a:r>
            <a:r>
              <a:rPr lang="en-US" dirty="0"/>
              <a:t>antennas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11480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In short, </a:t>
            </a:r>
            <a:r>
              <a:rPr lang="en-US" dirty="0" smtClean="0"/>
              <a:t>a BOR </a:t>
            </a:r>
            <a:r>
              <a:rPr lang="en-US" dirty="0"/>
              <a:t>antenna is</a:t>
            </a:r>
          </a:p>
          <a:p>
            <a:pPr lvl="1"/>
            <a:r>
              <a:rPr lang="en-US" dirty="0"/>
              <a:t>Geometry has no azimuth (</a:t>
            </a:r>
            <a:r>
              <a:rPr lang="el-GR" dirty="0">
                <a:cs typeface="Times New Roman" pitchFamily="18" charset="0"/>
              </a:rPr>
              <a:t>φ</a:t>
            </a:r>
            <a:r>
              <a:rPr lang="sv-SE" dirty="0">
                <a:cs typeface="Times New Roman" pitchFamily="18" charset="0"/>
              </a:rPr>
              <a:t>)</a:t>
            </a:r>
            <a:r>
              <a:rPr lang="en-US" dirty="0"/>
              <a:t> variation.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far field of </a:t>
            </a:r>
            <a:r>
              <a:rPr lang="en-US" dirty="0"/>
              <a:t>BOR </a:t>
            </a:r>
            <a:r>
              <a:rPr lang="en-US" dirty="0" smtClean="0"/>
              <a:t>antenna </a:t>
            </a:r>
            <a:r>
              <a:rPr lang="en-US" dirty="0"/>
              <a:t>can have an azimuth (</a:t>
            </a:r>
            <a:r>
              <a:rPr lang="el-GR" dirty="0">
                <a:cs typeface="Times New Roman" pitchFamily="18" charset="0"/>
              </a:rPr>
              <a:t>φ</a:t>
            </a:r>
            <a:r>
              <a:rPr lang="sv-SE" dirty="0">
                <a:cs typeface="Times New Roman" pitchFamily="18" charset="0"/>
              </a:rPr>
              <a:t>)</a:t>
            </a:r>
            <a:r>
              <a:rPr lang="en-US" dirty="0"/>
              <a:t> variation. </a:t>
            </a:r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3276600" y="4800600"/>
            <a:ext cx="2879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chemeClr val="tx2"/>
                </a:solidFill>
              </a:rPr>
              <a:t>BOR</a:t>
            </a:r>
            <a:r>
              <a:rPr lang="en-US" sz="6000" baseline="-25000">
                <a:solidFill>
                  <a:schemeClr val="tx2"/>
                </a:solidFill>
              </a:rPr>
              <a:t>index</a:t>
            </a:r>
            <a:endParaRPr lang="en-US" sz="6000">
              <a:solidFill>
                <a:schemeClr val="tx2"/>
              </a:solidFill>
            </a:endParaRPr>
          </a:p>
        </p:txBody>
      </p:sp>
      <p:sp>
        <p:nvSpPr>
          <p:cNvPr id="151557" name="Line 5"/>
          <p:cNvSpPr>
            <a:spLocks noChangeShapeType="1"/>
          </p:cNvSpPr>
          <p:nvPr/>
        </p:nvSpPr>
        <p:spPr bwMode="auto">
          <a:xfrm>
            <a:off x="2438400" y="44958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1127125" y="4003675"/>
            <a:ext cx="133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geometry</a:t>
            </a:r>
          </a:p>
        </p:txBody>
      </p:sp>
      <p:sp>
        <p:nvSpPr>
          <p:cNvPr id="151559" name="Line 7"/>
          <p:cNvSpPr>
            <a:spLocks noChangeShapeType="1"/>
          </p:cNvSpPr>
          <p:nvPr/>
        </p:nvSpPr>
        <p:spPr bwMode="auto">
          <a:xfrm flipH="1">
            <a:off x="6172200" y="51816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60" name="Text Box 8"/>
          <p:cNvSpPr txBox="1">
            <a:spLocks noChangeArrowheads="1"/>
          </p:cNvSpPr>
          <p:nvPr/>
        </p:nvSpPr>
        <p:spPr bwMode="auto">
          <a:xfrm>
            <a:off x="6537325" y="4689475"/>
            <a:ext cx="1966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Field variation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Physical source of noise</a:t>
            </a:r>
            <a:endParaRPr lang="en-US" sz="4000" baseline="-25000" dirty="0"/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1752600" y="5562600"/>
            <a:ext cx="2827338" cy="519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 err="1"/>
              <a:t>Bolzmann’s</a:t>
            </a:r>
            <a:r>
              <a:rPr lang="en-US" sz="2800" dirty="0"/>
              <a:t> const.</a:t>
            </a:r>
          </a:p>
        </p:txBody>
      </p:sp>
      <p:sp>
        <p:nvSpPr>
          <p:cNvPr id="244741" name="Line 5"/>
          <p:cNvSpPr>
            <a:spLocks noChangeShapeType="1"/>
          </p:cNvSpPr>
          <p:nvPr/>
        </p:nvSpPr>
        <p:spPr bwMode="auto">
          <a:xfrm flipV="1">
            <a:off x="3429000" y="4343400"/>
            <a:ext cx="1143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44" name="Text Box 8"/>
          <p:cNvSpPr txBox="1">
            <a:spLocks noChangeArrowheads="1"/>
          </p:cNvSpPr>
          <p:nvPr/>
        </p:nvSpPr>
        <p:spPr bwMode="auto">
          <a:xfrm>
            <a:off x="1371600" y="1905000"/>
            <a:ext cx="708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Thermal noise is quantified as</a:t>
            </a:r>
            <a:endParaRPr lang="en-US" sz="32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791200" y="2438400"/>
            <a:ext cx="3276600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Physical temperature of the resistor in Kelvins</a:t>
            </a:r>
            <a:endParaRPr lang="en-US" dirty="0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H="1">
            <a:off x="4953000" y="32004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715000" y="5181600"/>
            <a:ext cx="1805302" cy="52322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 smtClean="0"/>
              <a:t>Resistance.</a:t>
            </a:r>
            <a:endParaRPr lang="en-US" sz="2800" dirty="0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 flipH="1" flipV="1">
            <a:off x="5410200" y="4419600"/>
            <a:ext cx="533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33400" y="2590800"/>
            <a:ext cx="4648200" cy="9541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voltage variance (mean square) per hertz of bandwidth</a:t>
            </a:r>
            <a:endParaRPr lang="en-US" sz="2800" dirty="0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2971800" y="33528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1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1063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3810000"/>
            <a:ext cx="2228850" cy="62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 smtClean="0"/>
              <a:t>Physical source of noise</a:t>
            </a:r>
            <a:endParaRPr lang="en-US" sz="4000" baseline="-25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resistor in a short circuit dissipates a noise power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maximum thermal noise Power output over a frequency band is</a:t>
            </a:r>
            <a:endParaRPr lang="en-US" dirty="0"/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6248400" y="60960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/>
              <a:t>bandwidth</a:t>
            </a:r>
          </a:p>
        </p:txBody>
      </p:sp>
      <p:sp>
        <p:nvSpPr>
          <p:cNvPr id="244743" name="Line 7"/>
          <p:cNvSpPr>
            <a:spLocks noChangeShapeType="1"/>
          </p:cNvSpPr>
          <p:nvPr/>
        </p:nvSpPr>
        <p:spPr bwMode="auto">
          <a:xfrm flipH="1" flipV="1">
            <a:off x="5562600" y="6057900"/>
            <a:ext cx="685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9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900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2895600"/>
            <a:ext cx="2962275" cy="1171575"/>
          </a:xfrm>
          <a:prstGeom prst="rect">
            <a:avLst/>
          </a:prstGeom>
          <a:noFill/>
        </p:spPr>
      </p:pic>
      <p:sp>
        <p:nvSpPr>
          <p:cNvPr id="299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901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5486400"/>
            <a:ext cx="285750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/>
              <a:t>Antenna </a:t>
            </a:r>
            <a:r>
              <a:rPr lang="en-US" sz="4000" dirty="0" smtClean="0"/>
              <a:t>noise temperature </a:t>
            </a:r>
            <a:r>
              <a:rPr lang="en-US" sz="4000" dirty="0" err="1"/>
              <a:t>T</a:t>
            </a:r>
            <a:r>
              <a:rPr lang="en-US" sz="4000" baseline="-25000" dirty="0" err="1"/>
              <a:t>ant</a:t>
            </a:r>
            <a:endParaRPr lang="en-US" sz="4000" baseline="-25000" dirty="0"/>
          </a:p>
        </p:txBody>
      </p:sp>
      <p:sp>
        <p:nvSpPr>
          <p:cNvPr id="14" name="Content Placeholder 13"/>
          <p:cNvSpPr>
            <a:spLocks noGrp="1" noChangeAspect="1"/>
          </p:cNvSpPr>
          <p:nvPr>
            <p:ph idx="1"/>
          </p:nvPr>
        </p:nvSpPr>
        <p:spPr>
          <a:xfrm>
            <a:off x="685800" y="1905000"/>
            <a:ext cx="7772400" cy="2590800"/>
          </a:xfrm>
        </p:spPr>
        <p:txBody>
          <a:bodyPr/>
          <a:lstStyle/>
          <a:p>
            <a:r>
              <a:rPr lang="en-US" sz="2400" dirty="0"/>
              <a:t>Then we can express all types of noise as they were from a </a:t>
            </a:r>
            <a:r>
              <a:rPr lang="en-US" sz="2400" dirty="0" smtClean="0"/>
              <a:t>resistor with a certain physical temperature</a:t>
            </a:r>
          </a:p>
          <a:p>
            <a:pPr lvl="1"/>
            <a:r>
              <a:rPr lang="en-US" sz="2400" b="1" dirty="0" smtClean="0"/>
              <a:t>equivalent </a:t>
            </a:r>
            <a:r>
              <a:rPr lang="en-US" sz="2400" b="1" dirty="0"/>
              <a:t>noise temperature </a:t>
            </a:r>
            <a:r>
              <a:rPr lang="en-US" sz="2400" dirty="0"/>
              <a:t>.</a:t>
            </a:r>
          </a:p>
          <a:p>
            <a:r>
              <a:rPr lang="en-US" sz="2400" dirty="0" err="1"/>
              <a:t>T</a:t>
            </a:r>
            <a:r>
              <a:rPr lang="en-US" sz="2400" baseline="-25000" dirty="0" err="1"/>
              <a:t>ant</a:t>
            </a:r>
            <a:r>
              <a:rPr lang="en-US" sz="2400" dirty="0"/>
              <a:t> is a measure of the received noise power </a:t>
            </a:r>
            <a:r>
              <a:rPr lang="en-US" sz="2400" dirty="0" err="1"/>
              <a:t>P</a:t>
            </a:r>
            <a:r>
              <a:rPr lang="en-US" sz="2400" baseline="-25000" dirty="0" err="1"/>
              <a:t>n</a:t>
            </a:r>
            <a:r>
              <a:rPr lang="en-US" sz="2400" dirty="0"/>
              <a:t>  at the antenna port.</a:t>
            </a:r>
          </a:p>
          <a:p>
            <a:endParaRPr lang="en-US" dirty="0"/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1828800" y="5638800"/>
            <a:ext cx="2827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/>
              <a:t>Bolzmann’s</a:t>
            </a:r>
            <a:r>
              <a:rPr lang="en-US" sz="2800" dirty="0"/>
              <a:t> const.</a:t>
            </a:r>
          </a:p>
        </p:txBody>
      </p:sp>
      <p:sp>
        <p:nvSpPr>
          <p:cNvPr id="244741" name="Line 5"/>
          <p:cNvSpPr>
            <a:spLocks noChangeShapeType="1"/>
          </p:cNvSpPr>
          <p:nvPr/>
        </p:nvSpPr>
        <p:spPr bwMode="auto">
          <a:xfrm flipV="1">
            <a:off x="3124200" y="4953000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6096000" y="39624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/>
              <a:t>bandwidth</a:t>
            </a:r>
          </a:p>
        </p:txBody>
      </p:sp>
      <p:sp>
        <p:nvSpPr>
          <p:cNvPr id="244743" name="Line 7"/>
          <p:cNvSpPr>
            <a:spLocks noChangeShapeType="1"/>
          </p:cNvSpPr>
          <p:nvPr/>
        </p:nvSpPr>
        <p:spPr bwMode="auto">
          <a:xfrm flipH="1">
            <a:off x="5257800" y="43434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09800" y="4267200"/>
            <a:ext cx="3027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err="1" smtClean="0"/>
              <a:t>P</a:t>
            </a:r>
            <a:r>
              <a:rPr lang="en-US" sz="4000" i="1" baseline="-25000" dirty="0" err="1" smtClean="0"/>
              <a:t>noise</a:t>
            </a:r>
            <a:r>
              <a:rPr lang="en-US" sz="4000" i="1" dirty="0" smtClean="0"/>
              <a:t>=KT</a:t>
            </a:r>
            <a:r>
              <a:rPr lang="sv-SE" sz="4000" i="1" baseline="-25000" dirty="0" smtClean="0"/>
              <a:t>ant</a:t>
            </a:r>
            <a:r>
              <a:rPr lang="el-GR" sz="4000" i="1" dirty="0" smtClean="0"/>
              <a:t>Δ</a:t>
            </a:r>
            <a:r>
              <a:rPr lang="sv-SE" sz="4000" i="1" dirty="0" smtClean="0"/>
              <a:t>f</a:t>
            </a:r>
            <a:endParaRPr lang="en-US" sz="40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00600" y="5486400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 </a:t>
            </a:r>
            <a:r>
              <a:rPr lang="en-US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b="1" i="1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</a:t>
            </a:r>
            <a:r>
              <a:rPr lang="en-US" b="1" dirty="0" smtClean="0">
                <a:solidFill>
                  <a:srgbClr val="FF0000"/>
                </a:solidFill>
              </a:rPr>
              <a:t> is not the physical temperature of the antenna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 flipH="1" flipV="1">
            <a:off x="4419600" y="5029200"/>
            <a:ext cx="457200" cy="4572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Figure of merit G/T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3048000" y="5105400"/>
            <a:ext cx="295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G/T is measured in dB/K.</a:t>
            </a:r>
          </a:p>
        </p:txBody>
      </p:sp>
      <p:sp>
        <p:nvSpPr>
          <p:cNvPr id="53406" name="Text Box 158"/>
          <p:cNvSpPr txBox="1">
            <a:spLocks noChangeArrowheads="1"/>
          </p:cNvSpPr>
          <p:nvPr/>
        </p:nvSpPr>
        <p:spPr bwMode="auto">
          <a:xfrm>
            <a:off x="914400" y="1600200"/>
            <a:ext cx="2111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Figure of merit:</a:t>
            </a:r>
          </a:p>
        </p:txBody>
      </p:sp>
      <p:sp>
        <p:nvSpPr>
          <p:cNvPr id="53408" name="Rectangle 16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01410" name="Picture 2"/>
          <p:cNvPicPr>
            <a:picLocks noChangeAspect="1" noChangeArrowheads="1"/>
          </p:cNvPicPr>
          <p:nvPr/>
        </p:nvPicPr>
        <p:blipFill>
          <a:blip r:embed="rId3" cstate="print"/>
          <a:srcRect t="13445" b="5882"/>
          <a:stretch>
            <a:fillRect/>
          </a:stretch>
        </p:blipFill>
        <p:spPr bwMode="auto">
          <a:xfrm>
            <a:off x="2438400" y="2133600"/>
            <a:ext cx="4305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1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3600450"/>
            <a:ext cx="31337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Antenna noise temperature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ant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3408" name="Rectangle 16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7086600" y="4998184"/>
            <a:ext cx="2057400" cy="1631216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-0.1 dB loss causes 7K increase in noise temperature at </a:t>
            </a:r>
            <a:r>
              <a:rPr lang="en-US" sz="2000" dirty="0" smtClean="0">
                <a:solidFill>
                  <a:srgbClr val="FF0000"/>
                </a:solidFill>
              </a:rPr>
              <a:t>room</a:t>
            </a:r>
            <a:r>
              <a:rPr lang="en-US" sz="2000" dirty="0" smtClean="0"/>
              <a:t> temperature</a:t>
            </a:r>
            <a:endParaRPr lang="en-US" sz="2000" dirty="0"/>
          </a:p>
        </p:txBody>
      </p:sp>
      <p:cxnSp>
        <p:nvCxnSpPr>
          <p:cNvPr id="65" name="Straight Arrow Connector 64"/>
          <p:cNvCxnSpPr/>
          <p:nvPr/>
        </p:nvCxnSpPr>
        <p:spPr bwMode="auto">
          <a:xfrm>
            <a:off x="6705600" y="5865812"/>
            <a:ext cx="381000" cy="1588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409" name="Picture 1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200" y="1295400"/>
            <a:ext cx="8640000" cy="287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410" name="Picture 1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5438775"/>
            <a:ext cx="338137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411" name="Picture 163"/>
          <p:cNvPicPr>
            <a:picLocks noChangeAspect="1" noChangeArrowheads="1"/>
          </p:cNvPicPr>
          <p:nvPr/>
        </p:nvPicPr>
        <p:blipFill>
          <a:blip r:embed="rId5" cstate="print"/>
          <a:srcRect l="24762" t="14545" b="12727"/>
          <a:stretch>
            <a:fillRect/>
          </a:stretch>
        </p:blipFill>
        <p:spPr bwMode="auto">
          <a:xfrm>
            <a:off x="3886200" y="5486400"/>
            <a:ext cx="3009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412" name="Picture 16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4343400"/>
            <a:ext cx="36480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37934" y="4095676"/>
            <a:ext cx="2853666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Ambient temperature of antenna</a:t>
            </a:r>
            <a:endParaRPr lang="sv-SE" sz="1600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6096000" y="3981044"/>
            <a:ext cx="76200" cy="1007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477000" y="2971800"/>
            <a:ext cx="24384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 smtClean="0"/>
              <a:t>Brightness temperature in main beam direction</a:t>
            </a:r>
            <a:endParaRPr lang="en-US" sz="1800" dirty="0"/>
          </a:p>
        </p:txBody>
      </p:sp>
      <p:pic>
        <p:nvPicPr>
          <p:cNvPr id="2" name="Picture 1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410200"/>
            <a:ext cx="5048250" cy="10001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86800" cy="1143000"/>
          </a:xfrm>
        </p:spPr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</a:t>
            </a:r>
            <a:r>
              <a:rPr lang="en-US" baseline="-25000" dirty="0" smtClean="0"/>
              <a:t>a</a:t>
            </a:r>
            <a:r>
              <a:rPr lang="en-US" dirty="0" smtClean="0"/>
              <a:t> - </a:t>
            </a:r>
            <a:r>
              <a:rPr lang="en-US" sz="3600" dirty="0" smtClean="0"/>
              <a:t>Noise temperature from sky and ground</a:t>
            </a:r>
            <a:endParaRPr lang="en-US" sz="3600" dirty="0"/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304800" y="5334000"/>
            <a:ext cx="2971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Ideal-antenna noise temperature (from sky &amp; ground):</a:t>
            </a:r>
          </a:p>
        </p:txBody>
      </p:sp>
      <p:sp>
        <p:nvSpPr>
          <p:cNvPr id="137314" name="Text Box 98"/>
          <p:cNvSpPr txBox="1">
            <a:spLocks noChangeArrowheads="1"/>
          </p:cNvSpPr>
          <p:nvPr/>
        </p:nvSpPr>
        <p:spPr bwMode="auto">
          <a:xfrm>
            <a:off x="4267200" y="1524000"/>
            <a:ext cx="1692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/>
              <a:t>Brightness temperature</a:t>
            </a:r>
          </a:p>
          <a:p>
            <a:r>
              <a:rPr lang="en-US" sz="2000" dirty="0"/>
              <a:t>of sky T</a:t>
            </a:r>
            <a:r>
              <a:rPr lang="en-US" sz="2000" baseline="-25000" dirty="0"/>
              <a:t>b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752600"/>
            <a:ext cx="24384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 smtClean="0"/>
              <a:t>Relative power hitting the ground</a:t>
            </a:r>
            <a:endParaRPr lang="en-US" sz="18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5867400" y="2438400"/>
            <a:ext cx="990600" cy="3276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 bwMode="auto">
          <a:xfrm flipH="1">
            <a:off x="6705600" y="3733800"/>
            <a:ext cx="457200" cy="1905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86600" y="4459069"/>
            <a:ext cx="2153154" cy="646331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Ground temperature</a:t>
            </a:r>
          </a:p>
          <a:p>
            <a:r>
              <a:rPr lang="en-US" sz="1800" dirty="0">
                <a:solidFill>
                  <a:srgbClr val="FF0000"/>
                </a:solidFill>
              </a:rPr>
              <a:t>Ambient temperature</a:t>
            </a:r>
            <a:endParaRPr lang="en-US" sz="18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8001000" y="5105400"/>
            <a:ext cx="304800" cy="53340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1"/>
          </p:cNvCxnSpPr>
          <p:nvPr/>
        </p:nvCxnSpPr>
        <p:spPr bwMode="auto">
          <a:xfrm flipH="1" flipV="1">
            <a:off x="533400" y="4572000"/>
            <a:ext cx="6553200" cy="210235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37318" name="Picture 1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501997"/>
            <a:ext cx="5976000" cy="307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2800" dirty="0"/>
              <a:t>System </a:t>
            </a:r>
            <a:r>
              <a:rPr lang="en-US" sz="2800" dirty="0" smtClean="0"/>
              <a:t>characterization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Bandwidth</a:t>
            </a:r>
            <a:endParaRPr lang="en-US" dirty="0"/>
          </a:p>
        </p:txBody>
      </p:sp>
      <p:sp>
        <p:nvSpPr>
          <p:cNvPr id="53408" name="Rectangle 16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152400" y="16764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The characteristics of antennas are normally specified over a certain frequency band. Three common ways to present the bandwidth.</a:t>
            </a:r>
            <a:endParaRPr lang="sv-SE" dirty="0"/>
          </a:p>
        </p:txBody>
      </p:sp>
      <p:sp>
        <p:nvSpPr>
          <p:cNvPr id="3522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3522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pSp>
        <p:nvGrpSpPr>
          <p:cNvPr id="73" name="Group 72"/>
          <p:cNvGrpSpPr/>
          <p:nvPr/>
        </p:nvGrpSpPr>
        <p:grpSpPr>
          <a:xfrm>
            <a:off x="304800" y="3048000"/>
            <a:ext cx="2667000" cy="707886"/>
            <a:chOff x="609600" y="2743200"/>
            <a:chExt cx="2667000" cy="707886"/>
          </a:xfrm>
        </p:grpSpPr>
        <p:sp>
          <p:nvSpPr>
            <p:cNvPr id="67" name="TextBox 66"/>
            <p:cNvSpPr txBox="1"/>
            <p:nvPr/>
          </p:nvSpPr>
          <p:spPr>
            <a:xfrm>
              <a:off x="609600" y="2743200"/>
              <a:ext cx="2667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/>
                <a:t>Bandwidth       around the center frequency</a:t>
              </a:r>
              <a:endParaRPr lang="sv-SE" sz="2000" dirty="0"/>
            </a:p>
          </p:txBody>
        </p:sp>
        <p:pic>
          <p:nvPicPr>
            <p:cNvPr id="352259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24086" y="2796581"/>
              <a:ext cx="285714" cy="327619"/>
            </a:xfrm>
            <a:prstGeom prst="rect">
              <a:avLst/>
            </a:prstGeom>
            <a:noFill/>
          </p:spPr>
        </p:pic>
        <p:pic>
          <p:nvPicPr>
            <p:cNvPr id="352261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3101381"/>
              <a:ext cx="209524" cy="327619"/>
            </a:xfrm>
            <a:prstGeom prst="rect">
              <a:avLst/>
            </a:prstGeom>
            <a:noFill/>
          </p:spPr>
        </p:pic>
      </p:grpSp>
      <p:sp>
        <p:nvSpPr>
          <p:cNvPr id="3522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35226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4419600"/>
            <a:ext cx="2640000" cy="674286"/>
          </a:xfrm>
          <a:prstGeom prst="rect">
            <a:avLst/>
          </a:prstGeom>
          <a:noFill/>
        </p:spPr>
      </p:pic>
      <p:sp>
        <p:nvSpPr>
          <p:cNvPr id="74" name="Rectangle 73"/>
          <p:cNvSpPr/>
          <p:nvPr/>
        </p:nvSpPr>
        <p:spPr bwMode="auto">
          <a:xfrm>
            <a:off x="76200" y="2667000"/>
            <a:ext cx="2895600" cy="35814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3124200" y="2667000"/>
            <a:ext cx="2895600" cy="35814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6172200" y="2667000"/>
            <a:ext cx="2819400" cy="35814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505200" y="30480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 smtClean="0"/>
              <a:t>Relative bandwidth</a:t>
            </a:r>
            <a:endParaRPr lang="sv-SE" sz="2000" dirty="0"/>
          </a:p>
        </p:txBody>
      </p:sp>
      <p:sp>
        <p:nvSpPr>
          <p:cNvPr id="3522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352267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322543"/>
            <a:ext cx="2331429" cy="782857"/>
          </a:xfrm>
          <a:prstGeom prst="rect">
            <a:avLst/>
          </a:prstGeom>
          <a:noFill/>
        </p:spPr>
      </p:pic>
      <p:sp>
        <p:nvSpPr>
          <p:cNvPr id="85" name="TextBox 84"/>
          <p:cNvSpPr txBox="1"/>
          <p:nvPr/>
        </p:nvSpPr>
        <p:spPr>
          <a:xfrm>
            <a:off x="6324600" y="3048000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dirty="0" smtClean="0"/>
              <a:t>Ratio bandwidth</a:t>
            </a:r>
          </a:p>
          <a:p>
            <a:pPr algn="ctr"/>
            <a:r>
              <a:rPr lang="sv-SE" sz="2000" dirty="0" smtClean="0"/>
              <a:t>(for large bandwidth)</a:t>
            </a:r>
            <a:endParaRPr lang="sv-SE" sz="2000" dirty="0"/>
          </a:p>
        </p:txBody>
      </p:sp>
      <p:sp>
        <p:nvSpPr>
          <p:cNvPr id="35227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352269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4343400"/>
            <a:ext cx="1097143" cy="731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Questions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lowest brightness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temperature of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sky and what is its origin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+mn-lt"/>
              </a:rPr>
              <a:t>3 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K, comes from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Big 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Bang.</a:t>
            </a:r>
          </a:p>
          <a:p>
            <a:pPr lvl="1"/>
            <a:r>
              <a:rPr lang="en-US" dirty="0" smtClean="0"/>
              <a:t>Arno Penzias and Robert W. Wilson measured the temperature in 1960s and got Nobel prize.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 some strong point sources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noise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the sky. Which is the strongest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sun.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10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The story of finding sky noise temperature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1965, </a:t>
            </a:r>
            <a:r>
              <a:rPr lang="en-US" sz="2000" dirty="0" smtClean="0"/>
              <a:t>Penzias and Wilson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at Bell Labs 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were testing a very sensitive detector by pointing the instrument to sky, 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found that about 3K could not be explained by any reason </a:t>
            </a:r>
          </a:p>
          <a:p>
            <a:pPr lvl="1"/>
            <a:r>
              <a:rPr lang="en-US" sz="1600" dirty="0" smtClean="0">
                <a:ea typeface="+mn-ea"/>
                <a:cs typeface="+mn-cs"/>
              </a:rPr>
              <a:t>concluded that the 3K is from outside the atmosphere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At the same time Bob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Dicke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and Jim Peebles at Princeton</a:t>
            </a:r>
          </a:p>
          <a:p>
            <a:pPr lvl="1"/>
            <a:r>
              <a:rPr lang="en-US" sz="1600" dirty="0" smtClean="0">
                <a:ea typeface="+mn-ea"/>
                <a:cs typeface="+mn-cs"/>
              </a:rPr>
              <a:t>Suggested that the early universe be very hot, and glow white.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should still be able to see this glow since the light from very far away would just reach us now. </a:t>
            </a:r>
          </a:p>
          <a:p>
            <a:pPr lvl="1"/>
            <a:r>
              <a:rPr lang="en-US" sz="1600" dirty="0" smtClean="0">
                <a:ea typeface="+mn-ea"/>
                <a:cs typeface="+mn-cs"/>
              </a:rPr>
              <a:t>Due to the Doppler phenomena, the light reaching us becomes microwaves. They were planning to do the measurements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When </a:t>
            </a:r>
            <a:r>
              <a:rPr lang="en-US" sz="2000" dirty="0" smtClean="0"/>
              <a:t>Penzias and Wilson heard of the </a:t>
            </a:r>
            <a:r>
              <a:rPr lang="en-US" sz="2000" dirty="0" err="1" smtClean="0"/>
              <a:t>Dicke&amp;Peebles</a:t>
            </a:r>
            <a:r>
              <a:rPr lang="en-US" sz="2000" dirty="0" smtClean="0"/>
              <a:t> suggestion, they realized that they had found it, and they were awarded the Nobel Prize in 1978.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</a:t>
            </a:r>
            <a:r>
              <a:rPr lang="en-US" sz="2000" dirty="0" err="1" smtClean="0"/>
              <a:t>Dicke</a:t>
            </a:r>
            <a:r>
              <a:rPr lang="en-US" sz="2000" dirty="0" smtClean="0"/>
              <a:t> and Peebles heard of </a:t>
            </a:r>
            <a:r>
              <a:rPr lang="en-US" sz="2000" dirty="0" err="1" smtClean="0"/>
              <a:t>Penzias&amp;Wilson’s</a:t>
            </a:r>
            <a:r>
              <a:rPr lang="en-US" sz="2000" dirty="0" smtClean="0"/>
              <a:t> work, they realized that they missed the Nobel Prize.</a:t>
            </a:r>
            <a:endParaRPr lang="en-US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sv-SE" altLang="sv-SE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Learning goals of the Lecture</a:t>
            </a:r>
            <a:endParaRPr lang="en-US" sz="3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114800"/>
          </a:xfrm>
        </p:spPr>
        <p:txBody>
          <a:bodyPr/>
          <a:lstStyle/>
          <a:p>
            <a:r>
              <a:rPr lang="en-US" b="1" dirty="0" smtClean="0">
                <a:latin typeface="Bodoni MT" pitchFamily="18" charset="0"/>
              </a:rPr>
              <a:t>Definitions of BOR antennas</a:t>
            </a:r>
          </a:p>
          <a:p>
            <a:pPr lvl="1"/>
            <a:r>
              <a:rPr lang="en-US" dirty="0" smtClean="0"/>
              <a:t>antennas have completely rotationally symmetric geometry around one axis</a:t>
            </a:r>
          </a:p>
          <a:p>
            <a:r>
              <a:rPr lang="en-US" b="1" dirty="0" smtClean="0">
                <a:latin typeface="Bodoni MT" pitchFamily="18" charset="0"/>
              </a:rPr>
              <a:t>Characteristics of BOR</a:t>
            </a:r>
            <a:r>
              <a:rPr lang="en-US" b="1" baseline="-25000" dirty="0" smtClean="0">
                <a:latin typeface="Bodoni MT" pitchFamily="18" charset="0"/>
              </a:rPr>
              <a:t>1</a:t>
            </a:r>
            <a:r>
              <a:rPr lang="en-US" b="1" dirty="0" smtClean="0">
                <a:latin typeface="Bodoni MT" pitchFamily="18" charset="0"/>
              </a:rPr>
              <a:t> antennas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3733800"/>
            <a:ext cx="2089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for y-polarized</a:t>
            </a:r>
            <a:endParaRPr lang="sv-SE" dirty="0"/>
          </a:p>
        </p:txBody>
      </p:sp>
      <p:pic>
        <p:nvPicPr>
          <p:cNvPr id="393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092" y="3657600"/>
            <a:ext cx="5127308" cy="66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4" cstate="print"/>
          <a:srcRect l="1858" t="6906" r="1510" b="55114"/>
          <a:stretch>
            <a:fillRect/>
          </a:stretch>
        </p:blipFill>
        <p:spPr bwMode="auto">
          <a:xfrm>
            <a:off x="1295400" y="4800600"/>
            <a:ext cx="3396349" cy="718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/>
          <a:srcRect t="60077" b="1942"/>
          <a:stretch>
            <a:fillRect/>
          </a:stretch>
        </p:blipFill>
        <p:spPr bwMode="auto">
          <a:xfrm>
            <a:off x="1295401" y="5715001"/>
            <a:ext cx="3514725" cy="71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1143000"/>
          </a:xfrm>
        </p:spPr>
        <p:txBody>
          <a:bodyPr/>
          <a:lstStyle/>
          <a:p>
            <a:r>
              <a:rPr lang="en-US" sz="4000" dirty="0" smtClean="0"/>
              <a:t>Why do we concern about BOR antennas</a:t>
            </a:r>
            <a:br>
              <a:rPr lang="en-US" sz="4000" dirty="0" smtClean="0"/>
            </a:br>
            <a:r>
              <a:rPr lang="en-US" sz="4000" dirty="0" smtClean="0"/>
              <a:t>(the importance)</a:t>
            </a:r>
            <a:endParaRPr lang="en-US" sz="4000" dirty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772400" cy="411480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Many antennas are BOR antennas.</a:t>
            </a:r>
          </a:p>
          <a:p>
            <a:r>
              <a:rPr lang="en-US" dirty="0" smtClean="0"/>
              <a:t>In reflector antennas, the parabolic reflectors are of BOR geometry. </a:t>
            </a:r>
          </a:p>
          <a:p>
            <a:r>
              <a:rPr lang="en-US" dirty="0" smtClean="0"/>
              <a:t>Feeds for reflectors may not be of BOR geometry</a:t>
            </a:r>
          </a:p>
          <a:p>
            <a:pPr lvl="1"/>
            <a:r>
              <a:rPr lang="en-US" dirty="0" smtClean="0"/>
              <a:t>but only BOR</a:t>
            </a:r>
            <a:r>
              <a:rPr lang="en-US" baseline="-25000" dirty="0" smtClean="0"/>
              <a:t>1</a:t>
            </a:r>
            <a:r>
              <a:rPr lang="en-US" dirty="0" smtClean="0"/>
              <a:t> component of the field contribute to the gain of the antenna.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sv-SE" altLang="sv-SE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Learning goals of the Lecture</a:t>
            </a:r>
            <a:endParaRPr lang="en-US" sz="3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114800"/>
          </a:xfrm>
        </p:spPr>
        <p:txBody>
          <a:bodyPr/>
          <a:lstStyle/>
          <a:p>
            <a:r>
              <a:rPr lang="en-US" b="1" dirty="0" smtClean="0">
                <a:latin typeface="Bodoni MT" pitchFamily="18" charset="0"/>
              </a:rPr>
              <a:t>Antenna System Characterization</a:t>
            </a:r>
            <a:endParaRPr lang="en-US" b="1" dirty="0" smtClean="0"/>
          </a:p>
          <a:p>
            <a:pPr lvl="1"/>
            <a:r>
              <a:rPr lang="en-US" dirty="0" smtClean="0"/>
              <a:t>Antenna gain</a:t>
            </a:r>
          </a:p>
          <a:p>
            <a:pPr lvl="1"/>
            <a:r>
              <a:rPr lang="en-US" dirty="0" smtClean="0"/>
              <a:t>Aperture efficiency</a:t>
            </a:r>
          </a:p>
          <a:p>
            <a:pPr lvl="1"/>
            <a:r>
              <a:rPr lang="en-US" dirty="0" smtClean="0"/>
              <a:t>Noise temperature</a:t>
            </a:r>
          </a:p>
          <a:p>
            <a:r>
              <a:rPr lang="en-US" b="1" dirty="0" smtClean="0">
                <a:latin typeface="Bodoni MT" pitchFamily="18" charset="0"/>
              </a:rPr>
              <a:t>Calculate the noise temperature and G/T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69" name="Picture 163"/>
          <p:cNvPicPr>
            <a:picLocks noChangeAspect="1" noChangeArrowheads="1"/>
          </p:cNvPicPr>
          <p:nvPr/>
        </p:nvPicPr>
        <p:blipFill>
          <a:blip r:embed="rId3" cstate="print"/>
          <a:srcRect l="3333" t="14545" b="12727"/>
          <a:stretch>
            <a:fillRect/>
          </a:stretch>
        </p:blipFill>
        <p:spPr bwMode="auto">
          <a:xfrm>
            <a:off x="1524000" y="4724400"/>
            <a:ext cx="3093717" cy="60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164"/>
          <p:cNvPicPr>
            <a:picLocks noChangeAspect="1" noChangeArrowheads="1"/>
          </p:cNvPicPr>
          <p:nvPr/>
        </p:nvPicPr>
        <p:blipFill>
          <a:blip r:embed="rId4" cstate="print"/>
          <a:srcRect t="20408" b="8163"/>
          <a:stretch>
            <a:fillRect/>
          </a:stretch>
        </p:blipFill>
        <p:spPr bwMode="auto">
          <a:xfrm>
            <a:off x="1524000" y="4191000"/>
            <a:ext cx="291846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101"/>
          <p:cNvPicPr>
            <a:picLocks noChangeAspect="1" noChangeArrowheads="1"/>
          </p:cNvPicPr>
          <p:nvPr/>
        </p:nvPicPr>
        <p:blipFill>
          <a:blip r:embed="rId5" cstate="print"/>
          <a:srcRect t="19048" b="14286"/>
          <a:stretch>
            <a:fillRect/>
          </a:stretch>
        </p:blipFill>
        <p:spPr bwMode="auto">
          <a:xfrm>
            <a:off x="1524000" y="5257800"/>
            <a:ext cx="403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6" cstate="print"/>
          <a:srcRect t="13445" b="5882"/>
          <a:stretch>
            <a:fillRect/>
          </a:stretch>
        </p:blipFill>
        <p:spPr bwMode="auto">
          <a:xfrm>
            <a:off x="1508760" y="5791200"/>
            <a:ext cx="3444240" cy="73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5791200"/>
            <a:ext cx="2506980" cy="655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/>
              <a:t>Examples of BOR antennas</a:t>
            </a:r>
          </a:p>
        </p:txBody>
      </p:sp>
      <p:pic>
        <p:nvPicPr>
          <p:cNvPr id="153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828800"/>
            <a:ext cx="1981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05" name="Picture 5"/>
          <p:cNvPicPr>
            <a:picLocks noChangeAspect="1" noChangeArrowheads="1"/>
          </p:cNvPicPr>
          <p:nvPr/>
        </p:nvPicPr>
        <p:blipFill>
          <a:blip r:embed="rId4" cstate="print"/>
          <a:srcRect l="32472" r="36992" b="47005"/>
          <a:stretch>
            <a:fillRect/>
          </a:stretch>
        </p:blipFill>
        <p:spPr bwMode="auto">
          <a:xfrm>
            <a:off x="2057400" y="3810000"/>
            <a:ext cx="3124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06" name="Picture 6"/>
          <p:cNvPicPr>
            <a:picLocks noChangeAspect="1" noChangeArrowheads="1"/>
          </p:cNvPicPr>
          <p:nvPr/>
        </p:nvPicPr>
        <p:blipFill>
          <a:blip r:embed="rId4" cstate="print"/>
          <a:srcRect l="35381" t="50766" r="36992" b="-565"/>
          <a:stretch>
            <a:fillRect/>
          </a:stretch>
        </p:blipFill>
        <p:spPr bwMode="auto">
          <a:xfrm>
            <a:off x="4876800" y="1295400"/>
            <a:ext cx="3228975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3607" name="Group 7"/>
          <p:cNvGrpSpPr>
            <a:grpSpLocks/>
          </p:cNvGrpSpPr>
          <p:nvPr/>
        </p:nvGrpSpPr>
        <p:grpSpPr bwMode="auto">
          <a:xfrm>
            <a:off x="2895600" y="4419600"/>
            <a:ext cx="1584325" cy="1439863"/>
            <a:chOff x="4558" y="2115"/>
            <a:chExt cx="998" cy="907"/>
          </a:xfrm>
        </p:grpSpPr>
        <p:sp>
          <p:nvSpPr>
            <p:cNvPr id="153608" name="Line 8"/>
            <p:cNvSpPr>
              <a:spLocks noChangeShapeType="1"/>
            </p:cNvSpPr>
            <p:nvPr/>
          </p:nvSpPr>
          <p:spPr bwMode="auto">
            <a:xfrm>
              <a:off x="4558" y="2160"/>
              <a:ext cx="998" cy="862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609" name="Line 9"/>
            <p:cNvSpPr>
              <a:spLocks noChangeShapeType="1"/>
            </p:cNvSpPr>
            <p:nvPr/>
          </p:nvSpPr>
          <p:spPr bwMode="auto">
            <a:xfrm flipV="1">
              <a:off x="4604" y="2115"/>
              <a:ext cx="907" cy="816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1524000" y="3200400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Circular</a:t>
            </a:r>
            <a:r>
              <a:rPr lang="sv-SE"/>
              <a:t> horn</a:t>
            </a:r>
            <a:endParaRPr lang="en-US"/>
          </a:p>
        </p:txBody>
      </p:sp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3352800" y="1676400"/>
            <a:ext cx="89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Yes</a:t>
            </a:r>
          </a:p>
        </p:txBody>
      </p:sp>
      <p:sp>
        <p:nvSpPr>
          <p:cNvPr id="153612" name="Text Box 12"/>
          <p:cNvSpPr txBox="1">
            <a:spLocks noChangeArrowheads="1"/>
          </p:cNvSpPr>
          <p:nvPr/>
        </p:nvSpPr>
        <p:spPr bwMode="auto">
          <a:xfrm>
            <a:off x="7848600" y="1524000"/>
            <a:ext cx="89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Yes</a:t>
            </a:r>
          </a:p>
        </p:txBody>
      </p:sp>
      <p:sp>
        <p:nvSpPr>
          <p:cNvPr id="153613" name="Text Box 13"/>
          <p:cNvSpPr txBox="1">
            <a:spLocks noChangeArrowheads="1"/>
          </p:cNvSpPr>
          <p:nvPr/>
        </p:nvSpPr>
        <p:spPr bwMode="auto">
          <a:xfrm>
            <a:off x="4495800" y="4572000"/>
            <a:ext cx="742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No</a:t>
            </a:r>
          </a:p>
        </p:txBody>
      </p:sp>
      <p:sp>
        <p:nvSpPr>
          <p:cNvPr id="153614" name="Rectangle 14"/>
          <p:cNvSpPr>
            <a:spLocks noChangeArrowheads="1"/>
          </p:cNvSpPr>
          <p:nvPr/>
        </p:nvSpPr>
        <p:spPr bwMode="auto">
          <a:xfrm>
            <a:off x="4800600" y="2133600"/>
            <a:ext cx="9144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3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0" grpId="0"/>
      <p:bldP spid="153611" grpId="0"/>
      <p:bldP spid="153612" grpId="0"/>
      <p:bldP spid="1536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Examples of BOR antennas</a:t>
            </a:r>
          </a:p>
        </p:txBody>
      </p:sp>
      <p:grpSp>
        <p:nvGrpSpPr>
          <p:cNvPr id="203789" name="Group 13"/>
          <p:cNvGrpSpPr>
            <a:grpSpLocks/>
          </p:cNvGrpSpPr>
          <p:nvPr/>
        </p:nvGrpSpPr>
        <p:grpSpPr bwMode="auto">
          <a:xfrm>
            <a:off x="457200" y="1752600"/>
            <a:ext cx="3452813" cy="2592388"/>
            <a:chOff x="470" y="1754"/>
            <a:chExt cx="2175" cy="2039"/>
          </a:xfrm>
        </p:grpSpPr>
        <p:sp>
          <p:nvSpPr>
            <p:cNvPr id="203790" name="Line 14"/>
            <p:cNvSpPr>
              <a:spLocks noChangeShapeType="1"/>
            </p:cNvSpPr>
            <p:nvPr/>
          </p:nvSpPr>
          <p:spPr bwMode="auto">
            <a:xfrm flipV="1">
              <a:off x="1440" y="1872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791" name="Line 15"/>
            <p:cNvSpPr>
              <a:spLocks noChangeShapeType="1"/>
            </p:cNvSpPr>
            <p:nvPr/>
          </p:nvSpPr>
          <p:spPr bwMode="auto">
            <a:xfrm>
              <a:off x="1440" y="297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792" name="Line 16"/>
            <p:cNvSpPr>
              <a:spLocks noChangeShapeType="1"/>
            </p:cNvSpPr>
            <p:nvPr/>
          </p:nvSpPr>
          <p:spPr bwMode="auto">
            <a:xfrm flipH="1">
              <a:off x="768" y="2976"/>
              <a:ext cx="67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793" name="Line 17"/>
            <p:cNvSpPr>
              <a:spLocks noChangeShapeType="1"/>
            </p:cNvSpPr>
            <p:nvPr/>
          </p:nvSpPr>
          <p:spPr bwMode="auto">
            <a:xfrm>
              <a:off x="1440" y="2832"/>
              <a:ext cx="0" cy="28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794" name="Text Box 18"/>
            <p:cNvSpPr txBox="1">
              <a:spLocks noChangeArrowheads="1"/>
            </p:cNvSpPr>
            <p:nvPr/>
          </p:nvSpPr>
          <p:spPr bwMode="auto">
            <a:xfrm>
              <a:off x="1526" y="1754"/>
              <a:ext cx="23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endParaRPr lang="en-US"/>
            </a:p>
          </p:txBody>
        </p:sp>
        <p:sp>
          <p:nvSpPr>
            <p:cNvPr id="203795" name="Text Box 19"/>
            <p:cNvSpPr txBox="1">
              <a:spLocks noChangeArrowheads="1"/>
            </p:cNvSpPr>
            <p:nvPr/>
          </p:nvSpPr>
          <p:spPr bwMode="auto">
            <a:xfrm>
              <a:off x="470" y="3434"/>
              <a:ext cx="255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X</a:t>
              </a:r>
              <a:endParaRPr lang="en-US"/>
            </a:p>
          </p:txBody>
        </p:sp>
        <p:sp>
          <p:nvSpPr>
            <p:cNvPr id="203796" name="Text Box 20"/>
            <p:cNvSpPr txBox="1">
              <a:spLocks noChangeArrowheads="1"/>
            </p:cNvSpPr>
            <p:nvPr/>
          </p:nvSpPr>
          <p:spPr bwMode="auto">
            <a:xfrm>
              <a:off x="2390" y="2618"/>
              <a:ext cx="255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Y</a:t>
              </a:r>
              <a:endParaRPr lang="en-US"/>
            </a:p>
          </p:txBody>
        </p:sp>
      </p:grpSp>
      <p:grpSp>
        <p:nvGrpSpPr>
          <p:cNvPr id="203805" name="Group 29"/>
          <p:cNvGrpSpPr>
            <a:grpSpLocks/>
          </p:cNvGrpSpPr>
          <p:nvPr/>
        </p:nvGrpSpPr>
        <p:grpSpPr bwMode="auto">
          <a:xfrm>
            <a:off x="4724400" y="1676400"/>
            <a:ext cx="3452813" cy="2592388"/>
            <a:chOff x="2976" y="1056"/>
            <a:chExt cx="2175" cy="1633"/>
          </a:xfrm>
        </p:grpSpPr>
        <p:sp>
          <p:nvSpPr>
            <p:cNvPr id="203798" name="Line 22"/>
            <p:cNvSpPr>
              <a:spLocks noChangeShapeType="1"/>
            </p:cNvSpPr>
            <p:nvPr/>
          </p:nvSpPr>
          <p:spPr bwMode="auto">
            <a:xfrm flipV="1">
              <a:off x="3946" y="1151"/>
              <a:ext cx="0" cy="8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799" name="Line 23"/>
            <p:cNvSpPr>
              <a:spLocks noChangeShapeType="1"/>
            </p:cNvSpPr>
            <p:nvPr/>
          </p:nvSpPr>
          <p:spPr bwMode="auto">
            <a:xfrm>
              <a:off x="3946" y="2035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00" name="Line 24"/>
            <p:cNvSpPr>
              <a:spLocks noChangeShapeType="1"/>
            </p:cNvSpPr>
            <p:nvPr/>
          </p:nvSpPr>
          <p:spPr bwMode="auto">
            <a:xfrm flipH="1">
              <a:off x="3274" y="2035"/>
              <a:ext cx="672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01" name="Line 25"/>
            <p:cNvSpPr>
              <a:spLocks noChangeShapeType="1"/>
            </p:cNvSpPr>
            <p:nvPr/>
          </p:nvSpPr>
          <p:spPr bwMode="auto">
            <a:xfrm flipH="1">
              <a:off x="3840" y="2016"/>
              <a:ext cx="202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02" name="Text Box 26"/>
            <p:cNvSpPr txBox="1">
              <a:spLocks noChangeArrowheads="1"/>
            </p:cNvSpPr>
            <p:nvPr/>
          </p:nvSpPr>
          <p:spPr bwMode="auto">
            <a:xfrm>
              <a:off x="4032" y="1056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endParaRPr lang="en-US"/>
            </a:p>
          </p:txBody>
        </p:sp>
        <p:sp>
          <p:nvSpPr>
            <p:cNvPr id="203803" name="Text Box 27"/>
            <p:cNvSpPr txBox="1">
              <a:spLocks noChangeArrowheads="1"/>
            </p:cNvSpPr>
            <p:nvPr/>
          </p:nvSpPr>
          <p:spPr bwMode="auto">
            <a:xfrm>
              <a:off x="2976" y="240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X</a:t>
              </a:r>
              <a:endParaRPr lang="en-US"/>
            </a:p>
          </p:txBody>
        </p:sp>
        <p:sp>
          <p:nvSpPr>
            <p:cNvPr id="203804" name="Text Box 28"/>
            <p:cNvSpPr txBox="1">
              <a:spLocks noChangeArrowheads="1"/>
            </p:cNvSpPr>
            <p:nvPr/>
          </p:nvSpPr>
          <p:spPr bwMode="auto">
            <a:xfrm>
              <a:off x="4896" y="1748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Y</a:t>
              </a:r>
              <a:endParaRPr lang="en-US"/>
            </a:p>
          </p:txBody>
        </p:sp>
      </p:grpSp>
      <p:sp>
        <p:nvSpPr>
          <p:cNvPr id="203812" name="Text Box 36"/>
          <p:cNvSpPr txBox="1">
            <a:spLocks noChangeArrowheads="1"/>
          </p:cNvSpPr>
          <p:nvPr/>
        </p:nvSpPr>
        <p:spPr bwMode="auto">
          <a:xfrm>
            <a:off x="2514600" y="6173788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v-SE"/>
              <a:t>X</a:t>
            </a:r>
            <a:endParaRPr lang="en-US"/>
          </a:p>
        </p:txBody>
      </p:sp>
      <p:sp>
        <p:nvSpPr>
          <p:cNvPr id="203814" name="Line 38"/>
          <p:cNvSpPr>
            <a:spLocks noChangeShapeType="1"/>
          </p:cNvSpPr>
          <p:nvPr/>
        </p:nvSpPr>
        <p:spPr bwMode="auto">
          <a:xfrm>
            <a:off x="1524000" y="28956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3815" name="Text Box 39"/>
          <p:cNvSpPr txBox="1">
            <a:spLocks noChangeArrowheads="1"/>
          </p:cNvSpPr>
          <p:nvPr/>
        </p:nvSpPr>
        <p:spPr bwMode="auto">
          <a:xfrm>
            <a:off x="593725" y="2479675"/>
            <a:ext cx="944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dipole</a:t>
            </a:r>
          </a:p>
        </p:txBody>
      </p:sp>
      <p:sp>
        <p:nvSpPr>
          <p:cNvPr id="203816" name="Text Box 40"/>
          <p:cNvSpPr txBox="1">
            <a:spLocks noChangeArrowheads="1"/>
          </p:cNvSpPr>
          <p:nvPr/>
        </p:nvSpPr>
        <p:spPr bwMode="auto">
          <a:xfrm>
            <a:off x="3733800" y="2209800"/>
            <a:ext cx="2474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Y-polarized dipole</a:t>
            </a:r>
          </a:p>
        </p:txBody>
      </p:sp>
      <p:sp>
        <p:nvSpPr>
          <p:cNvPr id="203817" name="Text Box 41"/>
          <p:cNvSpPr txBox="1">
            <a:spLocks noChangeArrowheads="1"/>
          </p:cNvSpPr>
          <p:nvPr/>
        </p:nvSpPr>
        <p:spPr bwMode="auto">
          <a:xfrm>
            <a:off x="3962400" y="5943600"/>
            <a:ext cx="4584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Incremental electric current (dipole)</a:t>
            </a:r>
          </a:p>
        </p:txBody>
      </p:sp>
      <p:sp>
        <p:nvSpPr>
          <p:cNvPr id="203818" name="Line 42"/>
          <p:cNvSpPr>
            <a:spLocks noChangeShapeType="1"/>
          </p:cNvSpPr>
          <p:nvPr/>
        </p:nvSpPr>
        <p:spPr bwMode="auto">
          <a:xfrm>
            <a:off x="5486400" y="26670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03825" name="Group 49"/>
          <p:cNvGrpSpPr>
            <a:grpSpLocks/>
          </p:cNvGrpSpPr>
          <p:nvPr/>
        </p:nvGrpSpPr>
        <p:grpSpPr bwMode="auto">
          <a:xfrm>
            <a:off x="2987675" y="4038600"/>
            <a:ext cx="2979738" cy="2346325"/>
            <a:chOff x="1882" y="2544"/>
            <a:chExt cx="1877" cy="1478"/>
          </a:xfrm>
        </p:grpSpPr>
        <p:sp>
          <p:nvSpPr>
            <p:cNvPr id="203807" name="Line 31"/>
            <p:cNvSpPr>
              <a:spLocks noChangeShapeType="1"/>
            </p:cNvSpPr>
            <p:nvPr/>
          </p:nvSpPr>
          <p:spPr bwMode="auto">
            <a:xfrm flipV="1">
              <a:off x="2554" y="2639"/>
              <a:ext cx="0" cy="8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08" name="Line 32"/>
            <p:cNvSpPr>
              <a:spLocks noChangeShapeType="1"/>
            </p:cNvSpPr>
            <p:nvPr/>
          </p:nvSpPr>
          <p:spPr bwMode="auto">
            <a:xfrm>
              <a:off x="2554" y="3523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09" name="Line 33"/>
            <p:cNvSpPr>
              <a:spLocks noChangeShapeType="1"/>
            </p:cNvSpPr>
            <p:nvPr/>
          </p:nvSpPr>
          <p:spPr bwMode="auto">
            <a:xfrm flipH="1">
              <a:off x="1882" y="3523"/>
              <a:ext cx="672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10" name="Line 34"/>
            <p:cNvSpPr>
              <a:spLocks noChangeShapeType="1"/>
            </p:cNvSpPr>
            <p:nvPr/>
          </p:nvSpPr>
          <p:spPr bwMode="auto">
            <a:xfrm flipH="1">
              <a:off x="2496" y="3504"/>
              <a:ext cx="102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11" name="Text Box 35"/>
            <p:cNvSpPr txBox="1">
              <a:spLocks noChangeArrowheads="1"/>
            </p:cNvSpPr>
            <p:nvPr/>
          </p:nvSpPr>
          <p:spPr bwMode="auto">
            <a:xfrm>
              <a:off x="2640" y="2544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Z</a:t>
              </a:r>
              <a:endParaRPr lang="en-US"/>
            </a:p>
          </p:txBody>
        </p:sp>
        <p:sp>
          <p:nvSpPr>
            <p:cNvPr id="203813" name="Text Box 37"/>
            <p:cNvSpPr txBox="1">
              <a:spLocks noChangeArrowheads="1"/>
            </p:cNvSpPr>
            <p:nvPr/>
          </p:nvSpPr>
          <p:spPr bwMode="auto">
            <a:xfrm>
              <a:off x="3504" y="323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/>
                <a:t>Y</a:t>
              </a:r>
              <a:endParaRPr lang="en-US"/>
            </a:p>
          </p:txBody>
        </p:sp>
        <p:sp>
          <p:nvSpPr>
            <p:cNvPr id="203819" name="Line 43"/>
            <p:cNvSpPr>
              <a:spLocks noChangeShapeType="1"/>
            </p:cNvSpPr>
            <p:nvPr/>
          </p:nvSpPr>
          <p:spPr bwMode="auto">
            <a:xfrm flipH="1" flipV="1">
              <a:off x="2592" y="3552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3820" name="Text Box 44"/>
          <p:cNvSpPr txBox="1">
            <a:spLocks noChangeArrowheads="1"/>
          </p:cNvSpPr>
          <p:nvPr/>
        </p:nvSpPr>
        <p:spPr bwMode="auto">
          <a:xfrm>
            <a:off x="2895600" y="1828800"/>
            <a:ext cx="89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Yes</a:t>
            </a:r>
          </a:p>
        </p:txBody>
      </p:sp>
      <p:sp>
        <p:nvSpPr>
          <p:cNvPr id="203821" name="Text Box 45"/>
          <p:cNvSpPr txBox="1">
            <a:spLocks noChangeArrowheads="1"/>
          </p:cNvSpPr>
          <p:nvPr/>
        </p:nvSpPr>
        <p:spPr bwMode="auto">
          <a:xfrm>
            <a:off x="5410200" y="4495800"/>
            <a:ext cx="89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Yes</a:t>
            </a:r>
          </a:p>
        </p:txBody>
      </p:sp>
      <p:sp>
        <p:nvSpPr>
          <p:cNvPr id="203822" name="Text Box 46"/>
          <p:cNvSpPr txBox="1">
            <a:spLocks noChangeArrowheads="1"/>
          </p:cNvSpPr>
          <p:nvPr/>
        </p:nvSpPr>
        <p:spPr bwMode="auto">
          <a:xfrm>
            <a:off x="6629400" y="2209800"/>
            <a:ext cx="742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3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0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0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814" grpId="0" animBg="1"/>
      <p:bldP spid="203815" grpId="0"/>
      <p:bldP spid="203816" grpId="0"/>
      <p:bldP spid="203817" grpId="0"/>
      <p:bldP spid="203818" grpId="0" animBg="1"/>
      <p:bldP spid="203820" grpId="0"/>
      <p:bldP spid="203821" grpId="0"/>
      <p:bldP spid="2038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/>
          <p:cNvPicPr>
            <a:picLocks noChangeAspect="1" noChangeArrowheads="1"/>
          </p:cNvPicPr>
          <p:nvPr/>
        </p:nvPicPr>
        <p:blipFill>
          <a:blip r:embed="rId3" cstate="print"/>
          <a:srcRect r="65718" b="-3760"/>
          <a:stretch>
            <a:fillRect/>
          </a:stretch>
        </p:blipFill>
        <p:spPr bwMode="auto">
          <a:xfrm>
            <a:off x="1143000" y="1284288"/>
            <a:ext cx="3505200" cy="557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257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Examples of BOR antennas</a:t>
            </a:r>
          </a:p>
        </p:txBody>
      </p:sp>
      <p:sp>
        <p:nvSpPr>
          <p:cNvPr id="152601" name="Rectangle 25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2286000"/>
            <a:ext cx="396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By definition, it is not BOR antenna.</a:t>
            </a:r>
          </a:p>
          <a:p>
            <a:pPr>
              <a:lnSpc>
                <a:spcPct val="90000"/>
              </a:lnSpc>
            </a:pPr>
            <a:r>
              <a:rPr lang="en-US" dirty="0"/>
              <a:t>Later on, you will see, the far field of this antenna is very close to that of </a:t>
            </a:r>
            <a:r>
              <a:rPr lang="en-US" dirty="0" smtClean="0"/>
              <a:t>BOR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antenna.</a:t>
            </a:r>
          </a:p>
          <a:p>
            <a:pPr>
              <a:lnSpc>
                <a:spcPct val="90000"/>
              </a:lnSpc>
            </a:pPr>
            <a:r>
              <a:rPr lang="en-US" dirty="0"/>
              <a:t>So we (engineers) often call this antenna also as </a:t>
            </a:r>
            <a:r>
              <a:rPr lang="en-US" dirty="0" smtClean="0"/>
              <a:t>a BOR </a:t>
            </a:r>
            <a:r>
              <a:rPr lang="en-US" dirty="0"/>
              <a:t>antenna</a:t>
            </a:r>
            <a:r>
              <a:rPr lang="sv-SE" dirty="0"/>
              <a:t>.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152599" name="Text Box 23"/>
          <p:cNvSpPr txBox="1">
            <a:spLocks noChangeArrowheads="1"/>
          </p:cNvSpPr>
          <p:nvPr/>
        </p:nvSpPr>
        <p:spPr bwMode="auto">
          <a:xfrm>
            <a:off x="5181600" y="1524000"/>
            <a:ext cx="2343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Yes or No?</a:t>
            </a:r>
          </a:p>
        </p:txBody>
      </p:sp>
      <p:sp>
        <p:nvSpPr>
          <p:cNvPr id="152602" name="Line 26"/>
          <p:cNvSpPr>
            <a:spLocks noChangeShapeType="1"/>
          </p:cNvSpPr>
          <p:nvPr/>
        </p:nvSpPr>
        <p:spPr bwMode="auto">
          <a:xfrm>
            <a:off x="2743200" y="19050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603" name="Text Box 27"/>
          <p:cNvSpPr txBox="1">
            <a:spLocks noChangeArrowheads="1"/>
          </p:cNvSpPr>
          <p:nvPr/>
        </p:nvSpPr>
        <p:spPr bwMode="auto">
          <a:xfrm>
            <a:off x="1279525" y="1565275"/>
            <a:ext cx="1681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Short dipole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2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2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2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2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01" grpId="0" build="p"/>
      <p:bldP spid="1525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BOR</a:t>
            </a:r>
            <a:r>
              <a:rPr lang="en-US" baseline="-25000"/>
              <a:t>0</a:t>
            </a:r>
            <a:r>
              <a:rPr lang="en-US"/>
              <a:t> antennas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dirty="0"/>
              <a:t>BOR = Geometry of </a:t>
            </a:r>
            <a:r>
              <a:rPr lang="en-US" dirty="0" smtClean="0"/>
              <a:t>Bodies </a:t>
            </a:r>
            <a:r>
              <a:rPr lang="en-US" dirty="0"/>
              <a:t>of revolution</a:t>
            </a:r>
          </a:p>
          <a:p>
            <a:r>
              <a:rPr lang="en-US" dirty="0"/>
              <a:t>BOR</a:t>
            </a:r>
            <a:r>
              <a:rPr lang="en-US" baseline="-25000" dirty="0"/>
              <a:t>0</a:t>
            </a:r>
            <a:r>
              <a:rPr lang="en-US" dirty="0"/>
              <a:t> antennas 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far </a:t>
            </a:r>
            <a:r>
              <a:rPr lang="en-US" dirty="0"/>
              <a:t>field has no azimuth (</a:t>
            </a:r>
            <a:r>
              <a:rPr lang="el-GR" dirty="0">
                <a:cs typeface="Times New Roman" pitchFamily="18" charset="0"/>
              </a:rPr>
              <a:t>φ</a:t>
            </a:r>
            <a:r>
              <a:rPr lang="sv-SE" dirty="0">
                <a:cs typeface="Times New Roman" pitchFamily="18" charset="0"/>
              </a:rPr>
              <a:t>) </a:t>
            </a:r>
            <a:r>
              <a:rPr lang="en-US" dirty="0"/>
              <a:t>variation:</a:t>
            </a:r>
          </a:p>
          <a:p>
            <a:pPr>
              <a:buFontTx/>
              <a:buNone/>
            </a:pPr>
            <a:r>
              <a:rPr lang="en-US" dirty="0"/>
              <a:t>    </a:t>
            </a:r>
            <a:endParaRPr lang="en-US" sz="2400" dirty="0"/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3048000" y="4495800"/>
            <a:ext cx="2005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chemeClr val="tx2"/>
                </a:solidFill>
              </a:rPr>
              <a:t>BOR</a:t>
            </a:r>
            <a:r>
              <a:rPr lang="en-US" sz="6000" baseline="-25000">
                <a:solidFill>
                  <a:schemeClr val="tx2"/>
                </a:solidFill>
              </a:rPr>
              <a:t>0</a:t>
            </a:r>
            <a:endParaRPr lang="en-US" sz="6000">
              <a:solidFill>
                <a:schemeClr val="tx2"/>
              </a:solidFill>
            </a:endParaRPr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 flipH="1">
            <a:off x="5029200" y="49530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5334000" y="4572000"/>
            <a:ext cx="2600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Field no </a:t>
            </a:r>
            <a:r>
              <a:rPr lang="el-GR"/>
              <a:t>φ</a:t>
            </a:r>
            <a:r>
              <a:rPr lang="en-US"/>
              <a:t> variation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16576</TotalTime>
  <Words>1836</Words>
  <Application>Microsoft Office PowerPoint</Application>
  <PresentationFormat>On-screen Show (4:3)</PresentationFormat>
  <Paragraphs>501</Paragraphs>
  <Slides>50</Slides>
  <Notes>50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Arial</vt:lpstr>
      <vt:lpstr>Bodoni MT</vt:lpstr>
      <vt:lpstr>Garamond</vt:lpstr>
      <vt:lpstr>Symbol</vt:lpstr>
      <vt:lpstr>Times New Roman</vt:lpstr>
      <vt:lpstr>Blank Presentation</vt:lpstr>
      <vt:lpstr>Equation</vt:lpstr>
      <vt:lpstr>Bitmap Image</vt:lpstr>
      <vt:lpstr>Lecture 3  In this lecture, we are only dealing with antennas for Line-of-Sight systems  (or in other words, in free space)   </vt:lpstr>
      <vt:lpstr>Learning goals of the Lecture</vt:lpstr>
      <vt:lpstr>Definition of BOR antennas</vt:lpstr>
      <vt:lpstr>Definition of BOR antennas</vt:lpstr>
      <vt:lpstr>Why do we concern about BOR antennas (the importance)</vt:lpstr>
      <vt:lpstr>Examples of BOR antennas</vt:lpstr>
      <vt:lpstr>Examples of BOR antennas</vt:lpstr>
      <vt:lpstr>Examples of BOR antennas</vt:lpstr>
      <vt:lpstr>BOR0 antennas</vt:lpstr>
      <vt:lpstr>BOR0 antenna Examples</vt:lpstr>
      <vt:lpstr>BOR0 antenna Examples</vt:lpstr>
      <vt:lpstr>BOR1 antennas</vt:lpstr>
      <vt:lpstr>Examples of BOR1 antennas</vt:lpstr>
      <vt:lpstr>Examples of BOR1 antennas</vt:lpstr>
      <vt:lpstr>BOR1 antennas</vt:lpstr>
      <vt:lpstr>E-plane and H-plane</vt:lpstr>
      <vt:lpstr>E-plane and H-plane (in practice)</vt:lpstr>
      <vt:lpstr>Examples of E-plane and H-plane</vt:lpstr>
      <vt:lpstr>BOR1 antennas</vt:lpstr>
      <vt:lpstr>Characteristics of BOR1 antennas</vt:lpstr>
      <vt:lpstr>PowerPoint Presentation</vt:lpstr>
      <vt:lpstr>BOR1 antenna:  Circular polarization (RHC)</vt:lpstr>
      <vt:lpstr>BOR1 antenna: Power integral</vt:lpstr>
      <vt:lpstr>Three widely used analytical expressions to represent pencil beam radiation patterns, either measured or simulated</vt:lpstr>
      <vt:lpstr>Directivity of BOR1 antenna with low sidelobes</vt:lpstr>
      <vt:lpstr>Directivity of BOR1 antenna with low sidelobes</vt:lpstr>
      <vt:lpstr>Directivity versus beam width</vt:lpstr>
      <vt:lpstr>Approximate formula: Directivity calculated by beam width even applicable to non BOR antenna</vt:lpstr>
      <vt:lpstr>System characterization  Antenna gain (realized gain)</vt:lpstr>
      <vt:lpstr>System characterization  Antenna gain (realized gain)</vt:lpstr>
      <vt:lpstr>System characterization  Antenna gain (realized gain)</vt:lpstr>
      <vt:lpstr>PowerPoint Presentation</vt:lpstr>
      <vt:lpstr>System characterization  Aperture efficiency</vt:lpstr>
      <vt:lpstr>System characterization  Effective Area</vt:lpstr>
      <vt:lpstr>System characterization : Antenna efficiency and  Illustration of its subefficiencies</vt:lpstr>
      <vt:lpstr>Friis Transmission Equation</vt:lpstr>
      <vt:lpstr>Radar Equation</vt:lpstr>
      <vt:lpstr>System characterization Antenna noise temperature Tant</vt:lpstr>
      <vt:lpstr>System characterization Physical source of noise</vt:lpstr>
      <vt:lpstr>System characterization  Physical source of noise</vt:lpstr>
      <vt:lpstr>System characterization  Physical source of noise</vt:lpstr>
      <vt:lpstr>System characterization  Antenna noise temperature Tant</vt:lpstr>
      <vt:lpstr>System characterization  Figure of merit G/T</vt:lpstr>
      <vt:lpstr>System characterization  Antenna noise temperature Tant </vt:lpstr>
      <vt:lpstr>System characterization  Ta - Noise temperature from sky and ground</vt:lpstr>
      <vt:lpstr>System characterization  Bandwidth</vt:lpstr>
      <vt:lpstr>Questions</vt:lpstr>
      <vt:lpstr>The story of finding sky noise temperature</vt:lpstr>
      <vt:lpstr>Learning goals of the Lecture</vt:lpstr>
      <vt:lpstr>Learning goals of the Lecture</vt:lpstr>
    </vt:vector>
  </TitlesOfParts>
  <Company>.Chalmers Univ.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Antennas</dc:title>
  <dc:creator>.Per-Simon Kildal</dc:creator>
  <cp:lastModifiedBy>Aidin Razavi</cp:lastModifiedBy>
  <cp:revision>770</cp:revision>
  <cp:lastPrinted>2015-03-31T08:36:05Z</cp:lastPrinted>
  <dcterms:created xsi:type="dcterms:W3CDTF">1999-06-13T11:08:48Z</dcterms:created>
  <dcterms:modified xsi:type="dcterms:W3CDTF">2015-03-31T13:26:54Z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4</vt:i4>
  </property>
  <property fmtid="{D5CDD505-2E9C-101B-9397-08002B2CF9AE}" pid="21" name="OutputDir">
    <vt:lpwstr>C:\Per-Simon_hos_Susanne\Antennkursen\99-00\Cd-rom for Microwave Antenna course 1999\OH-slides in html format</vt:lpwstr>
  </property>
</Properties>
</file>