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84" r:id="rId1"/>
  </p:sldMasterIdLst>
  <p:notesMasterIdLst>
    <p:notesMasterId r:id="rId60"/>
  </p:notesMasterIdLst>
  <p:handoutMasterIdLst>
    <p:handoutMasterId r:id="rId61"/>
  </p:handoutMasterIdLst>
  <p:sldIdLst>
    <p:sldId id="379" r:id="rId2"/>
    <p:sldId id="450" r:id="rId3"/>
    <p:sldId id="399" r:id="rId4"/>
    <p:sldId id="400" r:id="rId5"/>
    <p:sldId id="401" r:id="rId6"/>
    <p:sldId id="403" r:id="rId7"/>
    <p:sldId id="406" r:id="rId8"/>
    <p:sldId id="405" r:id="rId9"/>
    <p:sldId id="453" r:id="rId10"/>
    <p:sldId id="402" r:id="rId11"/>
    <p:sldId id="404" r:id="rId12"/>
    <p:sldId id="427" r:id="rId13"/>
    <p:sldId id="458" r:id="rId14"/>
    <p:sldId id="457" r:id="rId15"/>
    <p:sldId id="454" r:id="rId16"/>
    <p:sldId id="410" r:id="rId17"/>
    <p:sldId id="411" r:id="rId18"/>
    <p:sldId id="459" r:id="rId19"/>
    <p:sldId id="412" r:id="rId20"/>
    <p:sldId id="462" r:id="rId21"/>
    <p:sldId id="414" r:id="rId22"/>
    <p:sldId id="416" r:id="rId23"/>
    <p:sldId id="409" r:id="rId24"/>
    <p:sldId id="415" r:id="rId25"/>
    <p:sldId id="417" r:id="rId26"/>
    <p:sldId id="418" r:id="rId27"/>
    <p:sldId id="426" r:id="rId28"/>
    <p:sldId id="451" r:id="rId29"/>
    <p:sldId id="420" r:id="rId30"/>
    <p:sldId id="428" r:id="rId31"/>
    <p:sldId id="429" r:id="rId32"/>
    <p:sldId id="430" r:id="rId33"/>
    <p:sldId id="431" r:id="rId34"/>
    <p:sldId id="421" r:id="rId35"/>
    <p:sldId id="432" r:id="rId36"/>
    <p:sldId id="433" r:id="rId37"/>
    <p:sldId id="434" r:id="rId38"/>
    <p:sldId id="435" r:id="rId39"/>
    <p:sldId id="436" r:id="rId40"/>
    <p:sldId id="437" r:id="rId41"/>
    <p:sldId id="438" r:id="rId42"/>
    <p:sldId id="422" r:id="rId43"/>
    <p:sldId id="439" r:id="rId44"/>
    <p:sldId id="440" r:id="rId45"/>
    <p:sldId id="441" r:id="rId46"/>
    <p:sldId id="442" r:id="rId47"/>
    <p:sldId id="460" r:id="rId48"/>
    <p:sldId id="461" r:id="rId49"/>
    <p:sldId id="443" r:id="rId50"/>
    <p:sldId id="444" r:id="rId51"/>
    <p:sldId id="445" r:id="rId52"/>
    <p:sldId id="446" r:id="rId53"/>
    <p:sldId id="447" r:id="rId54"/>
    <p:sldId id="423" r:id="rId55"/>
    <p:sldId id="448" r:id="rId56"/>
    <p:sldId id="449" r:id="rId57"/>
    <p:sldId id="452" r:id="rId58"/>
    <p:sldId id="398" r:id="rId59"/>
  </p:sldIdLst>
  <p:sldSz cx="9144000" cy="6858000" type="screen4x3"/>
  <p:notesSz cx="6794500" cy="9931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67" autoAdjust="0"/>
    <p:restoredTop sz="94629" autoAdjust="0"/>
  </p:normalViewPr>
  <p:slideViewPr>
    <p:cSldViewPr>
      <p:cViewPr varScale="1">
        <p:scale>
          <a:sx n="87" d="100"/>
          <a:sy n="87" d="100"/>
        </p:scale>
        <p:origin x="10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1998" y="-90"/>
      </p:cViewPr>
      <p:guideLst>
        <p:guide orient="horz" pos="3128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4579" cy="49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56" tIns="43978" rIns="87956" bIns="43978" numCol="1" anchor="t" anchorCtr="0" compatLnSpc="1">
            <a:prstTxWarp prst="textNoShape">
              <a:avLst/>
            </a:prstTxWarp>
          </a:bodyPr>
          <a:lstStyle>
            <a:lvl1pPr defTabSz="879241">
              <a:defRPr sz="1200"/>
            </a:lvl1pPr>
          </a:lstStyle>
          <a:p>
            <a:endParaRPr lang="en-US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23" y="1"/>
            <a:ext cx="2943104" cy="49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56" tIns="43978" rIns="87956" bIns="43978" numCol="1" anchor="t" anchorCtr="0" compatLnSpc="1">
            <a:prstTxWarp prst="textNoShape">
              <a:avLst/>
            </a:prstTxWarp>
          </a:bodyPr>
          <a:lstStyle>
            <a:lvl1pPr algn="r" defTabSz="879241">
              <a:defRPr sz="1200"/>
            </a:lvl1pPr>
          </a:lstStyle>
          <a:p>
            <a:endParaRPr lang="en-US"/>
          </a:p>
        </p:txBody>
      </p:sp>
      <p:sp>
        <p:nvSpPr>
          <p:cNvPr id="132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846"/>
            <a:ext cx="2944579" cy="49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56" tIns="43978" rIns="87956" bIns="43978" numCol="1" anchor="b" anchorCtr="0" compatLnSpc="1">
            <a:prstTxWarp prst="textNoShape">
              <a:avLst/>
            </a:prstTxWarp>
          </a:bodyPr>
          <a:lstStyle>
            <a:lvl1pPr defTabSz="879241">
              <a:defRPr sz="1200"/>
            </a:lvl1pPr>
          </a:lstStyle>
          <a:p>
            <a:endParaRPr lang="en-US"/>
          </a:p>
        </p:txBody>
      </p:sp>
      <p:sp>
        <p:nvSpPr>
          <p:cNvPr id="132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23" y="9433846"/>
            <a:ext cx="2943104" cy="49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56" tIns="43978" rIns="87956" bIns="43978" numCol="1" anchor="b" anchorCtr="0" compatLnSpc="1">
            <a:prstTxWarp prst="textNoShape">
              <a:avLst/>
            </a:prstTxWarp>
          </a:bodyPr>
          <a:lstStyle>
            <a:lvl1pPr algn="r" defTabSz="879241">
              <a:defRPr sz="1200"/>
            </a:lvl1pPr>
          </a:lstStyle>
          <a:p>
            <a:fld id="{1B8F0644-9259-4918-A7B5-BECAE7AE06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317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4579" cy="53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262" tIns="43631" rIns="87262" bIns="43631" numCol="1" anchor="t" anchorCtr="0" compatLnSpc="1">
            <a:prstTxWarp prst="textNoShape">
              <a:avLst/>
            </a:prstTxWarp>
          </a:bodyPr>
          <a:lstStyle>
            <a:lvl1pPr defTabSz="871583">
              <a:defRPr sz="1200"/>
            </a:lvl1pPr>
          </a:lstStyle>
          <a:p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3515" y="1"/>
            <a:ext cx="2944578" cy="53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262" tIns="43631" rIns="87262" bIns="43631" numCol="1" anchor="t" anchorCtr="0" compatLnSpc="1">
            <a:prstTxWarp prst="textNoShape">
              <a:avLst/>
            </a:prstTxWarp>
          </a:bodyPr>
          <a:lstStyle>
            <a:lvl1pPr algn="r" defTabSz="871583">
              <a:defRPr sz="1200"/>
            </a:lvl1pPr>
          </a:lstStyle>
          <a:p>
            <a:endParaRPr lang="en-US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762000"/>
            <a:ext cx="496728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411" y="4719386"/>
            <a:ext cx="4958746" cy="4489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262" tIns="43631" rIns="87262" bIns="436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5487"/>
            <a:ext cx="2944579" cy="45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262" tIns="43631" rIns="87262" bIns="43631" numCol="1" anchor="b" anchorCtr="0" compatLnSpc="1">
            <a:prstTxWarp prst="textNoShape">
              <a:avLst/>
            </a:prstTxWarp>
          </a:bodyPr>
          <a:lstStyle>
            <a:lvl1pPr defTabSz="871583">
              <a:defRPr sz="1200"/>
            </a:lvl1pPr>
          </a:lstStyle>
          <a:p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3515" y="9435487"/>
            <a:ext cx="2944578" cy="45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262" tIns="43631" rIns="87262" bIns="43631" numCol="1" anchor="b" anchorCtr="0" compatLnSpc="1">
            <a:prstTxWarp prst="textNoShape">
              <a:avLst/>
            </a:prstTxWarp>
          </a:bodyPr>
          <a:lstStyle>
            <a:lvl1pPr algn="r" defTabSz="871583">
              <a:defRPr sz="1200"/>
            </a:lvl1pPr>
          </a:lstStyle>
          <a:p>
            <a:fld id="{D4BC8515-CDA9-4354-9F1C-DFF8E5FC5E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5246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152AE-75AD-421D-B549-96E00DCF6234}" type="slidenum">
              <a:rPr lang="en-US"/>
              <a:pPr/>
              <a:t>58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67591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629400"/>
            <a:ext cx="5105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5105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8396161" y="6519446"/>
            <a:ext cx="747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E120A15-78D5-4FE3-A20C-C0A8017070F7}" type="slidenum">
              <a:rPr lang="en-US" sz="1600" smtClean="0"/>
              <a:t>‹#›</a:t>
            </a:fld>
            <a:r>
              <a:rPr lang="en-US" sz="1600" dirty="0" smtClean="0"/>
              <a:t>/58</a:t>
            </a:r>
            <a:endParaRPr lang="en-US" sz="1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90" r:id="rId2"/>
    <p:sldLayoutId id="214748380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image" Target="../media/image37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12" Type="http://schemas.openxmlformats.org/officeDocument/2006/relationships/image" Target="../media/image36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wmf"/><Relationship Id="rId11" Type="http://schemas.openxmlformats.org/officeDocument/2006/relationships/image" Target="../media/image35.wmf"/><Relationship Id="rId5" Type="http://schemas.openxmlformats.org/officeDocument/2006/relationships/image" Target="../media/image29.wmf"/><Relationship Id="rId10" Type="http://schemas.openxmlformats.org/officeDocument/2006/relationships/image" Target="../media/image34.wmf"/><Relationship Id="rId4" Type="http://schemas.openxmlformats.org/officeDocument/2006/relationships/image" Target="../media/image28.wmf"/><Relationship Id="rId9" Type="http://schemas.openxmlformats.org/officeDocument/2006/relationships/image" Target="../media/image3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image" Target="../media/image37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12" Type="http://schemas.openxmlformats.org/officeDocument/2006/relationships/image" Target="../media/image36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wmf"/><Relationship Id="rId11" Type="http://schemas.openxmlformats.org/officeDocument/2006/relationships/image" Target="../media/image35.wmf"/><Relationship Id="rId5" Type="http://schemas.openxmlformats.org/officeDocument/2006/relationships/image" Target="../media/image29.wmf"/><Relationship Id="rId10" Type="http://schemas.openxmlformats.org/officeDocument/2006/relationships/image" Target="../media/image34.wmf"/><Relationship Id="rId4" Type="http://schemas.openxmlformats.org/officeDocument/2006/relationships/image" Target="../media/image28.wmf"/><Relationship Id="rId9" Type="http://schemas.openxmlformats.org/officeDocument/2006/relationships/image" Target="../media/image33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13" Type="http://schemas.openxmlformats.org/officeDocument/2006/relationships/image" Target="../media/image49.wmf"/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12" Type="http://schemas.openxmlformats.org/officeDocument/2006/relationships/image" Target="../media/image48.wmf"/><Relationship Id="rId17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42.wmf"/><Relationship Id="rId11" Type="http://schemas.openxmlformats.org/officeDocument/2006/relationships/image" Target="../media/image47.wmf"/><Relationship Id="rId5" Type="http://schemas.openxmlformats.org/officeDocument/2006/relationships/image" Target="../media/image41.wmf"/><Relationship Id="rId15" Type="http://schemas.openxmlformats.org/officeDocument/2006/relationships/image" Target="../media/image51.wmf"/><Relationship Id="rId10" Type="http://schemas.openxmlformats.org/officeDocument/2006/relationships/image" Target="../media/image46.wmf"/><Relationship Id="rId4" Type="http://schemas.openxmlformats.org/officeDocument/2006/relationships/image" Target="../media/image40.wmf"/><Relationship Id="rId9" Type="http://schemas.openxmlformats.org/officeDocument/2006/relationships/image" Target="../media/image45.wmf"/><Relationship Id="rId14" Type="http://schemas.openxmlformats.org/officeDocument/2006/relationships/image" Target="../media/image50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image" Target="../media/image53.wmf"/><Relationship Id="rId7" Type="http://schemas.openxmlformats.org/officeDocument/2006/relationships/image" Target="../media/image50.wmf"/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image" Target="../media/image49.wmf"/><Relationship Id="rId3" Type="http://schemas.openxmlformats.org/officeDocument/2006/relationships/image" Target="../media/image57.wmf"/><Relationship Id="rId7" Type="http://schemas.openxmlformats.org/officeDocument/2006/relationships/image" Target="../media/image61.wmf"/><Relationship Id="rId12" Type="http://schemas.openxmlformats.org/officeDocument/2006/relationships/image" Target="../media/image66.wmf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wmf"/><Relationship Id="rId11" Type="http://schemas.openxmlformats.org/officeDocument/2006/relationships/image" Target="../media/image65.wmf"/><Relationship Id="rId5" Type="http://schemas.openxmlformats.org/officeDocument/2006/relationships/image" Target="../media/image59.wmf"/><Relationship Id="rId15" Type="http://schemas.openxmlformats.org/officeDocument/2006/relationships/image" Target="../media/image51.wmf"/><Relationship Id="rId10" Type="http://schemas.openxmlformats.org/officeDocument/2006/relationships/image" Target="../media/image64.wmf"/><Relationship Id="rId4" Type="http://schemas.openxmlformats.org/officeDocument/2006/relationships/image" Target="../media/image58.wmf"/><Relationship Id="rId9" Type="http://schemas.openxmlformats.org/officeDocument/2006/relationships/image" Target="../media/image63.wmf"/><Relationship Id="rId14" Type="http://schemas.openxmlformats.org/officeDocument/2006/relationships/image" Target="../media/image50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3" Type="http://schemas.openxmlformats.org/officeDocument/2006/relationships/image" Target="../media/image68.emf"/><Relationship Id="rId7" Type="http://schemas.openxmlformats.org/officeDocument/2006/relationships/image" Target="../media/image72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emf"/><Relationship Id="rId5" Type="http://schemas.openxmlformats.org/officeDocument/2006/relationships/image" Target="../media/image70.emf"/><Relationship Id="rId4" Type="http://schemas.openxmlformats.org/officeDocument/2006/relationships/image" Target="../media/image69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3" Type="http://schemas.openxmlformats.org/officeDocument/2006/relationships/image" Target="../media/image79.wmf"/><Relationship Id="rId7" Type="http://schemas.openxmlformats.org/officeDocument/2006/relationships/image" Target="../media/image83.wmf"/><Relationship Id="rId2" Type="http://schemas.openxmlformats.org/officeDocument/2006/relationships/image" Target="../media/image7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wmf"/><Relationship Id="rId4" Type="http://schemas.openxmlformats.org/officeDocument/2006/relationships/image" Target="../media/image87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9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10" Type="http://schemas.openxmlformats.org/officeDocument/2006/relationships/image" Target="../media/image9.jpeg"/><Relationship Id="rId4" Type="http://schemas.openxmlformats.org/officeDocument/2006/relationships/image" Target="../media/image3.wmf"/><Relationship Id="rId9" Type="http://schemas.openxmlformats.org/officeDocument/2006/relationships/image" Target="../media/image8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wmf"/><Relationship Id="rId7" Type="http://schemas.openxmlformats.org/officeDocument/2006/relationships/image" Target="../media/image103.wmf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wmf"/><Relationship Id="rId5" Type="http://schemas.openxmlformats.org/officeDocument/2006/relationships/image" Target="../media/image101.wmf"/><Relationship Id="rId4" Type="http://schemas.openxmlformats.org/officeDocument/2006/relationships/image" Target="../media/image100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wmf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9.wmf"/><Relationship Id="rId4" Type="http://schemas.openxmlformats.org/officeDocument/2006/relationships/image" Target="../media/image108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110.w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w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US" sz="2400" dirty="0" smtClean="0"/>
              <a:t>Maxwell’s equations</a:t>
            </a:r>
          </a:p>
          <a:p>
            <a:pPr lvl="1"/>
            <a:r>
              <a:rPr lang="en-US" sz="2000" dirty="0" smtClean="0"/>
              <a:t>Boundary conditions</a:t>
            </a:r>
          </a:p>
          <a:p>
            <a:pPr lvl="1"/>
            <a:r>
              <a:rPr lang="en-US" sz="2000" dirty="0" smtClean="0"/>
              <a:t>Auxiliary vector potentials</a:t>
            </a:r>
          </a:p>
          <a:p>
            <a:r>
              <a:rPr lang="en-US" sz="2400" dirty="0" smtClean="0"/>
              <a:t>Vector integral forms of E- and H-fields</a:t>
            </a:r>
          </a:p>
          <a:p>
            <a:pPr lvl="1"/>
            <a:r>
              <a:rPr lang="en-US" sz="2000" dirty="0" smtClean="0"/>
              <a:t>General expressions and far-field expressions</a:t>
            </a:r>
          </a:p>
          <a:p>
            <a:r>
              <a:rPr lang="en-US" sz="2400" dirty="0" smtClean="0"/>
              <a:t>Uniqueness and equivalence for construction of solutions</a:t>
            </a:r>
          </a:p>
          <a:p>
            <a:r>
              <a:rPr lang="en-US" sz="2400" dirty="0" smtClean="0"/>
              <a:t>Incremental current sources</a:t>
            </a:r>
          </a:p>
          <a:p>
            <a:pPr lvl="1"/>
            <a:r>
              <a:rPr lang="en-US" sz="2000" dirty="0" smtClean="0"/>
              <a:t>Electric, magnetic and </a:t>
            </a:r>
            <a:r>
              <a:rPr lang="en-US" sz="2000" dirty="0" err="1" smtClean="0"/>
              <a:t>Huygen’s</a:t>
            </a:r>
            <a:r>
              <a:rPr lang="en-US" sz="2000" dirty="0" smtClean="0"/>
              <a:t> sources</a:t>
            </a:r>
          </a:p>
          <a:p>
            <a:r>
              <a:rPr lang="en-US" sz="2400" dirty="0" smtClean="0"/>
              <a:t>Reaction, reciprocity and mutual coupling</a:t>
            </a:r>
          </a:p>
          <a:p>
            <a:r>
              <a:rPr lang="en-US" sz="2400" dirty="0" smtClean="0"/>
              <a:t>Imaging</a:t>
            </a:r>
          </a:p>
          <a:p>
            <a:endParaRPr lang="en-US" sz="2400" dirty="0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sz="4000" dirty="0" smtClean="0"/>
              <a:t>Lecture 7</a:t>
            </a:r>
            <a:br>
              <a:rPr lang="en-US" sz="4000" dirty="0" smtClean="0"/>
            </a:br>
            <a:r>
              <a:rPr lang="en-GB" sz="4000" dirty="0" smtClean="0"/>
              <a:t>Incremental elementary sources of </a:t>
            </a:r>
            <a:r>
              <a:rPr lang="en-GB" sz="4000" dirty="0" smtClean="0"/>
              <a:t>radiation</a:t>
            </a:r>
            <a:br>
              <a:rPr lang="en-GB" sz="4000" dirty="0" smtClean="0"/>
            </a:br>
            <a:r>
              <a:rPr lang="en-GB" sz="2800" dirty="0" err="1" smtClean="0"/>
              <a:t>Dr.</a:t>
            </a:r>
            <a:r>
              <a:rPr lang="en-GB" sz="2800" dirty="0" smtClean="0"/>
              <a:t> Rob Maaskant</a:t>
            </a:r>
            <a:r>
              <a:rPr lang="en-GB" sz="4000" dirty="0" smtClean="0"/>
              <a:t/>
            </a:r>
            <a:br>
              <a:rPr lang="en-GB" sz="4000" dirty="0" smtClean="0"/>
            </a:b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47713"/>
          </a:xfrm>
        </p:spPr>
        <p:txBody>
          <a:bodyPr/>
          <a:lstStyle/>
          <a:p>
            <a:r>
              <a:rPr lang="en-US" smtClean="0"/>
              <a:t>Boundary conditions</a:t>
            </a:r>
          </a:p>
        </p:txBody>
      </p:sp>
      <p:pic>
        <p:nvPicPr>
          <p:cNvPr id="389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971800"/>
            <a:ext cx="5486400" cy="325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163512" y="1447800"/>
            <a:ext cx="77612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FF0000"/>
                </a:solidFill>
              </a:rPr>
              <a:t>General (surface currents cause discontinuous tangential E- and H-fields):</a:t>
            </a:r>
            <a:endParaRPr lang="sv-SE" sz="1800" smtClean="0">
              <a:solidFill>
                <a:srgbClr val="FF0000"/>
              </a:solidFill>
            </a:endParaRPr>
          </a:p>
        </p:txBody>
      </p:sp>
      <p:pic>
        <p:nvPicPr>
          <p:cNvPr id="3891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912" y="1828800"/>
            <a:ext cx="253365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Text Box 7"/>
          <p:cNvSpPr txBox="1">
            <a:spLocks noChangeArrowheads="1"/>
          </p:cNvSpPr>
          <p:nvPr/>
        </p:nvSpPr>
        <p:spPr bwMode="auto">
          <a:xfrm>
            <a:off x="0" y="2743200"/>
            <a:ext cx="67858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dirty="0" smtClean="0">
                <a:solidFill>
                  <a:srgbClr val="FF0000"/>
                </a:solidFill>
              </a:rPr>
              <a:t>a)  On </a:t>
            </a:r>
            <a:r>
              <a:rPr lang="sv-SE" sz="2000" dirty="0" err="1" smtClean="0">
                <a:solidFill>
                  <a:srgbClr val="FF0000"/>
                </a:solidFill>
              </a:rPr>
              <a:t>dielectric</a:t>
            </a:r>
            <a:r>
              <a:rPr lang="sv-SE" sz="2000" dirty="0" smtClean="0">
                <a:solidFill>
                  <a:srgbClr val="FF0000"/>
                </a:solidFill>
              </a:rPr>
              <a:t> material (</a:t>
            </a:r>
            <a:r>
              <a:rPr lang="sv-SE" sz="2000" dirty="0" err="1" smtClean="0">
                <a:solidFill>
                  <a:srgbClr val="FF0000"/>
                </a:solidFill>
              </a:rPr>
              <a:t>continuous</a:t>
            </a:r>
            <a:r>
              <a:rPr lang="sv-SE" sz="2000" dirty="0" smtClean="0">
                <a:solidFill>
                  <a:srgbClr val="FF0000"/>
                </a:solidFill>
              </a:rPr>
              <a:t> tangential E- and H-</a:t>
            </a:r>
            <a:r>
              <a:rPr lang="sv-SE" sz="2000" dirty="0" err="1" smtClean="0">
                <a:solidFill>
                  <a:srgbClr val="FF0000"/>
                </a:solidFill>
              </a:rPr>
              <a:t>field</a:t>
            </a:r>
            <a:r>
              <a:rPr lang="sv-SE" sz="2000" dirty="0" smtClean="0">
                <a:solidFill>
                  <a:srgbClr val="FF0000"/>
                </a:solidFill>
              </a:rPr>
              <a:t>):</a:t>
            </a:r>
          </a:p>
        </p:txBody>
      </p:sp>
      <p:pic>
        <p:nvPicPr>
          <p:cNvPr id="3891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048000"/>
            <a:ext cx="2224088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0" name="Text Box 9"/>
          <p:cNvSpPr txBox="1">
            <a:spLocks noChangeArrowheads="1"/>
          </p:cNvSpPr>
          <p:nvPr/>
        </p:nvSpPr>
        <p:spPr bwMode="auto">
          <a:xfrm>
            <a:off x="0" y="4038600"/>
            <a:ext cx="13756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dirty="0" smtClean="0">
                <a:solidFill>
                  <a:srgbClr val="FF0000"/>
                </a:solidFill>
              </a:rPr>
              <a:t>b)  On PEC</a:t>
            </a:r>
            <a:endParaRPr lang="sv-SE" sz="1800" dirty="0" smtClean="0">
              <a:solidFill>
                <a:srgbClr val="FF0000"/>
              </a:solidFill>
            </a:endParaRPr>
          </a:p>
        </p:txBody>
      </p:sp>
      <p:pic>
        <p:nvPicPr>
          <p:cNvPr id="38921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4114800"/>
            <a:ext cx="1101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2" name="Text Box 11"/>
          <p:cNvSpPr txBox="1">
            <a:spLocks noChangeArrowheads="1"/>
          </p:cNvSpPr>
          <p:nvPr/>
        </p:nvSpPr>
        <p:spPr bwMode="auto">
          <a:xfrm>
            <a:off x="2438400" y="39624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v-SE" sz="1800" smtClean="0">
                <a:solidFill>
                  <a:srgbClr val="000000"/>
                </a:solidFill>
              </a:rPr>
              <a:t>:</a:t>
            </a:r>
          </a:p>
        </p:txBody>
      </p:sp>
      <p:pic>
        <p:nvPicPr>
          <p:cNvPr id="38923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4343400"/>
            <a:ext cx="15763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4" name="Text Box 13"/>
          <p:cNvSpPr txBox="1">
            <a:spLocks noChangeArrowheads="1"/>
          </p:cNvSpPr>
          <p:nvPr/>
        </p:nvSpPr>
        <p:spPr bwMode="auto">
          <a:xfrm>
            <a:off x="0" y="5334000"/>
            <a:ext cx="41168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dirty="0" smtClean="0">
                <a:solidFill>
                  <a:srgbClr val="FF0000"/>
                </a:solidFill>
              </a:rPr>
              <a:t>c)  On PMC (</a:t>
            </a:r>
            <a:r>
              <a:rPr lang="sv-SE" sz="2000" dirty="0" err="1" smtClean="0">
                <a:solidFill>
                  <a:srgbClr val="FF0000"/>
                </a:solidFill>
              </a:rPr>
              <a:t>does</a:t>
            </a:r>
            <a:r>
              <a:rPr lang="sv-SE" sz="2000" dirty="0" smtClean="0">
                <a:solidFill>
                  <a:srgbClr val="FF0000"/>
                </a:solidFill>
              </a:rPr>
              <a:t> not </a:t>
            </a:r>
            <a:r>
              <a:rPr lang="sv-SE" sz="2000" dirty="0" err="1" smtClean="0">
                <a:solidFill>
                  <a:srgbClr val="FF0000"/>
                </a:solidFill>
              </a:rPr>
              <a:t>exist</a:t>
            </a:r>
            <a:r>
              <a:rPr lang="sv-SE" sz="2000" dirty="0" smtClean="0">
                <a:solidFill>
                  <a:srgbClr val="FF0000"/>
                </a:solidFill>
              </a:rPr>
              <a:t> </a:t>
            </a:r>
            <a:r>
              <a:rPr lang="sv-SE" sz="2000" dirty="0" err="1" smtClean="0">
                <a:solidFill>
                  <a:srgbClr val="FF0000"/>
                </a:solidFill>
              </a:rPr>
              <a:t>naturally</a:t>
            </a:r>
            <a:r>
              <a:rPr lang="sv-SE" sz="2000" dirty="0" smtClean="0">
                <a:solidFill>
                  <a:srgbClr val="FF0000"/>
                </a:solidFill>
              </a:rPr>
              <a:t>):</a:t>
            </a:r>
            <a:endParaRPr lang="sv-SE" sz="1800" dirty="0" smtClean="0">
              <a:solidFill>
                <a:srgbClr val="FF0000"/>
              </a:solidFill>
            </a:endParaRPr>
          </a:p>
        </p:txBody>
      </p:sp>
      <p:pic>
        <p:nvPicPr>
          <p:cNvPr id="38925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5638800"/>
            <a:ext cx="1770063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6" name="Text Box 15"/>
          <p:cNvSpPr txBox="1">
            <a:spLocks noChangeArrowheads="1"/>
          </p:cNvSpPr>
          <p:nvPr/>
        </p:nvSpPr>
        <p:spPr bwMode="auto">
          <a:xfrm>
            <a:off x="3744912" y="2109788"/>
            <a:ext cx="8413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1600" smtClean="0">
                <a:solidFill>
                  <a:srgbClr val="000000"/>
                </a:solidFill>
              </a:rPr>
              <a:t>surface</a:t>
            </a:r>
          </a:p>
          <a:p>
            <a:pPr eaLnBrk="1" hangingPunct="1"/>
            <a:r>
              <a:rPr lang="sv-SE" sz="1600" smtClean="0">
                <a:solidFill>
                  <a:srgbClr val="000000"/>
                </a:solidFill>
              </a:rPr>
              <a:t>currents</a:t>
            </a:r>
            <a:endParaRPr lang="sv-SE" sz="1400" smtClean="0">
              <a:solidFill>
                <a:srgbClr val="000000"/>
              </a:solidFill>
            </a:endParaRPr>
          </a:p>
        </p:txBody>
      </p:sp>
      <p:sp>
        <p:nvSpPr>
          <p:cNvPr id="38927" name="Line 16"/>
          <p:cNvSpPr>
            <a:spLocks noChangeShapeType="1"/>
          </p:cNvSpPr>
          <p:nvPr/>
        </p:nvSpPr>
        <p:spPr bwMode="auto">
          <a:xfrm flipH="1" flipV="1">
            <a:off x="3287712" y="21336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8928" name="Line 17"/>
          <p:cNvSpPr>
            <a:spLocks noChangeShapeType="1"/>
          </p:cNvSpPr>
          <p:nvPr/>
        </p:nvSpPr>
        <p:spPr bwMode="auto">
          <a:xfrm flipH="1">
            <a:off x="3287712" y="2590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8929" name="Text Box 18"/>
          <p:cNvSpPr txBox="1">
            <a:spLocks noChangeArrowheads="1"/>
          </p:cNvSpPr>
          <p:nvPr/>
        </p:nvSpPr>
        <p:spPr bwMode="auto">
          <a:xfrm>
            <a:off x="2895600" y="5791200"/>
            <a:ext cx="8413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1600" smtClean="0">
                <a:solidFill>
                  <a:srgbClr val="000000"/>
                </a:solidFill>
              </a:rPr>
              <a:t>induced</a:t>
            </a:r>
          </a:p>
          <a:p>
            <a:pPr eaLnBrk="1" hangingPunct="1"/>
            <a:r>
              <a:rPr lang="sv-SE" sz="1600" smtClean="0">
                <a:solidFill>
                  <a:srgbClr val="000000"/>
                </a:solidFill>
              </a:rPr>
              <a:t>currents</a:t>
            </a:r>
          </a:p>
        </p:txBody>
      </p:sp>
      <p:sp>
        <p:nvSpPr>
          <p:cNvPr id="38930" name="Line 19"/>
          <p:cNvSpPr>
            <a:spLocks noChangeShapeType="1"/>
          </p:cNvSpPr>
          <p:nvPr/>
        </p:nvSpPr>
        <p:spPr bwMode="auto">
          <a:xfrm flipH="1" flipV="1">
            <a:off x="1981200" y="5181600"/>
            <a:ext cx="990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8931" name="Line 20"/>
          <p:cNvSpPr>
            <a:spLocks noChangeShapeType="1"/>
          </p:cNvSpPr>
          <p:nvPr/>
        </p:nvSpPr>
        <p:spPr bwMode="auto">
          <a:xfrm flipH="1" flipV="1">
            <a:off x="2362200" y="6019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163512" y="1524000"/>
            <a:ext cx="7696200" cy="1219200"/>
          </a:xfrm>
          <a:prstGeom prst="rect">
            <a:avLst/>
          </a:prstGeom>
          <a:solidFill>
            <a:schemeClr val="tx2">
              <a:alpha val="1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0"/>
            <a:ext cx="8715375" cy="1143000"/>
          </a:xfrm>
        </p:spPr>
        <p:txBody>
          <a:bodyPr/>
          <a:lstStyle/>
          <a:p>
            <a:r>
              <a:rPr lang="en-US" smtClean="0"/>
              <a:t>Impressed tang. currents on PEC</a:t>
            </a:r>
            <a:br>
              <a:rPr lang="en-US" smtClean="0"/>
            </a:br>
            <a:r>
              <a:rPr lang="en-US" smtClean="0"/>
              <a:t>do not radiate (are “short-circuited”)</a:t>
            </a: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0"/>
            <a:ext cx="6096000" cy="373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781800" y="3286125"/>
            <a:ext cx="2133600" cy="1311275"/>
            <a:chOff x="6781800" y="3810000"/>
            <a:chExt cx="2133600" cy="1311275"/>
          </a:xfrm>
        </p:grpSpPr>
        <p:sp>
          <p:nvSpPr>
            <p:cNvPr id="40966" name="Text Box 6"/>
            <p:cNvSpPr txBox="1">
              <a:spLocks noChangeArrowheads="1"/>
            </p:cNvSpPr>
            <p:nvPr/>
          </p:nvSpPr>
          <p:spPr bwMode="auto">
            <a:xfrm>
              <a:off x="6781800" y="3810000"/>
              <a:ext cx="2133600" cy="1311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2000" smtClean="0">
                  <a:solidFill>
                    <a:srgbClr val="000000"/>
                  </a:solidFill>
                </a:rPr>
                <a:t>Satisfies</a:t>
              </a:r>
            </a:p>
            <a:p>
              <a:pPr eaLnBrk="1" hangingPunct="1"/>
              <a:endParaRPr lang="sv-SE" sz="2000" smtClean="0">
                <a:solidFill>
                  <a:srgbClr val="000000"/>
                </a:solidFill>
              </a:endParaRPr>
            </a:p>
            <a:p>
              <a:pPr eaLnBrk="1" hangingPunct="1"/>
              <a:r>
                <a:rPr lang="sv-SE" sz="2000" smtClean="0">
                  <a:solidFill>
                    <a:srgbClr val="000000"/>
                  </a:solidFill>
                </a:rPr>
                <a:t>and is therefore the</a:t>
              </a:r>
            </a:p>
            <a:p>
              <a:pPr eaLnBrk="1" hangingPunct="1"/>
              <a:r>
                <a:rPr lang="sv-SE" sz="2000" smtClean="0">
                  <a:solidFill>
                    <a:srgbClr val="000000"/>
                  </a:solidFill>
                </a:rPr>
                <a:t>unique solution</a:t>
              </a:r>
            </a:p>
          </p:txBody>
        </p:sp>
        <p:pic>
          <p:nvPicPr>
            <p:cNvPr id="4096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934200" y="4114800"/>
              <a:ext cx="1579563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65" name="Rectangle 14"/>
          <p:cNvSpPr>
            <a:spLocks noChangeArrowheads="1"/>
          </p:cNvSpPr>
          <p:nvPr/>
        </p:nvSpPr>
        <p:spPr bwMode="auto">
          <a:xfrm>
            <a:off x="285750" y="4929188"/>
            <a:ext cx="81438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We say that tangential electric currents are SHORT-CIRCUITED</a:t>
            </a:r>
          </a:p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 on PECs and therefore do not radiate. </a:t>
            </a:r>
          </a:p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(terminology comes from electric dipoles with feed gaps)</a:t>
            </a:r>
          </a:p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Tangential magnetic currents on PEC will induce tangential electric currents </a:t>
            </a:r>
          </a:p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which will radiate.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Question: What with scattering from a thin wire. For which polarization is it larger?</a:t>
            </a:r>
          </a:p>
        </p:txBody>
      </p:sp>
      <p:sp>
        <p:nvSpPr>
          <p:cNvPr id="45059" name="Line 4"/>
          <p:cNvSpPr>
            <a:spLocks noChangeShapeType="1"/>
          </p:cNvSpPr>
          <p:nvPr/>
        </p:nvSpPr>
        <p:spPr bwMode="auto">
          <a:xfrm>
            <a:off x="6019800" y="2209800"/>
            <a:ext cx="0" cy="388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371600" y="2819400"/>
            <a:ext cx="2438400" cy="1295400"/>
            <a:chOff x="576" y="2016"/>
            <a:chExt cx="1536" cy="816"/>
          </a:xfrm>
        </p:grpSpPr>
        <p:sp>
          <p:nvSpPr>
            <p:cNvPr id="45069" name="Line 5"/>
            <p:cNvSpPr>
              <a:spLocks noChangeShapeType="1"/>
            </p:cNvSpPr>
            <p:nvPr/>
          </p:nvSpPr>
          <p:spPr bwMode="auto">
            <a:xfrm>
              <a:off x="1008" y="2016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5070" name="Text Box 6"/>
            <p:cNvSpPr txBox="1">
              <a:spLocks noChangeArrowheads="1"/>
            </p:cNvSpPr>
            <p:nvPr/>
          </p:nvSpPr>
          <p:spPr bwMode="auto">
            <a:xfrm>
              <a:off x="576" y="2256"/>
              <a:ext cx="4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smtClean="0">
                  <a:solidFill>
                    <a:srgbClr val="000000"/>
                  </a:solidFill>
                </a:rPr>
                <a:t>E</a:t>
              </a:r>
              <a:r>
                <a:rPr lang="en-US" sz="1800" b="1" baseline="-25000" smtClean="0">
                  <a:solidFill>
                    <a:srgbClr val="000000"/>
                  </a:solidFill>
                </a:rPr>
                <a:t>TM</a:t>
              </a:r>
              <a:endParaRPr lang="en-US" sz="1800" b="1" smtClean="0">
                <a:solidFill>
                  <a:srgbClr val="000000"/>
                </a:solidFill>
              </a:endParaRPr>
            </a:p>
          </p:txBody>
        </p:sp>
        <p:sp>
          <p:nvSpPr>
            <p:cNvPr id="45071" name="Freeform 7"/>
            <p:cNvSpPr>
              <a:spLocks/>
            </p:cNvSpPr>
            <p:nvPr/>
          </p:nvSpPr>
          <p:spPr bwMode="auto">
            <a:xfrm>
              <a:off x="1152" y="2400"/>
              <a:ext cx="960" cy="104"/>
            </a:xfrm>
            <a:custGeom>
              <a:avLst/>
              <a:gdLst>
                <a:gd name="T0" fmla="*/ 0 w 960"/>
                <a:gd name="T1" fmla="*/ 96 h 104"/>
                <a:gd name="T2" fmla="*/ 96 w 960"/>
                <a:gd name="T3" fmla="*/ 0 h 104"/>
                <a:gd name="T4" fmla="*/ 144 w 960"/>
                <a:gd name="T5" fmla="*/ 96 h 104"/>
                <a:gd name="T6" fmla="*/ 240 w 960"/>
                <a:gd name="T7" fmla="*/ 0 h 104"/>
                <a:gd name="T8" fmla="*/ 288 w 960"/>
                <a:gd name="T9" fmla="*/ 96 h 104"/>
                <a:gd name="T10" fmla="*/ 384 w 960"/>
                <a:gd name="T11" fmla="*/ 0 h 104"/>
                <a:gd name="T12" fmla="*/ 432 w 960"/>
                <a:gd name="T13" fmla="*/ 96 h 104"/>
                <a:gd name="T14" fmla="*/ 528 w 960"/>
                <a:gd name="T15" fmla="*/ 0 h 104"/>
                <a:gd name="T16" fmla="*/ 576 w 960"/>
                <a:gd name="T17" fmla="*/ 96 h 104"/>
                <a:gd name="T18" fmla="*/ 672 w 960"/>
                <a:gd name="T19" fmla="*/ 0 h 104"/>
                <a:gd name="T20" fmla="*/ 720 w 960"/>
                <a:gd name="T21" fmla="*/ 96 h 104"/>
                <a:gd name="T22" fmla="*/ 816 w 960"/>
                <a:gd name="T23" fmla="*/ 0 h 104"/>
                <a:gd name="T24" fmla="*/ 864 w 960"/>
                <a:gd name="T25" fmla="*/ 96 h 104"/>
                <a:gd name="T26" fmla="*/ 960 w 960"/>
                <a:gd name="T27" fmla="*/ 48 h 10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60"/>
                <a:gd name="T43" fmla="*/ 0 h 104"/>
                <a:gd name="T44" fmla="*/ 960 w 960"/>
                <a:gd name="T45" fmla="*/ 104 h 10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60" h="104">
                  <a:moveTo>
                    <a:pt x="0" y="96"/>
                  </a:moveTo>
                  <a:cubicBezTo>
                    <a:pt x="36" y="48"/>
                    <a:pt x="72" y="0"/>
                    <a:pt x="96" y="0"/>
                  </a:cubicBezTo>
                  <a:cubicBezTo>
                    <a:pt x="120" y="0"/>
                    <a:pt x="120" y="96"/>
                    <a:pt x="144" y="96"/>
                  </a:cubicBezTo>
                  <a:cubicBezTo>
                    <a:pt x="168" y="96"/>
                    <a:pt x="216" y="0"/>
                    <a:pt x="240" y="0"/>
                  </a:cubicBezTo>
                  <a:cubicBezTo>
                    <a:pt x="264" y="0"/>
                    <a:pt x="264" y="96"/>
                    <a:pt x="288" y="96"/>
                  </a:cubicBezTo>
                  <a:cubicBezTo>
                    <a:pt x="312" y="96"/>
                    <a:pt x="360" y="0"/>
                    <a:pt x="384" y="0"/>
                  </a:cubicBezTo>
                  <a:cubicBezTo>
                    <a:pt x="408" y="0"/>
                    <a:pt x="408" y="96"/>
                    <a:pt x="432" y="96"/>
                  </a:cubicBezTo>
                  <a:cubicBezTo>
                    <a:pt x="456" y="96"/>
                    <a:pt x="504" y="0"/>
                    <a:pt x="528" y="0"/>
                  </a:cubicBezTo>
                  <a:cubicBezTo>
                    <a:pt x="552" y="0"/>
                    <a:pt x="552" y="96"/>
                    <a:pt x="576" y="96"/>
                  </a:cubicBezTo>
                  <a:cubicBezTo>
                    <a:pt x="600" y="96"/>
                    <a:pt x="648" y="0"/>
                    <a:pt x="672" y="0"/>
                  </a:cubicBezTo>
                  <a:cubicBezTo>
                    <a:pt x="696" y="0"/>
                    <a:pt x="696" y="96"/>
                    <a:pt x="720" y="96"/>
                  </a:cubicBezTo>
                  <a:cubicBezTo>
                    <a:pt x="744" y="96"/>
                    <a:pt x="792" y="0"/>
                    <a:pt x="816" y="0"/>
                  </a:cubicBezTo>
                  <a:cubicBezTo>
                    <a:pt x="840" y="0"/>
                    <a:pt x="840" y="88"/>
                    <a:pt x="864" y="96"/>
                  </a:cubicBezTo>
                  <a:cubicBezTo>
                    <a:pt x="888" y="104"/>
                    <a:pt x="936" y="56"/>
                    <a:pt x="96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143000" y="4724400"/>
            <a:ext cx="2971800" cy="457200"/>
            <a:chOff x="432" y="2880"/>
            <a:chExt cx="1872" cy="288"/>
          </a:xfrm>
        </p:grpSpPr>
        <p:sp>
          <p:nvSpPr>
            <p:cNvPr id="45065" name="Oval 8"/>
            <p:cNvSpPr>
              <a:spLocks noChangeArrowheads="1"/>
            </p:cNvSpPr>
            <p:nvPr/>
          </p:nvSpPr>
          <p:spPr bwMode="auto">
            <a:xfrm>
              <a:off x="912" y="2976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  <p:sp>
          <p:nvSpPr>
            <p:cNvPr id="45066" name="Oval 9"/>
            <p:cNvSpPr>
              <a:spLocks noChangeArrowheads="1"/>
            </p:cNvSpPr>
            <p:nvPr/>
          </p:nvSpPr>
          <p:spPr bwMode="auto">
            <a:xfrm>
              <a:off x="978" y="305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  <p:sp>
          <p:nvSpPr>
            <p:cNvPr id="45067" name="Text Box 10"/>
            <p:cNvSpPr txBox="1">
              <a:spLocks noChangeArrowheads="1"/>
            </p:cNvSpPr>
            <p:nvPr/>
          </p:nvSpPr>
          <p:spPr bwMode="auto">
            <a:xfrm>
              <a:off x="432" y="2880"/>
              <a:ext cx="41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smtClean="0">
                  <a:solidFill>
                    <a:srgbClr val="000000"/>
                  </a:solidFill>
                </a:rPr>
                <a:t>E</a:t>
              </a:r>
              <a:r>
                <a:rPr lang="en-US" sz="1800" b="1" baseline="-25000" smtClean="0">
                  <a:solidFill>
                    <a:srgbClr val="000000"/>
                  </a:solidFill>
                </a:rPr>
                <a:t>TE</a:t>
              </a:r>
              <a:endParaRPr lang="en-US" sz="1800" b="1" smtClean="0">
                <a:solidFill>
                  <a:srgbClr val="000000"/>
                </a:solidFill>
              </a:endParaRPr>
            </a:p>
          </p:txBody>
        </p:sp>
        <p:sp>
          <p:nvSpPr>
            <p:cNvPr id="45068" name="Freeform 11"/>
            <p:cNvSpPr>
              <a:spLocks/>
            </p:cNvSpPr>
            <p:nvPr/>
          </p:nvSpPr>
          <p:spPr bwMode="auto">
            <a:xfrm>
              <a:off x="1344" y="3016"/>
              <a:ext cx="960" cy="104"/>
            </a:xfrm>
            <a:custGeom>
              <a:avLst/>
              <a:gdLst>
                <a:gd name="T0" fmla="*/ 0 w 960"/>
                <a:gd name="T1" fmla="*/ 96 h 104"/>
                <a:gd name="T2" fmla="*/ 96 w 960"/>
                <a:gd name="T3" fmla="*/ 0 h 104"/>
                <a:gd name="T4" fmla="*/ 144 w 960"/>
                <a:gd name="T5" fmla="*/ 96 h 104"/>
                <a:gd name="T6" fmla="*/ 240 w 960"/>
                <a:gd name="T7" fmla="*/ 0 h 104"/>
                <a:gd name="T8" fmla="*/ 288 w 960"/>
                <a:gd name="T9" fmla="*/ 96 h 104"/>
                <a:gd name="T10" fmla="*/ 384 w 960"/>
                <a:gd name="T11" fmla="*/ 0 h 104"/>
                <a:gd name="T12" fmla="*/ 432 w 960"/>
                <a:gd name="T13" fmla="*/ 96 h 104"/>
                <a:gd name="T14" fmla="*/ 528 w 960"/>
                <a:gd name="T15" fmla="*/ 0 h 104"/>
                <a:gd name="T16" fmla="*/ 576 w 960"/>
                <a:gd name="T17" fmla="*/ 96 h 104"/>
                <a:gd name="T18" fmla="*/ 672 w 960"/>
                <a:gd name="T19" fmla="*/ 0 h 104"/>
                <a:gd name="T20" fmla="*/ 720 w 960"/>
                <a:gd name="T21" fmla="*/ 96 h 104"/>
                <a:gd name="T22" fmla="*/ 816 w 960"/>
                <a:gd name="T23" fmla="*/ 0 h 104"/>
                <a:gd name="T24" fmla="*/ 864 w 960"/>
                <a:gd name="T25" fmla="*/ 96 h 104"/>
                <a:gd name="T26" fmla="*/ 960 w 960"/>
                <a:gd name="T27" fmla="*/ 48 h 10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60"/>
                <a:gd name="T43" fmla="*/ 0 h 104"/>
                <a:gd name="T44" fmla="*/ 960 w 960"/>
                <a:gd name="T45" fmla="*/ 104 h 10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60" h="104">
                  <a:moveTo>
                    <a:pt x="0" y="96"/>
                  </a:moveTo>
                  <a:cubicBezTo>
                    <a:pt x="36" y="48"/>
                    <a:pt x="72" y="0"/>
                    <a:pt x="96" y="0"/>
                  </a:cubicBezTo>
                  <a:cubicBezTo>
                    <a:pt x="120" y="0"/>
                    <a:pt x="120" y="96"/>
                    <a:pt x="144" y="96"/>
                  </a:cubicBezTo>
                  <a:cubicBezTo>
                    <a:pt x="168" y="96"/>
                    <a:pt x="216" y="0"/>
                    <a:pt x="240" y="0"/>
                  </a:cubicBezTo>
                  <a:cubicBezTo>
                    <a:pt x="264" y="0"/>
                    <a:pt x="264" y="96"/>
                    <a:pt x="288" y="96"/>
                  </a:cubicBezTo>
                  <a:cubicBezTo>
                    <a:pt x="312" y="96"/>
                    <a:pt x="360" y="0"/>
                    <a:pt x="384" y="0"/>
                  </a:cubicBezTo>
                  <a:cubicBezTo>
                    <a:pt x="408" y="0"/>
                    <a:pt x="408" y="96"/>
                    <a:pt x="432" y="96"/>
                  </a:cubicBezTo>
                  <a:cubicBezTo>
                    <a:pt x="456" y="96"/>
                    <a:pt x="504" y="0"/>
                    <a:pt x="528" y="0"/>
                  </a:cubicBezTo>
                  <a:cubicBezTo>
                    <a:pt x="552" y="0"/>
                    <a:pt x="552" y="96"/>
                    <a:pt x="576" y="96"/>
                  </a:cubicBezTo>
                  <a:cubicBezTo>
                    <a:pt x="600" y="96"/>
                    <a:pt x="648" y="0"/>
                    <a:pt x="672" y="0"/>
                  </a:cubicBezTo>
                  <a:cubicBezTo>
                    <a:pt x="696" y="0"/>
                    <a:pt x="696" y="96"/>
                    <a:pt x="720" y="96"/>
                  </a:cubicBezTo>
                  <a:cubicBezTo>
                    <a:pt x="744" y="96"/>
                    <a:pt x="792" y="0"/>
                    <a:pt x="816" y="0"/>
                  </a:cubicBezTo>
                  <a:cubicBezTo>
                    <a:pt x="840" y="0"/>
                    <a:pt x="840" y="88"/>
                    <a:pt x="864" y="96"/>
                  </a:cubicBezTo>
                  <a:cubicBezTo>
                    <a:pt x="888" y="104"/>
                    <a:pt x="936" y="56"/>
                    <a:pt x="96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5064" name="Text Box 16"/>
          <p:cNvSpPr txBox="1">
            <a:spLocks noChangeArrowheads="1"/>
          </p:cNvSpPr>
          <p:nvPr/>
        </p:nvSpPr>
        <p:spPr bwMode="auto">
          <a:xfrm>
            <a:off x="5334000" y="1785938"/>
            <a:ext cx="1376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smtClean="0">
                <a:solidFill>
                  <a:srgbClr val="000000"/>
                </a:solidFill>
              </a:rPr>
              <a:t>Thin wire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Question: What with scattering from a thin wire. For which polarization is it larger?</a:t>
            </a:r>
          </a:p>
        </p:txBody>
      </p:sp>
      <p:sp>
        <p:nvSpPr>
          <p:cNvPr id="45059" name="Line 4"/>
          <p:cNvSpPr>
            <a:spLocks noChangeShapeType="1"/>
          </p:cNvSpPr>
          <p:nvPr/>
        </p:nvSpPr>
        <p:spPr bwMode="auto">
          <a:xfrm>
            <a:off x="6019800" y="2209800"/>
            <a:ext cx="0" cy="388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371600" y="2819400"/>
            <a:ext cx="2438400" cy="1295400"/>
            <a:chOff x="576" y="2016"/>
            <a:chExt cx="1536" cy="816"/>
          </a:xfrm>
        </p:grpSpPr>
        <p:sp>
          <p:nvSpPr>
            <p:cNvPr id="45069" name="Line 5"/>
            <p:cNvSpPr>
              <a:spLocks noChangeShapeType="1"/>
            </p:cNvSpPr>
            <p:nvPr/>
          </p:nvSpPr>
          <p:spPr bwMode="auto">
            <a:xfrm>
              <a:off x="1008" y="2016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5070" name="Text Box 6"/>
            <p:cNvSpPr txBox="1">
              <a:spLocks noChangeArrowheads="1"/>
            </p:cNvSpPr>
            <p:nvPr/>
          </p:nvSpPr>
          <p:spPr bwMode="auto">
            <a:xfrm>
              <a:off x="576" y="2256"/>
              <a:ext cx="4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smtClean="0">
                  <a:solidFill>
                    <a:srgbClr val="000000"/>
                  </a:solidFill>
                </a:rPr>
                <a:t>E</a:t>
              </a:r>
              <a:r>
                <a:rPr lang="en-US" sz="1800" b="1" baseline="-25000" smtClean="0">
                  <a:solidFill>
                    <a:srgbClr val="000000"/>
                  </a:solidFill>
                </a:rPr>
                <a:t>TM</a:t>
              </a:r>
              <a:endParaRPr lang="en-US" sz="1800" b="1" smtClean="0">
                <a:solidFill>
                  <a:srgbClr val="000000"/>
                </a:solidFill>
              </a:endParaRPr>
            </a:p>
          </p:txBody>
        </p:sp>
        <p:sp>
          <p:nvSpPr>
            <p:cNvPr id="45071" name="Freeform 7"/>
            <p:cNvSpPr>
              <a:spLocks/>
            </p:cNvSpPr>
            <p:nvPr/>
          </p:nvSpPr>
          <p:spPr bwMode="auto">
            <a:xfrm>
              <a:off x="1152" y="2400"/>
              <a:ext cx="960" cy="104"/>
            </a:xfrm>
            <a:custGeom>
              <a:avLst/>
              <a:gdLst>
                <a:gd name="T0" fmla="*/ 0 w 960"/>
                <a:gd name="T1" fmla="*/ 96 h 104"/>
                <a:gd name="T2" fmla="*/ 96 w 960"/>
                <a:gd name="T3" fmla="*/ 0 h 104"/>
                <a:gd name="T4" fmla="*/ 144 w 960"/>
                <a:gd name="T5" fmla="*/ 96 h 104"/>
                <a:gd name="T6" fmla="*/ 240 w 960"/>
                <a:gd name="T7" fmla="*/ 0 h 104"/>
                <a:gd name="T8" fmla="*/ 288 w 960"/>
                <a:gd name="T9" fmla="*/ 96 h 104"/>
                <a:gd name="T10" fmla="*/ 384 w 960"/>
                <a:gd name="T11" fmla="*/ 0 h 104"/>
                <a:gd name="T12" fmla="*/ 432 w 960"/>
                <a:gd name="T13" fmla="*/ 96 h 104"/>
                <a:gd name="T14" fmla="*/ 528 w 960"/>
                <a:gd name="T15" fmla="*/ 0 h 104"/>
                <a:gd name="T16" fmla="*/ 576 w 960"/>
                <a:gd name="T17" fmla="*/ 96 h 104"/>
                <a:gd name="T18" fmla="*/ 672 w 960"/>
                <a:gd name="T19" fmla="*/ 0 h 104"/>
                <a:gd name="T20" fmla="*/ 720 w 960"/>
                <a:gd name="T21" fmla="*/ 96 h 104"/>
                <a:gd name="T22" fmla="*/ 816 w 960"/>
                <a:gd name="T23" fmla="*/ 0 h 104"/>
                <a:gd name="T24" fmla="*/ 864 w 960"/>
                <a:gd name="T25" fmla="*/ 96 h 104"/>
                <a:gd name="T26" fmla="*/ 960 w 960"/>
                <a:gd name="T27" fmla="*/ 48 h 10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60"/>
                <a:gd name="T43" fmla="*/ 0 h 104"/>
                <a:gd name="T44" fmla="*/ 960 w 960"/>
                <a:gd name="T45" fmla="*/ 104 h 10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60" h="104">
                  <a:moveTo>
                    <a:pt x="0" y="96"/>
                  </a:moveTo>
                  <a:cubicBezTo>
                    <a:pt x="36" y="48"/>
                    <a:pt x="72" y="0"/>
                    <a:pt x="96" y="0"/>
                  </a:cubicBezTo>
                  <a:cubicBezTo>
                    <a:pt x="120" y="0"/>
                    <a:pt x="120" y="96"/>
                    <a:pt x="144" y="96"/>
                  </a:cubicBezTo>
                  <a:cubicBezTo>
                    <a:pt x="168" y="96"/>
                    <a:pt x="216" y="0"/>
                    <a:pt x="240" y="0"/>
                  </a:cubicBezTo>
                  <a:cubicBezTo>
                    <a:pt x="264" y="0"/>
                    <a:pt x="264" y="96"/>
                    <a:pt x="288" y="96"/>
                  </a:cubicBezTo>
                  <a:cubicBezTo>
                    <a:pt x="312" y="96"/>
                    <a:pt x="360" y="0"/>
                    <a:pt x="384" y="0"/>
                  </a:cubicBezTo>
                  <a:cubicBezTo>
                    <a:pt x="408" y="0"/>
                    <a:pt x="408" y="96"/>
                    <a:pt x="432" y="96"/>
                  </a:cubicBezTo>
                  <a:cubicBezTo>
                    <a:pt x="456" y="96"/>
                    <a:pt x="504" y="0"/>
                    <a:pt x="528" y="0"/>
                  </a:cubicBezTo>
                  <a:cubicBezTo>
                    <a:pt x="552" y="0"/>
                    <a:pt x="552" y="96"/>
                    <a:pt x="576" y="96"/>
                  </a:cubicBezTo>
                  <a:cubicBezTo>
                    <a:pt x="600" y="96"/>
                    <a:pt x="648" y="0"/>
                    <a:pt x="672" y="0"/>
                  </a:cubicBezTo>
                  <a:cubicBezTo>
                    <a:pt x="696" y="0"/>
                    <a:pt x="696" y="96"/>
                    <a:pt x="720" y="96"/>
                  </a:cubicBezTo>
                  <a:cubicBezTo>
                    <a:pt x="744" y="96"/>
                    <a:pt x="792" y="0"/>
                    <a:pt x="816" y="0"/>
                  </a:cubicBezTo>
                  <a:cubicBezTo>
                    <a:pt x="840" y="0"/>
                    <a:pt x="840" y="88"/>
                    <a:pt x="864" y="96"/>
                  </a:cubicBezTo>
                  <a:cubicBezTo>
                    <a:pt x="888" y="104"/>
                    <a:pt x="936" y="56"/>
                    <a:pt x="96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143000" y="4724400"/>
            <a:ext cx="2971800" cy="457200"/>
            <a:chOff x="432" y="2880"/>
            <a:chExt cx="1872" cy="288"/>
          </a:xfrm>
        </p:grpSpPr>
        <p:sp>
          <p:nvSpPr>
            <p:cNvPr id="45065" name="Oval 8"/>
            <p:cNvSpPr>
              <a:spLocks noChangeArrowheads="1"/>
            </p:cNvSpPr>
            <p:nvPr/>
          </p:nvSpPr>
          <p:spPr bwMode="auto">
            <a:xfrm>
              <a:off x="912" y="2976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  <p:sp>
          <p:nvSpPr>
            <p:cNvPr id="45066" name="Oval 9"/>
            <p:cNvSpPr>
              <a:spLocks noChangeArrowheads="1"/>
            </p:cNvSpPr>
            <p:nvPr/>
          </p:nvSpPr>
          <p:spPr bwMode="auto">
            <a:xfrm>
              <a:off x="978" y="305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  <p:sp>
          <p:nvSpPr>
            <p:cNvPr id="45067" name="Text Box 10"/>
            <p:cNvSpPr txBox="1">
              <a:spLocks noChangeArrowheads="1"/>
            </p:cNvSpPr>
            <p:nvPr/>
          </p:nvSpPr>
          <p:spPr bwMode="auto">
            <a:xfrm>
              <a:off x="432" y="2880"/>
              <a:ext cx="41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smtClean="0">
                  <a:solidFill>
                    <a:srgbClr val="000000"/>
                  </a:solidFill>
                </a:rPr>
                <a:t>E</a:t>
              </a:r>
              <a:r>
                <a:rPr lang="en-US" sz="1800" b="1" baseline="-25000" smtClean="0">
                  <a:solidFill>
                    <a:srgbClr val="000000"/>
                  </a:solidFill>
                </a:rPr>
                <a:t>TE</a:t>
              </a:r>
              <a:endParaRPr lang="en-US" sz="1800" b="1" smtClean="0">
                <a:solidFill>
                  <a:srgbClr val="000000"/>
                </a:solidFill>
              </a:endParaRPr>
            </a:p>
          </p:txBody>
        </p:sp>
        <p:sp>
          <p:nvSpPr>
            <p:cNvPr id="45068" name="Freeform 11"/>
            <p:cNvSpPr>
              <a:spLocks/>
            </p:cNvSpPr>
            <p:nvPr/>
          </p:nvSpPr>
          <p:spPr bwMode="auto">
            <a:xfrm>
              <a:off x="1344" y="3016"/>
              <a:ext cx="960" cy="104"/>
            </a:xfrm>
            <a:custGeom>
              <a:avLst/>
              <a:gdLst>
                <a:gd name="T0" fmla="*/ 0 w 960"/>
                <a:gd name="T1" fmla="*/ 96 h 104"/>
                <a:gd name="T2" fmla="*/ 96 w 960"/>
                <a:gd name="T3" fmla="*/ 0 h 104"/>
                <a:gd name="T4" fmla="*/ 144 w 960"/>
                <a:gd name="T5" fmla="*/ 96 h 104"/>
                <a:gd name="T6" fmla="*/ 240 w 960"/>
                <a:gd name="T7" fmla="*/ 0 h 104"/>
                <a:gd name="T8" fmla="*/ 288 w 960"/>
                <a:gd name="T9" fmla="*/ 96 h 104"/>
                <a:gd name="T10" fmla="*/ 384 w 960"/>
                <a:gd name="T11" fmla="*/ 0 h 104"/>
                <a:gd name="T12" fmla="*/ 432 w 960"/>
                <a:gd name="T13" fmla="*/ 96 h 104"/>
                <a:gd name="T14" fmla="*/ 528 w 960"/>
                <a:gd name="T15" fmla="*/ 0 h 104"/>
                <a:gd name="T16" fmla="*/ 576 w 960"/>
                <a:gd name="T17" fmla="*/ 96 h 104"/>
                <a:gd name="T18" fmla="*/ 672 w 960"/>
                <a:gd name="T19" fmla="*/ 0 h 104"/>
                <a:gd name="T20" fmla="*/ 720 w 960"/>
                <a:gd name="T21" fmla="*/ 96 h 104"/>
                <a:gd name="T22" fmla="*/ 816 w 960"/>
                <a:gd name="T23" fmla="*/ 0 h 104"/>
                <a:gd name="T24" fmla="*/ 864 w 960"/>
                <a:gd name="T25" fmla="*/ 96 h 104"/>
                <a:gd name="T26" fmla="*/ 960 w 960"/>
                <a:gd name="T27" fmla="*/ 48 h 10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60"/>
                <a:gd name="T43" fmla="*/ 0 h 104"/>
                <a:gd name="T44" fmla="*/ 960 w 960"/>
                <a:gd name="T45" fmla="*/ 104 h 10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60" h="104">
                  <a:moveTo>
                    <a:pt x="0" y="96"/>
                  </a:moveTo>
                  <a:cubicBezTo>
                    <a:pt x="36" y="48"/>
                    <a:pt x="72" y="0"/>
                    <a:pt x="96" y="0"/>
                  </a:cubicBezTo>
                  <a:cubicBezTo>
                    <a:pt x="120" y="0"/>
                    <a:pt x="120" y="96"/>
                    <a:pt x="144" y="96"/>
                  </a:cubicBezTo>
                  <a:cubicBezTo>
                    <a:pt x="168" y="96"/>
                    <a:pt x="216" y="0"/>
                    <a:pt x="240" y="0"/>
                  </a:cubicBezTo>
                  <a:cubicBezTo>
                    <a:pt x="264" y="0"/>
                    <a:pt x="264" y="96"/>
                    <a:pt x="288" y="96"/>
                  </a:cubicBezTo>
                  <a:cubicBezTo>
                    <a:pt x="312" y="96"/>
                    <a:pt x="360" y="0"/>
                    <a:pt x="384" y="0"/>
                  </a:cubicBezTo>
                  <a:cubicBezTo>
                    <a:pt x="408" y="0"/>
                    <a:pt x="408" y="96"/>
                    <a:pt x="432" y="96"/>
                  </a:cubicBezTo>
                  <a:cubicBezTo>
                    <a:pt x="456" y="96"/>
                    <a:pt x="504" y="0"/>
                    <a:pt x="528" y="0"/>
                  </a:cubicBezTo>
                  <a:cubicBezTo>
                    <a:pt x="552" y="0"/>
                    <a:pt x="552" y="96"/>
                    <a:pt x="576" y="96"/>
                  </a:cubicBezTo>
                  <a:cubicBezTo>
                    <a:pt x="600" y="96"/>
                    <a:pt x="648" y="0"/>
                    <a:pt x="672" y="0"/>
                  </a:cubicBezTo>
                  <a:cubicBezTo>
                    <a:pt x="696" y="0"/>
                    <a:pt x="696" y="96"/>
                    <a:pt x="720" y="96"/>
                  </a:cubicBezTo>
                  <a:cubicBezTo>
                    <a:pt x="744" y="96"/>
                    <a:pt x="792" y="0"/>
                    <a:pt x="816" y="0"/>
                  </a:cubicBezTo>
                  <a:cubicBezTo>
                    <a:pt x="840" y="0"/>
                    <a:pt x="840" y="88"/>
                    <a:pt x="864" y="96"/>
                  </a:cubicBezTo>
                  <a:cubicBezTo>
                    <a:pt x="888" y="104"/>
                    <a:pt x="936" y="56"/>
                    <a:pt x="96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59406" name="Text Box 14"/>
          <p:cNvSpPr txBox="1">
            <a:spLocks noChangeArrowheads="1"/>
          </p:cNvSpPr>
          <p:nvPr/>
        </p:nvSpPr>
        <p:spPr bwMode="auto">
          <a:xfrm>
            <a:off x="6689725" y="3089275"/>
            <a:ext cx="2021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000" b="1" dirty="0" smtClean="0">
                <a:solidFill>
                  <a:srgbClr val="FF0000"/>
                </a:solidFill>
              </a:rPr>
              <a:t>Scatters strongly</a:t>
            </a:r>
          </a:p>
        </p:txBody>
      </p:sp>
      <p:sp>
        <p:nvSpPr>
          <p:cNvPr id="59407" name="Text Box 15"/>
          <p:cNvSpPr txBox="1">
            <a:spLocks noChangeArrowheads="1"/>
          </p:cNvSpPr>
          <p:nvPr/>
        </p:nvSpPr>
        <p:spPr bwMode="auto">
          <a:xfrm>
            <a:off x="6781800" y="4572000"/>
            <a:ext cx="18998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000" b="1" smtClean="0">
                <a:solidFill>
                  <a:srgbClr val="FF0000"/>
                </a:solidFill>
              </a:rPr>
              <a:t>Scatters weakly</a:t>
            </a:r>
          </a:p>
        </p:txBody>
      </p:sp>
      <p:sp>
        <p:nvSpPr>
          <p:cNvPr id="45064" name="Text Box 16"/>
          <p:cNvSpPr txBox="1">
            <a:spLocks noChangeArrowheads="1"/>
          </p:cNvSpPr>
          <p:nvPr/>
        </p:nvSpPr>
        <p:spPr bwMode="auto">
          <a:xfrm>
            <a:off x="5334000" y="1785938"/>
            <a:ext cx="1376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smtClean="0">
                <a:solidFill>
                  <a:srgbClr val="000000"/>
                </a:solidFill>
              </a:rPr>
              <a:t>Thin wire</a:t>
            </a:r>
          </a:p>
        </p:txBody>
      </p:sp>
    </p:spTree>
    <p:extLst>
      <p:ext uri="{BB962C8B-B14F-4D97-AF65-F5344CB8AC3E}">
        <p14:creationId xmlns:p14="http://schemas.microsoft.com/office/powerpoint/2010/main" val="157162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1143000"/>
          </a:xfrm>
        </p:spPr>
        <p:txBody>
          <a:bodyPr/>
          <a:lstStyle/>
          <a:p>
            <a:r>
              <a:rPr lang="en-US" smtClean="0"/>
              <a:t>Fields around PEC, 2D case</a:t>
            </a:r>
            <a:br>
              <a:rPr lang="en-US" smtClean="0"/>
            </a:br>
            <a:r>
              <a:rPr lang="en-US" smtClean="0"/>
              <a:t>Soft and hard boundary conditions</a:t>
            </a: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8915400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838200" y="5572125"/>
            <a:ext cx="7818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smtClean="0">
                <a:solidFill>
                  <a:srgbClr val="000000"/>
                </a:solidFill>
              </a:rPr>
              <a:t>Soft boundary condition		Hard boundary condition</a:t>
            </a:r>
          </a:p>
        </p:txBody>
      </p:sp>
      <p:sp>
        <p:nvSpPr>
          <p:cNvPr id="44037" name="TextBox 6"/>
          <p:cNvSpPr txBox="1">
            <a:spLocks noChangeArrowheads="1"/>
          </p:cNvSpPr>
          <p:nvPr/>
        </p:nvSpPr>
        <p:spPr bwMode="auto">
          <a:xfrm>
            <a:off x="428625" y="6072188"/>
            <a:ext cx="8429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800" b="1" smtClean="0">
                <a:solidFill>
                  <a:srgbClr val="FF0000"/>
                </a:solidFill>
                <a:latin typeface="Arial" pitchFamily="34" charset="0"/>
              </a:rPr>
              <a:t>BC on all materials affects vertical and horizontal polarizations differently. </a:t>
            </a:r>
          </a:p>
        </p:txBody>
      </p:sp>
    </p:spTree>
    <p:extLst>
      <p:ext uri="{BB962C8B-B14F-4D97-AF65-F5344CB8AC3E}">
        <p14:creationId xmlns:p14="http://schemas.microsoft.com/office/powerpoint/2010/main" val="79137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sz="4000" dirty="0" smtClean="0"/>
              <a:t>Lecture 7</a:t>
            </a:r>
            <a:br>
              <a:rPr lang="en-US" sz="4000" dirty="0" smtClean="0"/>
            </a:br>
            <a:r>
              <a:rPr lang="en-GB" sz="4000" dirty="0" smtClean="0"/>
              <a:t>Incremental elementary sources of radiation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sz="2400" dirty="0" smtClean="0"/>
              <a:t>Maxwell’s equations</a:t>
            </a:r>
          </a:p>
          <a:p>
            <a:pPr lvl="1"/>
            <a:r>
              <a:rPr lang="en-US" sz="2000" dirty="0" smtClean="0"/>
              <a:t>Boundary conditions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Auxiliary vector potentials</a:t>
            </a:r>
          </a:p>
          <a:p>
            <a:r>
              <a:rPr lang="en-US" sz="2400" dirty="0" smtClean="0"/>
              <a:t>Vector integral forms of E- and H-fields</a:t>
            </a:r>
          </a:p>
          <a:p>
            <a:pPr lvl="1"/>
            <a:r>
              <a:rPr lang="en-US" sz="2000" dirty="0" smtClean="0"/>
              <a:t>General expressions and far-field expressions</a:t>
            </a:r>
          </a:p>
          <a:p>
            <a:r>
              <a:rPr lang="en-US" sz="2400" dirty="0" smtClean="0"/>
              <a:t>Uniqueness and equivalence for construction of solutions</a:t>
            </a:r>
          </a:p>
          <a:p>
            <a:r>
              <a:rPr lang="en-US" sz="2400" dirty="0" smtClean="0"/>
              <a:t>Incremental current sources</a:t>
            </a:r>
          </a:p>
          <a:p>
            <a:pPr lvl="1"/>
            <a:r>
              <a:rPr lang="en-US" sz="2000" dirty="0" smtClean="0"/>
              <a:t>Electric, magnetic and </a:t>
            </a:r>
            <a:r>
              <a:rPr lang="en-US" sz="2000" dirty="0" err="1" smtClean="0"/>
              <a:t>Huygen’s</a:t>
            </a:r>
            <a:r>
              <a:rPr lang="en-US" sz="2000" dirty="0" smtClean="0"/>
              <a:t> sources</a:t>
            </a:r>
          </a:p>
          <a:p>
            <a:r>
              <a:rPr lang="en-US" sz="2400" dirty="0" smtClean="0"/>
              <a:t>Reaction, reciprocity and mutual coupling</a:t>
            </a:r>
          </a:p>
          <a:p>
            <a:r>
              <a:rPr lang="en-US" sz="2400" dirty="0" smtClean="0"/>
              <a:t>Imaging</a:t>
            </a:r>
          </a:p>
          <a:p>
            <a:pPr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619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357188"/>
            <a:ext cx="8715375" cy="1143000"/>
          </a:xfrm>
        </p:spPr>
        <p:txBody>
          <a:bodyPr/>
          <a:lstStyle/>
          <a:p>
            <a:r>
              <a:rPr lang="en-US" smtClean="0"/>
              <a:t>About the vector potentials used in most other antenna theory textbooks:</a:t>
            </a:r>
          </a:p>
        </p:txBody>
      </p:sp>
      <p:sp>
        <p:nvSpPr>
          <p:cNvPr id="46083" name="Oval 3"/>
          <p:cNvSpPr>
            <a:spLocks noChangeArrowheads="1"/>
          </p:cNvSpPr>
          <p:nvPr/>
        </p:nvSpPr>
        <p:spPr bwMode="auto">
          <a:xfrm>
            <a:off x="457200" y="1828800"/>
            <a:ext cx="2057400" cy="1371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46084" name="Oval 4"/>
          <p:cNvSpPr>
            <a:spLocks noChangeArrowheads="1"/>
          </p:cNvSpPr>
          <p:nvPr/>
        </p:nvSpPr>
        <p:spPr bwMode="auto">
          <a:xfrm>
            <a:off x="6019800" y="1905000"/>
            <a:ext cx="2057400" cy="1371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46085" name="Oval 5"/>
          <p:cNvSpPr>
            <a:spLocks noChangeArrowheads="1"/>
          </p:cNvSpPr>
          <p:nvPr/>
        </p:nvSpPr>
        <p:spPr bwMode="auto">
          <a:xfrm>
            <a:off x="3048000" y="4343400"/>
            <a:ext cx="2057400" cy="1371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2514600" y="2514600"/>
            <a:ext cx="3581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685800" y="2286000"/>
            <a:ext cx="14478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ts val="11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Sources</a:t>
            </a:r>
            <a:r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 </a:t>
            </a:r>
          </a:p>
          <a:p>
            <a:pPr algn="ctr" eaLnBrk="1" hangingPunct="1">
              <a:lnSpc>
                <a:spcPts val="1100"/>
              </a:lnSpc>
              <a:spcBef>
                <a:spcPct val="50000"/>
              </a:spcBef>
            </a:pPr>
            <a:r>
              <a:rPr lang="en-US" sz="1400" b="1" smtClean="0">
                <a:solidFill>
                  <a:srgbClr val="000000"/>
                </a:solidFill>
                <a:latin typeface="Arial" pitchFamily="34" charset="0"/>
              </a:rPr>
              <a:t>J, M</a:t>
            </a:r>
            <a:endParaRPr lang="en-US" sz="1000" smtClean="0">
              <a:solidFill>
                <a:srgbClr val="000000"/>
              </a:solidFill>
            </a:endParaRP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3429000" y="1905000"/>
            <a:ext cx="13716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ts val="11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Integration</a:t>
            </a:r>
          </a:p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 Path 1</a:t>
            </a:r>
          </a:p>
        </p:txBody>
      </p:sp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1981200" y="3276600"/>
            <a:ext cx="1371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Integration</a:t>
            </a:r>
          </a:p>
          <a:p>
            <a:pPr algn="ctr" eaLnBrk="1" hangingPunct="1">
              <a:lnSpc>
                <a:spcPts val="10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Path 2</a:t>
            </a:r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4953000" y="3352800"/>
            <a:ext cx="14478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Differentiation</a:t>
            </a:r>
          </a:p>
          <a:p>
            <a:pPr algn="ctr" eaLnBrk="1" hangingPunct="1">
              <a:lnSpc>
                <a:spcPts val="11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Path 2</a:t>
            </a:r>
          </a:p>
        </p:txBody>
      </p:sp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6248400" y="2286000"/>
            <a:ext cx="1600200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Fields</a:t>
            </a:r>
          </a:p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en-US" sz="1600" b="1" smtClean="0">
                <a:solidFill>
                  <a:srgbClr val="000000"/>
                </a:solidFill>
                <a:latin typeface="Arial" pitchFamily="34" charset="0"/>
              </a:rPr>
              <a:t>E, H</a:t>
            </a: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3124200" y="4648200"/>
            <a:ext cx="1905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12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600">
                <a:solidFill>
                  <a:srgbClr val="000000"/>
                </a:solidFill>
                <a:latin typeface="Arial" charset="0"/>
              </a:rPr>
              <a:t>Vector potentials</a:t>
            </a:r>
          </a:p>
          <a:p>
            <a:pPr algn="ctr" eaLnBrk="1" fontAlgn="auto" hangingPunct="1">
              <a:lnSpc>
                <a:spcPts val="12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6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600" b="1">
                <a:solidFill>
                  <a:srgbClr val="000000"/>
                </a:solidFill>
                <a:latin typeface="Arial" charset="0"/>
              </a:rPr>
              <a:t>A, F</a:t>
            </a:r>
          </a:p>
          <a:p>
            <a:pPr algn="ctr" eaLnBrk="1" fontAlgn="auto" hangingPunct="1">
              <a:lnSpc>
                <a:spcPts val="12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sz="1600" b="1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</a:t>
            </a:r>
            <a:r>
              <a:rPr lang="en-US" sz="2000" i="1" baseline="-25000">
                <a:solidFill>
                  <a:srgbClr val="000000"/>
                </a:solidFill>
                <a:latin typeface="Arial" charset="0"/>
                <a:sym typeface="Symbol" pitchFamily="18" charset="2"/>
              </a:rPr>
              <a:t>e</a:t>
            </a:r>
            <a:r>
              <a:rPr lang="en-US" sz="2000" i="1">
                <a:solidFill>
                  <a:srgbClr val="000000"/>
                </a:solidFill>
                <a:latin typeface="Arial" charset="0"/>
                <a:sym typeface="Symbol" pitchFamily="18" charset="2"/>
              </a:rPr>
              <a:t>,</a:t>
            </a:r>
            <a:r>
              <a:rPr lang="en-US" sz="1800" i="1">
                <a:solidFill>
                  <a:srgbClr val="FFFFFF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sym typeface="Symbol" pitchFamily="18" charset="2"/>
              </a:rPr>
              <a:t> </a:t>
            </a:r>
            <a:r>
              <a:rPr lang="en-US" sz="1600" b="1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</a:t>
            </a:r>
            <a:r>
              <a:rPr lang="en-US" sz="2000" i="1" baseline="-25000">
                <a:solidFill>
                  <a:srgbClr val="000000"/>
                </a:solidFill>
                <a:latin typeface="Arial" charset="0"/>
                <a:sym typeface="Symbol" pitchFamily="18" charset="2"/>
              </a:rPr>
              <a:t>h</a:t>
            </a:r>
            <a:r>
              <a:rPr lang="en-US" sz="1800">
                <a:solidFill>
                  <a:srgbClr val="000000"/>
                </a:solidFill>
                <a:latin typeface="Arial" charset="0"/>
                <a:sym typeface="Symbol" pitchFamily="18" charset="2"/>
              </a:rPr>
              <a:t>)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6093" name="Line 13"/>
          <p:cNvSpPr>
            <a:spLocks noChangeShapeType="1"/>
          </p:cNvSpPr>
          <p:nvPr/>
        </p:nvSpPr>
        <p:spPr bwMode="auto">
          <a:xfrm>
            <a:off x="1524000" y="3200400"/>
            <a:ext cx="16002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6094" name="Line 14"/>
          <p:cNvSpPr>
            <a:spLocks noChangeShapeType="1"/>
          </p:cNvSpPr>
          <p:nvPr/>
        </p:nvSpPr>
        <p:spPr bwMode="auto">
          <a:xfrm rot="21479621" flipV="1">
            <a:off x="5105400" y="3276600"/>
            <a:ext cx="17526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5410200" y="5029200"/>
            <a:ext cx="249872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 eaLnBrk="1" hangingPunct="1"/>
            <a:r>
              <a:rPr lang="en-US" sz="3200" smtClean="0">
                <a:solidFill>
                  <a:srgbClr val="FF0000"/>
                </a:solidFill>
                <a:latin typeface="Times"/>
              </a:rPr>
              <a:t>Auxiliary step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Auxiliary vector potentials</a:t>
            </a:r>
          </a:p>
        </p:txBody>
      </p:sp>
      <p:sp>
        <p:nvSpPr>
          <p:cNvPr id="47112" name="Rectangle 14"/>
          <p:cNvSpPr>
            <a:spLocks noGrp="1" noChangeArrowheads="1"/>
          </p:cNvSpPr>
          <p:nvPr>
            <p:ph idx="1"/>
          </p:nvPr>
        </p:nvSpPr>
        <p:spPr>
          <a:xfrm>
            <a:off x="1066800" y="1905000"/>
            <a:ext cx="72390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It is common to introduce magnetic vector potential A and electric vector potential F that are solutions to</a:t>
            </a:r>
            <a:br>
              <a:rPr lang="en-US" sz="2400" dirty="0" smtClean="0"/>
            </a:br>
            <a:r>
              <a:rPr lang="en-US" sz="2400" dirty="0" smtClean="0"/>
              <a:t>the inhomogeneous Helmholtz equation:</a:t>
            </a:r>
            <a:br>
              <a:rPr lang="en-US" sz="2400" dirty="0" smtClean="0"/>
            </a:b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The solutions to these are: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Scalar free space Green’s function: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  <p:pic>
        <p:nvPicPr>
          <p:cNvPr id="4710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048000"/>
            <a:ext cx="33464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048000"/>
            <a:ext cx="3414713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191000"/>
            <a:ext cx="3425825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4191000"/>
            <a:ext cx="3624263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4953000"/>
            <a:ext cx="20796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Auxiliary vector potentials</a:t>
            </a:r>
          </a:p>
        </p:txBody>
      </p:sp>
      <p:sp>
        <p:nvSpPr>
          <p:cNvPr id="47112" name="Rectangle 14"/>
          <p:cNvSpPr>
            <a:spLocks noGrp="1" noChangeArrowheads="1"/>
          </p:cNvSpPr>
          <p:nvPr>
            <p:ph idx="1"/>
          </p:nvPr>
        </p:nvSpPr>
        <p:spPr>
          <a:xfrm>
            <a:off x="1066800" y="1905000"/>
            <a:ext cx="72390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It is common to introduce magnetic vector potential A and electric vector potential F that are solutions to</a:t>
            </a:r>
            <a:br>
              <a:rPr lang="en-US" sz="2400" dirty="0" smtClean="0"/>
            </a:br>
            <a:r>
              <a:rPr lang="en-US" sz="2400" dirty="0" smtClean="0"/>
              <a:t>the inhomogeneous Helmholtz equation:</a:t>
            </a:r>
            <a:br>
              <a:rPr lang="en-US" sz="2400" dirty="0" smtClean="0"/>
            </a:b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The solutions to these are: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Scalar free space Green’s function: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  <p:pic>
        <p:nvPicPr>
          <p:cNvPr id="4710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048000"/>
            <a:ext cx="33464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048000"/>
            <a:ext cx="3414713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191000"/>
            <a:ext cx="3425825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4191000"/>
            <a:ext cx="3624263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4953000"/>
            <a:ext cx="20796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/>
          <p:nvPr/>
        </p:nvGrpSpPr>
        <p:grpSpPr>
          <a:xfrm>
            <a:off x="1219200" y="1905000"/>
            <a:ext cx="7032626" cy="3886200"/>
            <a:chOff x="1219200" y="1905000"/>
            <a:chExt cx="7032626" cy="3886200"/>
          </a:xfrm>
        </p:grpSpPr>
        <p:cxnSp>
          <p:nvCxnSpPr>
            <p:cNvPr id="11" name="Straight Connector 10"/>
            <p:cNvCxnSpPr/>
            <p:nvPr/>
          </p:nvCxnSpPr>
          <p:spPr bwMode="auto">
            <a:xfrm>
              <a:off x="1219200" y="1905000"/>
              <a:ext cx="7032625" cy="38862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flipH="1">
              <a:off x="1219200" y="1905000"/>
              <a:ext cx="7032626" cy="38862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45288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Auxiliary vector potentials: </a:t>
            </a:r>
            <a:br>
              <a:rPr lang="en-US" smtClean="0"/>
            </a:br>
            <a:r>
              <a:rPr lang="en-US" smtClean="0"/>
              <a:t>field expressions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z="2400" smtClean="0"/>
              <a:t>Far fields</a:t>
            </a:r>
          </a:p>
          <a:p>
            <a:endParaRPr lang="en-US" sz="2400" smtClean="0"/>
          </a:p>
          <a:p>
            <a:r>
              <a:rPr lang="en-US" sz="2400" smtClean="0"/>
              <a:t>Useful relations</a:t>
            </a:r>
          </a:p>
          <a:p>
            <a:endParaRPr lang="en-US" smtClean="0"/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057400"/>
            <a:ext cx="54165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743200"/>
            <a:ext cx="5584825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733800"/>
            <a:ext cx="4502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4191000"/>
            <a:ext cx="4286250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5105400"/>
            <a:ext cx="12207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7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3000" y="5562600"/>
            <a:ext cx="94615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8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5400" y="5638800"/>
            <a:ext cx="1087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9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05400" y="6096000"/>
            <a:ext cx="1220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0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95600" y="5715000"/>
            <a:ext cx="12207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1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86600" y="5638800"/>
            <a:ext cx="1220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2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6600" y="6096000"/>
            <a:ext cx="14144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43" name="Rectangle 17"/>
          <p:cNvSpPr>
            <a:spLocks noChangeArrowheads="1"/>
          </p:cNvSpPr>
          <p:nvPr/>
        </p:nvSpPr>
        <p:spPr bwMode="auto">
          <a:xfrm>
            <a:off x="2711450" y="5105400"/>
            <a:ext cx="1333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smtClean="0">
                <a:solidFill>
                  <a:srgbClr val="000000"/>
                </a:solidFill>
              </a:rPr>
              <a:t>2</a:t>
            </a:r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48144" name="Rectangle 18"/>
          <p:cNvSpPr>
            <a:spLocks noChangeArrowheads="1"/>
          </p:cNvSpPr>
          <p:nvPr/>
        </p:nvSpPr>
        <p:spPr bwMode="auto">
          <a:xfrm>
            <a:off x="2971800" y="5105400"/>
            <a:ext cx="1460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48145" name="Rectangle 19"/>
          <p:cNvSpPr>
            <a:spLocks noChangeArrowheads="1"/>
          </p:cNvSpPr>
          <p:nvPr/>
        </p:nvSpPr>
        <p:spPr bwMode="auto">
          <a:xfrm>
            <a:off x="3276600" y="5105400"/>
            <a:ext cx="1460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l</a:t>
            </a:r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48146" name="Rectangle 20"/>
          <p:cNvSpPr>
            <a:spLocks noChangeArrowheads="1"/>
          </p:cNvSpPr>
          <p:nvPr/>
        </p:nvSpPr>
        <p:spPr bwMode="auto">
          <a:xfrm>
            <a:off x="3168650" y="5105400"/>
            <a:ext cx="444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¤</a:t>
            </a:r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48147" name="Rectangle 21"/>
          <p:cNvSpPr>
            <a:spLocks noChangeArrowheads="1"/>
          </p:cNvSpPr>
          <p:nvPr/>
        </p:nvSpPr>
        <p:spPr bwMode="auto">
          <a:xfrm>
            <a:off x="2863850" y="5105400"/>
            <a:ext cx="88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48148" name="Rectangle 22"/>
          <p:cNvSpPr>
            <a:spLocks noChangeArrowheads="1"/>
          </p:cNvSpPr>
          <p:nvPr/>
        </p:nvSpPr>
        <p:spPr bwMode="auto">
          <a:xfrm>
            <a:off x="3451225" y="5105400"/>
            <a:ext cx="88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48149" name="Rectangle 23"/>
          <p:cNvSpPr>
            <a:spLocks noChangeArrowheads="1"/>
          </p:cNvSpPr>
          <p:nvPr/>
        </p:nvSpPr>
        <p:spPr bwMode="auto">
          <a:xfrm>
            <a:off x="2449513" y="5105400"/>
            <a:ext cx="15081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smtClean="0">
                <a:solidFill>
                  <a:srgbClr val="000000"/>
                </a:solidFill>
              </a:rPr>
              <a:t>=</a:t>
            </a:r>
            <a:endParaRPr lang="en-US" sz="1800" smtClean="0">
              <a:solidFill>
                <a:srgbClr val="000000"/>
              </a:solidFill>
            </a:endParaRPr>
          </a:p>
        </p:txBody>
      </p:sp>
      <p:pic>
        <p:nvPicPr>
          <p:cNvPr id="48150" name="Picture 2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05400" y="5105400"/>
            <a:ext cx="12636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51" name="Text Box 25"/>
          <p:cNvSpPr txBox="1">
            <a:spLocks noChangeArrowheads="1"/>
          </p:cNvSpPr>
          <p:nvPr/>
        </p:nvSpPr>
        <p:spPr bwMode="auto">
          <a:xfrm>
            <a:off x="6400800" y="5029200"/>
            <a:ext cx="790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Ohms</a:t>
            </a:r>
            <a:endParaRPr lang="sv-SE" sz="18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>
          <a:xfrm>
            <a:off x="609600" y="1371600"/>
            <a:ext cx="8153400" cy="44958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400" u="sng" dirty="0" smtClean="0"/>
              <a:t>Explain</a:t>
            </a:r>
            <a:r>
              <a:rPr lang="en-US" sz="2400" dirty="0" smtClean="0"/>
              <a:t> how antennas can be analyzed in terms of </a:t>
            </a:r>
            <a:r>
              <a:rPr lang="en-US" sz="2400" b="1" dirty="0" smtClean="0"/>
              <a:t>incremental elementary sources</a:t>
            </a:r>
            <a:r>
              <a:rPr lang="en-US" sz="2400" dirty="0" smtClean="0"/>
              <a:t>: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electric current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e</a:t>
            </a:r>
            <a:r>
              <a:rPr lang="en-US" sz="2000" dirty="0" smtClean="0"/>
              <a:t>quivalent magnetic current</a:t>
            </a:r>
          </a:p>
          <a:p>
            <a:pPr lvl="1">
              <a:spcBef>
                <a:spcPts val="600"/>
              </a:spcBef>
            </a:pPr>
            <a:r>
              <a:rPr lang="en-US" sz="2000" dirty="0" err="1" smtClean="0"/>
              <a:t>Huygen’s</a:t>
            </a:r>
            <a:r>
              <a:rPr lang="en-US" sz="2000" dirty="0" smtClean="0"/>
              <a:t> source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US" sz="2400" dirty="0" smtClean="0"/>
              <a:t>by </a:t>
            </a:r>
            <a:r>
              <a:rPr lang="en-US" sz="2400" dirty="0" smtClean="0"/>
              <a:t>using a compact vector notation and </a:t>
            </a:r>
            <a:r>
              <a:rPr lang="en-US" sz="2400" dirty="0" smtClean="0"/>
              <a:t>numerical integration; </a:t>
            </a:r>
            <a:r>
              <a:rPr lang="en-US" sz="2400" u="sng" dirty="0" smtClean="0"/>
              <a:t>apply</a:t>
            </a:r>
            <a:r>
              <a:rPr lang="en-US" sz="2400" dirty="0" smtClean="0"/>
              <a:t> </a:t>
            </a:r>
            <a:r>
              <a:rPr lang="en-US" sz="2400" dirty="0"/>
              <a:t>the formulas and perform simple calculations</a:t>
            </a:r>
            <a:endParaRPr lang="en-US" sz="2400" dirty="0" smtClean="0"/>
          </a:p>
          <a:p>
            <a:pPr>
              <a:spcBef>
                <a:spcPts val="1200"/>
              </a:spcBef>
            </a:pPr>
            <a:r>
              <a:rPr lang="en-US" sz="2400" u="sng" dirty="0" smtClean="0"/>
              <a:t>Describe</a:t>
            </a:r>
            <a:r>
              <a:rPr lang="en-US" sz="2400" dirty="0" smtClean="0"/>
              <a:t> reaction, </a:t>
            </a:r>
            <a:r>
              <a:rPr lang="en-US" sz="2400" b="1" dirty="0" smtClean="0"/>
              <a:t>reciprocity</a:t>
            </a:r>
            <a:r>
              <a:rPr lang="en-US" sz="2400" dirty="0" smtClean="0"/>
              <a:t> and mutual </a:t>
            </a:r>
            <a:r>
              <a:rPr lang="en-US" sz="2400" dirty="0" smtClean="0"/>
              <a:t>coupling; </a:t>
            </a:r>
            <a:r>
              <a:rPr lang="en-US" sz="2400" u="sng" dirty="0" smtClean="0"/>
              <a:t>apply</a:t>
            </a:r>
            <a:r>
              <a:rPr lang="en-US" sz="2400" dirty="0" smtClean="0"/>
              <a:t> the formulas and perform simple calculations</a:t>
            </a:r>
            <a:endParaRPr lang="en-US" sz="2400" dirty="0" smtClean="0"/>
          </a:p>
          <a:p>
            <a:pPr>
              <a:spcBef>
                <a:spcPts val="1200"/>
              </a:spcBef>
            </a:pPr>
            <a:r>
              <a:rPr lang="en-US" sz="2400" u="sng" dirty="0" smtClean="0"/>
              <a:t>Explain</a:t>
            </a:r>
            <a:r>
              <a:rPr lang="en-US" sz="2400" dirty="0" smtClean="0"/>
              <a:t> principles of </a:t>
            </a:r>
            <a:r>
              <a:rPr lang="en-US" sz="2400" b="1" dirty="0" smtClean="0"/>
              <a:t>imaging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sv-SE" dirty="0" smtClean="0"/>
              <a:t>Learning </a:t>
            </a:r>
            <a:r>
              <a:rPr lang="sv-SE" dirty="0" err="1" smtClean="0"/>
              <a:t>Goals</a:t>
            </a:r>
            <a:r>
              <a:rPr lang="en-GB" sz="4000" dirty="0" smtClean="0"/>
              <a:t/>
            </a:r>
            <a:br>
              <a:rPr lang="en-GB" sz="4000" dirty="0" smtClean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1232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Auxiliary vector potentials: </a:t>
            </a:r>
            <a:br>
              <a:rPr lang="en-US" smtClean="0"/>
            </a:br>
            <a:r>
              <a:rPr lang="en-US" smtClean="0"/>
              <a:t>field expressions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z="2400" smtClean="0"/>
              <a:t>Far fields</a:t>
            </a:r>
          </a:p>
          <a:p>
            <a:endParaRPr lang="en-US" sz="2400" smtClean="0"/>
          </a:p>
          <a:p>
            <a:r>
              <a:rPr lang="en-US" sz="2400" smtClean="0"/>
              <a:t>Useful relations</a:t>
            </a:r>
          </a:p>
          <a:p>
            <a:endParaRPr lang="en-US" smtClean="0"/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057400"/>
            <a:ext cx="54165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743200"/>
            <a:ext cx="5584825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733800"/>
            <a:ext cx="4502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4191000"/>
            <a:ext cx="4286250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5105400"/>
            <a:ext cx="12207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7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3000" y="5562600"/>
            <a:ext cx="94615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8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5400" y="5638800"/>
            <a:ext cx="1087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9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05400" y="6096000"/>
            <a:ext cx="1220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0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95600" y="5715000"/>
            <a:ext cx="12207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1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86600" y="5638800"/>
            <a:ext cx="1220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2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6600" y="6096000"/>
            <a:ext cx="14144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43" name="Rectangle 17"/>
          <p:cNvSpPr>
            <a:spLocks noChangeArrowheads="1"/>
          </p:cNvSpPr>
          <p:nvPr/>
        </p:nvSpPr>
        <p:spPr bwMode="auto">
          <a:xfrm>
            <a:off x="2711450" y="5105400"/>
            <a:ext cx="1333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smtClean="0">
                <a:solidFill>
                  <a:srgbClr val="000000"/>
                </a:solidFill>
              </a:rPr>
              <a:t>2</a:t>
            </a:r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48144" name="Rectangle 18"/>
          <p:cNvSpPr>
            <a:spLocks noChangeArrowheads="1"/>
          </p:cNvSpPr>
          <p:nvPr/>
        </p:nvSpPr>
        <p:spPr bwMode="auto">
          <a:xfrm>
            <a:off x="2971800" y="5105400"/>
            <a:ext cx="1460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48145" name="Rectangle 19"/>
          <p:cNvSpPr>
            <a:spLocks noChangeArrowheads="1"/>
          </p:cNvSpPr>
          <p:nvPr/>
        </p:nvSpPr>
        <p:spPr bwMode="auto">
          <a:xfrm>
            <a:off x="3276600" y="5105400"/>
            <a:ext cx="1460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l</a:t>
            </a:r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48146" name="Rectangle 20"/>
          <p:cNvSpPr>
            <a:spLocks noChangeArrowheads="1"/>
          </p:cNvSpPr>
          <p:nvPr/>
        </p:nvSpPr>
        <p:spPr bwMode="auto">
          <a:xfrm>
            <a:off x="3168650" y="5105400"/>
            <a:ext cx="444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¤</a:t>
            </a:r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48147" name="Rectangle 21"/>
          <p:cNvSpPr>
            <a:spLocks noChangeArrowheads="1"/>
          </p:cNvSpPr>
          <p:nvPr/>
        </p:nvSpPr>
        <p:spPr bwMode="auto">
          <a:xfrm>
            <a:off x="2863850" y="5105400"/>
            <a:ext cx="88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48148" name="Rectangle 22"/>
          <p:cNvSpPr>
            <a:spLocks noChangeArrowheads="1"/>
          </p:cNvSpPr>
          <p:nvPr/>
        </p:nvSpPr>
        <p:spPr bwMode="auto">
          <a:xfrm>
            <a:off x="3451225" y="5105400"/>
            <a:ext cx="88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48149" name="Rectangle 23"/>
          <p:cNvSpPr>
            <a:spLocks noChangeArrowheads="1"/>
          </p:cNvSpPr>
          <p:nvPr/>
        </p:nvSpPr>
        <p:spPr bwMode="auto">
          <a:xfrm>
            <a:off x="2449513" y="5105400"/>
            <a:ext cx="15081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smtClean="0">
                <a:solidFill>
                  <a:srgbClr val="000000"/>
                </a:solidFill>
              </a:rPr>
              <a:t>=</a:t>
            </a:r>
            <a:endParaRPr lang="en-US" sz="1800" smtClean="0">
              <a:solidFill>
                <a:srgbClr val="000000"/>
              </a:solidFill>
            </a:endParaRPr>
          </a:p>
        </p:txBody>
      </p:sp>
      <p:pic>
        <p:nvPicPr>
          <p:cNvPr id="48150" name="Picture 2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05400" y="5105400"/>
            <a:ext cx="12636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51" name="Text Box 25"/>
          <p:cNvSpPr txBox="1">
            <a:spLocks noChangeArrowheads="1"/>
          </p:cNvSpPr>
          <p:nvPr/>
        </p:nvSpPr>
        <p:spPr bwMode="auto">
          <a:xfrm>
            <a:off x="6400800" y="5029200"/>
            <a:ext cx="790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Ohms</a:t>
            </a:r>
            <a:endParaRPr lang="sv-SE" sz="1800" smtClean="0">
              <a:solidFill>
                <a:srgbClr val="00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838200" y="1981200"/>
            <a:ext cx="6961234" cy="2662237"/>
            <a:chOff x="838200" y="1981200"/>
            <a:chExt cx="6961234" cy="2662237"/>
          </a:xfrm>
        </p:grpSpPr>
        <p:cxnSp>
          <p:nvCxnSpPr>
            <p:cNvPr id="25" name="Straight Connector 24"/>
            <p:cNvCxnSpPr/>
            <p:nvPr/>
          </p:nvCxnSpPr>
          <p:spPr bwMode="auto">
            <a:xfrm>
              <a:off x="838200" y="1981200"/>
              <a:ext cx="6961234" cy="266223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 flipH="1">
              <a:off x="838200" y="1981200"/>
              <a:ext cx="6858794" cy="251142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07563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28625"/>
            <a:ext cx="7772400" cy="1143000"/>
          </a:xfrm>
        </p:spPr>
        <p:txBody>
          <a:bodyPr/>
          <a:lstStyle/>
          <a:p>
            <a:r>
              <a:rPr lang="en-US" smtClean="0"/>
              <a:t>However, the vector potentials are really NOT needed</a:t>
            </a:r>
          </a:p>
        </p:txBody>
      </p:sp>
      <p:sp>
        <p:nvSpPr>
          <p:cNvPr id="49155" name="Oval 3"/>
          <p:cNvSpPr>
            <a:spLocks noChangeArrowheads="1"/>
          </p:cNvSpPr>
          <p:nvPr/>
        </p:nvSpPr>
        <p:spPr bwMode="auto">
          <a:xfrm>
            <a:off x="457200" y="1828800"/>
            <a:ext cx="2057400" cy="1371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49156" name="Oval 4"/>
          <p:cNvSpPr>
            <a:spLocks noChangeArrowheads="1"/>
          </p:cNvSpPr>
          <p:nvPr/>
        </p:nvSpPr>
        <p:spPr bwMode="auto">
          <a:xfrm>
            <a:off x="6019800" y="1905000"/>
            <a:ext cx="2057400" cy="1371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49157" name="Oval 5"/>
          <p:cNvSpPr>
            <a:spLocks noChangeArrowheads="1"/>
          </p:cNvSpPr>
          <p:nvPr/>
        </p:nvSpPr>
        <p:spPr bwMode="auto">
          <a:xfrm>
            <a:off x="3048000" y="4343400"/>
            <a:ext cx="2057400" cy="1371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>
            <a:off x="2514600" y="2514600"/>
            <a:ext cx="3581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685800" y="2286000"/>
            <a:ext cx="14478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ts val="11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Sources</a:t>
            </a:r>
            <a:r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 </a:t>
            </a:r>
          </a:p>
          <a:p>
            <a:pPr algn="ctr" eaLnBrk="1" hangingPunct="1">
              <a:lnSpc>
                <a:spcPts val="1100"/>
              </a:lnSpc>
              <a:spcBef>
                <a:spcPct val="50000"/>
              </a:spcBef>
            </a:pPr>
            <a:r>
              <a:rPr lang="en-US" sz="1400" b="1" smtClean="0">
                <a:solidFill>
                  <a:srgbClr val="000000"/>
                </a:solidFill>
                <a:latin typeface="Arial" pitchFamily="34" charset="0"/>
              </a:rPr>
              <a:t>J, M</a:t>
            </a:r>
            <a:endParaRPr lang="en-US" sz="1000" smtClean="0">
              <a:solidFill>
                <a:srgbClr val="000000"/>
              </a:solidFill>
            </a:endParaRP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3429000" y="1905000"/>
            <a:ext cx="13716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ts val="11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Integration</a:t>
            </a:r>
          </a:p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 Path 1</a:t>
            </a: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1981200" y="3276600"/>
            <a:ext cx="1371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Integration</a:t>
            </a:r>
          </a:p>
          <a:p>
            <a:pPr algn="ctr" eaLnBrk="1" hangingPunct="1">
              <a:lnSpc>
                <a:spcPts val="10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Path 2</a:t>
            </a: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4953000" y="3352800"/>
            <a:ext cx="14478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Differentiation</a:t>
            </a:r>
          </a:p>
          <a:p>
            <a:pPr algn="ctr" eaLnBrk="1" hangingPunct="1">
              <a:lnSpc>
                <a:spcPts val="11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Path 2</a:t>
            </a:r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6248400" y="2286000"/>
            <a:ext cx="1600200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Fields</a:t>
            </a:r>
          </a:p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en-US" sz="1600" b="1" smtClean="0">
                <a:solidFill>
                  <a:srgbClr val="000000"/>
                </a:solidFill>
                <a:latin typeface="Arial" pitchFamily="34" charset="0"/>
              </a:rPr>
              <a:t>E, H</a:t>
            </a: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3124200" y="4648200"/>
            <a:ext cx="1905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12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600">
                <a:solidFill>
                  <a:srgbClr val="000000"/>
                </a:solidFill>
                <a:latin typeface="Arial" charset="0"/>
              </a:rPr>
              <a:t>Vector potentials</a:t>
            </a:r>
          </a:p>
          <a:p>
            <a:pPr algn="ctr" eaLnBrk="1" fontAlgn="auto" hangingPunct="1">
              <a:lnSpc>
                <a:spcPts val="12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6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600" b="1">
                <a:solidFill>
                  <a:srgbClr val="000000"/>
                </a:solidFill>
                <a:latin typeface="Arial" charset="0"/>
              </a:rPr>
              <a:t>A, F</a:t>
            </a:r>
          </a:p>
          <a:p>
            <a:pPr algn="ctr" eaLnBrk="1" fontAlgn="auto" hangingPunct="1">
              <a:lnSpc>
                <a:spcPts val="12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sz="1600" b="1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</a:t>
            </a:r>
            <a:r>
              <a:rPr lang="en-US" sz="2000" i="1" baseline="-25000">
                <a:solidFill>
                  <a:srgbClr val="000000"/>
                </a:solidFill>
                <a:latin typeface="Arial" charset="0"/>
                <a:sym typeface="Symbol" pitchFamily="18" charset="2"/>
              </a:rPr>
              <a:t>e</a:t>
            </a:r>
            <a:r>
              <a:rPr lang="en-US" sz="2000" i="1">
                <a:solidFill>
                  <a:srgbClr val="000000"/>
                </a:solidFill>
                <a:latin typeface="Arial" charset="0"/>
                <a:sym typeface="Symbol" pitchFamily="18" charset="2"/>
              </a:rPr>
              <a:t>,</a:t>
            </a:r>
            <a:r>
              <a:rPr lang="en-US" sz="1800" i="1">
                <a:solidFill>
                  <a:srgbClr val="FFFFFF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sym typeface="Symbol" pitchFamily="18" charset="2"/>
              </a:rPr>
              <a:t> </a:t>
            </a:r>
            <a:r>
              <a:rPr lang="en-US" sz="1600" b="1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</a:t>
            </a:r>
            <a:r>
              <a:rPr lang="en-US" sz="2000" i="1" baseline="-25000">
                <a:solidFill>
                  <a:srgbClr val="000000"/>
                </a:solidFill>
                <a:latin typeface="Arial" charset="0"/>
                <a:sym typeface="Symbol" pitchFamily="18" charset="2"/>
              </a:rPr>
              <a:t>h</a:t>
            </a:r>
            <a:r>
              <a:rPr lang="en-US" sz="1800">
                <a:solidFill>
                  <a:srgbClr val="000000"/>
                </a:solidFill>
                <a:latin typeface="Arial" charset="0"/>
                <a:sym typeface="Symbol" pitchFamily="18" charset="2"/>
              </a:rPr>
              <a:t>)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9165" name="Line 13"/>
          <p:cNvSpPr>
            <a:spLocks noChangeShapeType="1"/>
          </p:cNvSpPr>
          <p:nvPr/>
        </p:nvSpPr>
        <p:spPr bwMode="auto">
          <a:xfrm>
            <a:off x="1524000" y="3200400"/>
            <a:ext cx="16002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9166" name="Line 14"/>
          <p:cNvSpPr>
            <a:spLocks noChangeShapeType="1"/>
          </p:cNvSpPr>
          <p:nvPr/>
        </p:nvSpPr>
        <p:spPr bwMode="auto">
          <a:xfrm rot="21479621" flipV="1">
            <a:off x="5105400" y="3276600"/>
            <a:ext cx="17526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9167" name="Text Box 15"/>
          <p:cNvSpPr txBox="1">
            <a:spLocks noChangeArrowheads="1"/>
          </p:cNvSpPr>
          <p:nvPr/>
        </p:nvSpPr>
        <p:spPr bwMode="auto">
          <a:xfrm>
            <a:off x="5410200" y="5029200"/>
            <a:ext cx="249872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 eaLnBrk="1" hangingPunct="1"/>
            <a:r>
              <a:rPr lang="en-US" sz="3200" smtClean="0">
                <a:solidFill>
                  <a:srgbClr val="FF0000"/>
                </a:solidFill>
                <a:latin typeface="Times"/>
              </a:rPr>
              <a:t>Auxiliary step</a:t>
            </a:r>
          </a:p>
        </p:txBody>
      </p:sp>
      <p:sp>
        <p:nvSpPr>
          <p:cNvPr id="49168" name="Line 16"/>
          <p:cNvSpPr>
            <a:spLocks noChangeShapeType="1"/>
          </p:cNvSpPr>
          <p:nvPr/>
        </p:nvSpPr>
        <p:spPr bwMode="auto">
          <a:xfrm>
            <a:off x="1752600" y="4038600"/>
            <a:ext cx="4495800" cy="198120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9169" name="Line 17"/>
          <p:cNvSpPr>
            <a:spLocks noChangeShapeType="1"/>
          </p:cNvSpPr>
          <p:nvPr/>
        </p:nvSpPr>
        <p:spPr bwMode="auto">
          <a:xfrm flipV="1">
            <a:off x="1752600" y="4114800"/>
            <a:ext cx="4114800" cy="182880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9170" name="Text Box 18"/>
          <p:cNvSpPr txBox="1">
            <a:spLocks noChangeArrowheads="1"/>
          </p:cNvSpPr>
          <p:nvPr/>
        </p:nvSpPr>
        <p:spPr bwMode="auto">
          <a:xfrm>
            <a:off x="1857375" y="6324600"/>
            <a:ext cx="4622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Use vector integral forms instead!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mtClean="0"/>
              <a:t>Vector integral forms of E- and H-fields versus vector potentials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8153400" cy="4114800"/>
          </a:xfrm>
        </p:spPr>
        <p:txBody>
          <a:bodyPr/>
          <a:lstStyle/>
          <a:p>
            <a:r>
              <a:rPr lang="en-US" dirty="0" smtClean="0"/>
              <a:t>Auxiliary vector potentials:</a:t>
            </a:r>
            <a:br>
              <a:rPr lang="en-US" dirty="0" smtClean="0"/>
            </a:br>
            <a:r>
              <a:rPr lang="en-US" sz="2400" b="1" dirty="0" smtClean="0"/>
              <a:t>+</a:t>
            </a:r>
            <a:r>
              <a:rPr lang="en-US" sz="2400" dirty="0" smtClean="0"/>
              <a:t> far field: scalar Green’s functions for A and F</a:t>
            </a:r>
            <a:br>
              <a:rPr lang="en-US" sz="2400" dirty="0" smtClean="0"/>
            </a:br>
            <a:r>
              <a:rPr lang="en-US" sz="2400" b="1" dirty="0" smtClean="0"/>
              <a:t>-</a:t>
            </a:r>
            <a:r>
              <a:rPr lang="en-US" sz="2400" dirty="0" smtClean="0"/>
              <a:t> </a:t>
            </a:r>
            <a:r>
              <a:rPr lang="sv-SE" sz="2400" dirty="0" smtClean="0"/>
              <a:t> </a:t>
            </a:r>
            <a:r>
              <a:rPr lang="en-US" sz="2400" dirty="0" smtClean="0"/>
              <a:t>near field: differential operations needed</a:t>
            </a:r>
            <a:br>
              <a:rPr lang="en-US" sz="2400" dirty="0" smtClean="0"/>
            </a:br>
            <a:r>
              <a:rPr lang="en-US" sz="2400" b="1" dirty="0" smtClean="0"/>
              <a:t>-</a:t>
            </a:r>
            <a:r>
              <a:rPr lang="en-US" sz="2400" dirty="0" smtClean="0"/>
              <a:t> </a:t>
            </a:r>
            <a:r>
              <a:rPr lang="sv-SE" sz="2400" dirty="0" smtClean="0"/>
              <a:t> </a:t>
            </a:r>
            <a:r>
              <a:rPr lang="en-US" sz="2400" dirty="0" smtClean="0"/>
              <a:t>difficult unnecessary constants </a:t>
            </a:r>
            <a:r>
              <a:rPr lang="en-US" sz="2400" dirty="0" smtClean="0">
                <a:latin typeface="Symbol" pitchFamily="18" charset="2"/>
              </a:rPr>
              <a:t>e, h, w</a:t>
            </a:r>
          </a:p>
          <a:p>
            <a:r>
              <a:rPr lang="en-US" dirty="0" smtClean="0"/>
              <a:t>Vector integral forms: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b="1" dirty="0" smtClean="0"/>
              <a:t>+</a:t>
            </a:r>
            <a:r>
              <a:rPr lang="en-US" sz="2400" dirty="0" smtClean="0"/>
              <a:t> simple vector operations in far &amp; near fields</a:t>
            </a:r>
            <a:br>
              <a:rPr lang="en-US" sz="2400" dirty="0" smtClean="0"/>
            </a:br>
            <a:r>
              <a:rPr lang="en-US" sz="2400" b="1" dirty="0" smtClean="0"/>
              <a:t>+</a:t>
            </a:r>
            <a:r>
              <a:rPr lang="en-US" sz="2400" dirty="0" smtClean="0"/>
              <a:t> very compact formulas in far field </a:t>
            </a:r>
            <a:br>
              <a:rPr lang="en-US" sz="2400" dirty="0" smtClean="0"/>
            </a:br>
            <a:r>
              <a:rPr lang="en-US" sz="2400" b="1" dirty="0" smtClean="0"/>
              <a:t>+</a:t>
            </a:r>
            <a:r>
              <a:rPr lang="en-US" sz="2400" dirty="0" smtClean="0"/>
              <a:t> independent of coordinate system</a:t>
            </a:r>
            <a:br>
              <a:rPr lang="en-US" sz="2400" dirty="0" smtClean="0"/>
            </a:br>
            <a:r>
              <a:rPr lang="en-US" sz="2400" b="1" dirty="0" smtClean="0"/>
              <a:t>+</a:t>
            </a:r>
            <a:r>
              <a:rPr lang="en-US" sz="2400" dirty="0" smtClean="0"/>
              <a:t> easy to interpret </a:t>
            </a:r>
            <a:br>
              <a:rPr lang="en-US" sz="2400" dirty="0" smtClean="0"/>
            </a:br>
            <a:r>
              <a:rPr lang="en-US" sz="2400" b="1" dirty="0" smtClean="0"/>
              <a:t>+</a:t>
            </a:r>
            <a:r>
              <a:rPr lang="en-US" sz="2400" dirty="0" smtClean="0"/>
              <a:t> easy to separate reactive and radiating near-fields</a:t>
            </a:r>
            <a:br>
              <a:rPr lang="en-US" sz="2400" dirty="0" smtClean="0"/>
            </a:br>
            <a:r>
              <a:rPr lang="en-US" sz="2400" dirty="0" smtClean="0"/>
              <a:t>-  strong source point singularities so near-field algorithms are needed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sz="4000" dirty="0" smtClean="0"/>
              <a:t>Lecture 7</a:t>
            </a:r>
            <a:br>
              <a:rPr lang="en-US" sz="4000" dirty="0" smtClean="0"/>
            </a:br>
            <a:r>
              <a:rPr lang="en-GB" sz="4000" dirty="0" smtClean="0"/>
              <a:t>Incremental elementary sources of radiation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sz="2400" dirty="0" smtClean="0"/>
              <a:t>Maxwell’s equations</a:t>
            </a:r>
          </a:p>
          <a:p>
            <a:pPr lvl="1"/>
            <a:r>
              <a:rPr lang="en-US" sz="2000" dirty="0" smtClean="0"/>
              <a:t>Boundary conditions</a:t>
            </a:r>
          </a:p>
          <a:p>
            <a:pPr lvl="1"/>
            <a:r>
              <a:rPr lang="en-US" sz="2000" dirty="0" smtClean="0"/>
              <a:t>Auxiliary vector potentials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Vector integral forms of E- and H-fields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General expressions and far-field expressions</a:t>
            </a:r>
          </a:p>
          <a:p>
            <a:r>
              <a:rPr lang="en-US" sz="2400" dirty="0" smtClean="0"/>
              <a:t>Uniqueness and equivalence for construction of solutions</a:t>
            </a:r>
          </a:p>
          <a:p>
            <a:r>
              <a:rPr lang="en-US" sz="2400" dirty="0" smtClean="0"/>
              <a:t>Incremental current sources</a:t>
            </a:r>
          </a:p>
          <a:p>
            <a:pPr lvl="1"/>
            <a:r>
              <a:rPr lang="en-US" sz="2000" dirty="0" smtClean="0"/>
              <a:t>Electric, magnetic and </a:t>
            </a:r>
            <a:r>
              <a:rPr lang="en-US" sz="2000" dirty="0" err="1" smtClean="0"/>
              <a:t>Huygen’s</a:t>
            </a:r>
            <a:r>
              <a:rPr lang="en-US" sz="2000" dirty="0" smtClean="0"/>
              <a:t> sources</a:t>
            </a:r>
          </a:p>
          <a:p>
            <a:r>
              <a:rPr lang="en-US" sz="2400" dirty="0" smtClean="0"/>
              <a:t>Reaction, reciprocity and mutual coupling</a:t>
            </a:r>
          </a:p>
          <a:p>
            <a:r>
              <a:rPr lang="en-US" sz="2400" dirty="0" smtClean="0"/>
              <a:t>Imaging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304800"/>
            <a:ext cx="8929687" cy="1143000"/>
          </a:xfrm>
        </p:spPr>
        <p:txBody>
          <a:bodyPr/>
          <a:lstStyle/>
          <a:p>
            <a:r>
              <a:rPr lang="en-US" sz="3600" smtClean="0"/>
              <a:t>Vector Integral Forms of the E- and H-fields used in compendium (general formulas)</a:t>
            </a:r>
            <a:endParaRPr lang="en-US" sz="3200" smtClean="0"/>
          </a:p>
        </p:txBody>
      </p:sp>
      <p:pic>
        <p:nvPicPr>
          <p:cNvPr id="1028" name="Picture 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981200"/>
            <a:ext cx="25050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590800"/>
            <a:ext cx="2655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ext Box 27"/>
          <p:cNvSpPr txBox="1">
            <a:spLocks noChangeArrowheads="1"/>
          </p:cNvSpPr>
          <p:nvPr/>
        </p:nvSpPr>
        <p:spPr bwMode="auto">
          <a:xfrm>
            <a:off x="381000" y="2971800"/>
            <a:ext cx="80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where</a:t>
            </a:r>
          </a:p>
        </p:txBody>
      </p:sp>
      <p:pic>
        <p:nvPicPr>
          <p:cNvPr id="1031" name="Picture 2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352800"/>
            <a:ext cx="5192713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2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4191000"/>
            <a:ext cx="3846513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Text Box 30"/>
          <p:cNvSpPr txBox="1">
            <a:spLocks noChangeArrowheads="1"/>
          </p:cNvSpPr>
          <p:nvPr/>
        </p:nvSpPr>
        <p:spPr bwMode="auto">
          <a:xfrm>
            <a:off x="441325" y="4906963"/>
            <a:ext cx="63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with</a:t>
            </a:r>
          </a:p>
        </p:txBody>
      </p:sp>
      <p:pic>
        <p:nvPicPr>
          <p:cNvPr id="1034" name="Picture 3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90800" y="5486400"/>
            <a:ext cx="1284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33"/>
          <p:cNvSpPr txBox="1">
            <a:spLocks noChangeArrowheads="1"/>
          </p:cNvSpPr>
          <p:nvPr/>
        </p:nvSpPr>
        <p:spPr bwMode="auto">
          <a:xfrm>
            <a:off x="1905000" y="5410200"/>
            <a:ext cx="25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;</a:t>
            </a:r>
          </a:p>
        </p:txBody>
      </p:sp>
      <p:sp>
        <p:nvSpPr>
          <p:cNvPr id="1036" name="Text Box 34"/>
          <p:cNvSpPr txBox="1">
            <a:spLocks noChangeArrowheads="1"/>
          </p:cNvSpPr>
          <p:nvPr/>
        </p:nvSpPr>
        <p:spPr bwMode="auto">
          <a:xfrm>
            <a:off x="4114800" y="5410200"/>
            <a:ext cx="25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;</a:t>
            </a:r>
          </a:p>
        </p:txBody>
      </p:sp>
      <p:pic>
        <p:nvPicPr>
          <p:cNvPr id="1037" name="Picture 3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24400" y="5410200"/>
            <a:ext cx="1187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3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3400" y="5943600"/>
            <a:ext cx="1627188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3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77000" y="5410200"/>
            <a:ext cx="1749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3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19400" y="5867400"/>
            <a:ext cx="29654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3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91200" y="5867400"/>
            <a:ext cx="29654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2" name="Rectangle 44"/>
          <p:cNvSpPr>
            <a:spLocks noChangeArrowheads="1"/>
          </p:cNvSpPr>
          <p:nvPr/>
        </p:nvSpPr>
        <p:spPr bwMode="auto">
          <a:xfrm>
            <a:off x="381000" y="3429000"/>
            <a:ext cx="5410200" cy="1371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4724400" y="2098675"/>
            <a:ext cx="3548063" cy="2012950"/>
            <a:chOff x="4724400" y="2098675"/>
            <a:chExt cx="3548063" cy="2012950"/>
          </a:xfrm>
        </p:grpSpPr>
        <p:sp>
          <p:nvSpPr>
            <p:cNvPr id="1044" name="Freeform 3"/>
            <p:cNvSpPr>
              <a:spLocks/>
            </p:cNvSpPr>
            <p:nvPr/>
          </p:nvSpPr>
          <p:spPr bwMode="auto">
            <a:xfrm>
              <a:off x="6858000" y="2590800"/>
              <a:ext cx="1404938" cy="1520825"/>
            </a:xfrm>
            <a:custGeom>
              <a:avLst/>
              <a:gdLst>
                <a:gd name="T0" fmla="*/ 2147483647 w 885"/>
                <a:gd name="T1" fmla="*/ 2147483647 h 958"/>
                <a:gd name="T2" fmla="*/ 2147483647 w 885"/>
                <a:gd name="T3" fmla="*/ 2147483647 h 958"/>
                <a:gd name="T4" fmla="*/ 2147483647 w 885"/>
                <a:gd name="T5" fmla="*/ 2147483647 h 958"/>
                <a:gd name="T6" fmla="*/ 2147483647 w 885"/>
                <a:gd name="T7" fmla="*/ 2147483647 h 958"/>
                <a:gd name="T8" fmla="*/ 2147483647 w 885"/>
                <a:gd name="T9" fmla="*/ 2147483647 h 958"/>
                <a:gd name="T10" fmla="*/ 2147483647 w 885"/>
                <a:gd name="T11" fmla="*/ 2147483647 h 958"/>
                <a:gd name="T12" fmla="*/ 2147483647 w 885"/>
                <a:gd name="T13" fmla="*/ 2147483647 h 958"/>
                <a:gd name="T14" fmla="*/ 2147483647 w 885"/>
                <a:gd name="T15" fmla="*/ 2147483647 h 958"/>
                <a:gd name="T16" fmla="*/ 2147483647 w 885"/>
                <a:gd name="T17" fmla="*/ 2147483647 h 958"/>
                <a:gd name="T18" fmla="*/ 2147483647 w 885"/>
                <a:gd name="T19" fmla="*/ 2147483647 h 958"/>
                <a:gd name="T20" fmla="*/ 2147483647 w 885"/>
                <a:gd name="T21" fmla="*/ 2147483647 h 958"/>
                <a:gd name="T22" fmla="*/ 2147483647 w 885"/>
                <a:gd name="T23" fmla="*/ 2147483647 h 958"/>
                <a:gd name="T24" fmla="*/ 2147483647 w 885"/>
                <a:gd name="T25" fmla="*/ 2147483647 h 958"/>
                <a:gd name="T26" fmla="*/ 2147483647 w 885"/>
                <a:gd name="T27" fmla="*/ 2147483647 h 958"/>
                <a:gd name="T28" fmla="*/ 2147483647 w 885"/>
                <a:gd name="T29" fmla="*/ 2147483647 h 958"/>
                <a:gd name="T30" fmla="*/ 2147483647 w 885"/>
                <a:gd name="T31" fmla="*/ 2147483647 h 958"/>
                <a:gd name="T32" fmla="*/ 2147483647 w 885"/>
                <a:gd name="T33" fmla="*/ 2147483647 h 958"/>
                <a:gd name="T34" fmla="*/ 2147483647 w 885"/>
                <a:gd name="T35" fmla="*/ 2147483647 h 958"/>
                <a:gd name="T36" fmla="*/ 2147483647 w 885"/>
                <a:gd name="T37" fmla="*/ 2147483647 h 958"/>
                <a:gd name="T38" fmla="*/ 2147483647 w 885"/>
                <a:gd name="T39" fmla="*/ 2147483647 h 958"/>
                <a:gd name="T40" fmla="*/ 2147483647 w 885"/>
                <a:gd name="T41" fmla="*/ 2147483647 h 958"/>
                <a:gd name="T42" fmla="*/ 2147483647 w 885"/>
                <a:gd name="T43" fmla="*/ 2147483647 h 958"/>
                <a:gd name="T44" fmla="*/ 2147483647 w 885"/>
                <a:gd name="T45" fmla="*/ 2147483647 h 958"/>
                <a:gd name="T46" fmla="*/ 2147483647 w 885"/>
                <a:gd name="T47" fmla="*/ 2147483647 h 95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85"/>
                <a:gd name="T73" fmla="*/ 0 h 958"/>
                <a:gd name="T74" fmla="*/ 885 w 885"/>
                <a:gd name="T75" fmla="*/ 958 h 95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85" h="958">
                  <a:moveTo>
                    <a:pt x="133" y="598"/>
                  </a:moveTo>
                  <a:cubicBezTo>
                    <a:pt x="96" y="590"/>
                    <a:pt x="75" y="586"/>
                    <a:pt x="45" y="566"/>
                  </a:cubicBezTo>
                  <a:cubicBezTo>
                    <a:pt x="0" y="499"/>
                    <a:pt x="9" y="377"/>
                    <a:pt x="69" y="318"/>
                  </a:cubicBezTo>
                  <a:cubicBezTo>
                    <a:pt x="91" y="295"/>
                    <a:pt x="126" y="284"/>
                    <a:pt x="149" y="262"/>
                  </a:cubicBezTo>
                  <a:cubicBezTo>
                    <a:pt x="212" y="198"/>
                    <a:pt x="266" y="108"/>
                    <a:pt x="357" y="78"/>
                  </a:cubicBezTo>
                  <a:cubicBezTo>
                    <a:pt x="383" y="38"/>
                    <a:pt x="410" y="36"/>
                    <a:pt x="453" y="22"/>
                  </a:cubicBezTo>
                  <a:cubicBezTo>
                    <a:pt x="646" y="29"/>
                    <a:pt x="647" y="0"/>
                    <a:pt x="749" y="102"/>
                  </a:cubicBezTo>
                  <a:cubicBezTo>
                    <a:pt x="754" y="118"/>
                    <a:pt x="771" y="132"/>
                    <a:pt x="773" y="150"/>
                  </a:cubicBezTo>
                  <a:cubicBezTo>
                    <a:pt x="778" y="209"/>
                    <a:pt x="762" y="217"/>
                    <a:pt x="733" y="262"/>
                  </a:cubicBezTo>
                  <a:cubicBezTo>
                    <a:pt x="707" y="300"/>
                    <a:pt x="720" y="276"/>
                    <a:pt x="701" y="334"/>
                  </a:cubicBezTo>
                  <a:cubicBezTo>
                    <a:pt x="698" y="342"/>
                    <a:pt x="693" y="358"/>
                    <a:pt x="693" y="358"/>
                  </a:cubicBezTo>
                  <a:cubicBezTo>
                    <a:pt x="695" y="382"/>
                    <a:pt x="693" y="406"/>
                    <a:pt x="701" y="430"/>
                  </a:cubicBezTo>
                  <a:cubicBezTo>
                    <a:pt x="711" y="462"/>
                    <a:pt x="769" y="499"/>
                    <a:pt x="797" y="518"/>
                  </a:cubicBezTo>
                  <a:cubicBezTo>
                    <a:pt x="840" y="583"/>
                    <a:pt x="850" y="649"/>
                    <a:pt x="885" y="718"/>
                  </a:cubicBezTo>
                  <a:cubicBezTo>
                    <a:pt x="882" y="752"/>
                    <a:pt x="882" y="787"/>
                    <a:pt x="877" y="822"/>
                  </a:cubicBezTo>
                  <a:cubicBezTo>
                    <a:pt x="866" y="887"/>
                    <a:pt x="866" y="856"/>
                    <a:pt x="829" y="894"/>
                  </a:cubicBezTo>
                  <a:cubicBezTo>
                    <a:pt x="822" y="900"/>
                    <a:pt x="819" y="911"/>
                    <a:pt x="813" y="918"/>
                  </a:cubicBezTo>
                  <a:cubicBezTo>
                    <a:pt x="786" y="944"/>
                    <a:pt x="743" y="949"/>
                    <a:pt x="709" y="958"/>
                  </a:cubicBezTo>
                  <a:cubicBezTo>
                    <a:pt x="574" y="950"/>
                    <a:pt x="449" y="932"/>
                    <a:pt x="317" y="918"/>
                  </a:cubicBezTo>
                  <a:cubicBezTo>
                    <a:pt x="271" y="906"/>
                    <a:pt x="246" y="895"/>
                    <a:pt x="213" y="862"/>
                  </a:cubicBezTo>
                  <a:cubicBezTo>
                    <a:pt x="198" y="819"/>
                    <a:pt x="187" y="776"/>
                    <a:pt x="173" y="734"/>
                  </a:cubicBezTo>
                  <a:cubicBezTo>
                    <a:pt x="170" y="702"/>
                    <a:pt x="173" y="668"/>
                    <a:pt x="165" y="638"/>
                  </a:cubicBezTo>
                  <a:cubicBezTo>
                    <a:pt x="159" y="619"/>
                    <a:pt x="133" y="570"/>
                    <a:pt x="133" y="590"/>
                  </a:cubicBezTo>
                  <a:cubicBezTo>
                    <a:pt x="133" y="592"/>
                    <a:pt x="133" y="595"/>
                    <a:pt x="133" y="59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  <p:pic>
          <p:nvPicPr>
            <p:cNvPr id="1045" name="Picture 4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858000" y="2438400"/>
              <a:ext cx="766763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6" name="Picture 5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391400" y="2209800"/>
              <a:ext cx="630238" cy="30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7" name="Picture 6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7539038" y="3032125"/>
              <a:ext cx="284162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8" name="Line 7"/>
            <p:cNvSpPr>
              <a:spLocks noChangeShapeType="1"/>
            </p:cNvSpPr>
            <p:nvPr/>
          </p:nvSpPr>
          <p:spPr bwMode="auto">
            <a:xfrm flipH="1" flipV="1">
              <a:off x="7234238" y="2803525"/>
              <a:ext cx="3048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49" name="Rectangle 41"/>
            <p:cNvSpPr>
              <a:spLocks noChangeArrowheads="1"/>
            </p:cNvSpPr>
            <p:nvPr/>
          </p:nvSpPr>
          <p:spPr bwMode="auto">
            <a:xfrm>
              <a:off x="8077200" y="2362200"/>
              <a:ext cx="195263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S'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Rectangle 42"/>
            <p:cNvSpPr>
              <a:spLocks noChangeArrowheads="1"/>
            </p:cNvSpPr>
            <p:nvPr/>
          </p:nvSpPr>
          <p:spPr bwMode="auto">
            <a:xfrm>
              <a:off x="8142288" y="2362200"/>
              <a:ext cx="66675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 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1051" name="Line 9"/>
            <p:cNvSpPr>
              <a:spLocks noChangeShapeType="1"/>
            </p:cNvSpPr>
            <p:nvPr/>
          </p:nvSpPr>
          <p:spPr bwMode="auto">
            <a:xfrm flipV="1">
              <a:off x="7996238" y="2574925"/>
              <a:ext cx="762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52" name="Line 45"/>
            <p:cNvSpPr>
              <a:spLocks noChangeShapeType="1"/>
            </p:cNvSpPr>
            <p:nvPr/>
          </p:nvSpPr>
          <p:spPr bwMode="auto">
            <a:xfrm flipH="1" flipV="1">
              <a:off x="4724400" y="2286000"/>
              <a:ext cx="25146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53" name="Text Box 46"/>
            <p:cNvSpPr txBox="1">
              <a:spLocks noChangeArrowheads="1"/>
            </p:cNvSpPr>
            <p:nvPr/>
          </p:nvSpPr>
          <p:spPr bwMode="auto">
            <a:xfrm>
              <a:off x="5181600" y="2514600"/>
              <a:ext cx="3032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i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Line 47"/>
            <p:cNvSpPr>
              <a:spLocks noChangeShapeType="1"/>
            </p:cNvSpPr>
            <p:nvPr/>
          </p:nvSpPr>
          <p:spPr bwMode="auto">
            <a:xfrm flipH="1" flipV="1">
              <a:off x="4724400" y="2286000"/>
              <a:ext cx="2819400" cy="1295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55" name="Text Box 48"/>
            <p:cNvSpPr txBox="1">
              <a:spLocks noChangeArrowheads="1"/>
            </p:cNvSpPr>
            <p:nvPr/>
          </p:nvSpPr>
          <p:spPr bwMode="auto">
            <a:xfrm>
              <a:off x="5699125" y="2098675"/>
              <a:ext cx="4048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Text Box 50"/>
            <p:cNvSpPr txBox="1">
              <a:spLocks noChangeArrowheads="1"/>
            </p:cNvSpPr>
            <p:nvPr/>
          </p:nvSpPr>
          <p:spPr bwMode="auto">
            <a:xfrm>
              <a:off x="7527925" y="3317875"/>
              <a:ext cx="4048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smtClean="0">
                  <a:solidFill>
                    <a:srgbClr val="000000"/>
                  </a:solidFill>
                </a:rPr>
                <a:t>O</a:t>
              </a:r>
            </a:p>
          </p:txBody>
        </p:sp>
      </p:grpSp>
      <p:graphicFrame>
        <p:nvGraphicFramePr>
          <p:cNvPr id="1026" name="Object 34"/>
          <p:cNvGraphicFramePr>
            <a:graphicFrameLocks noChangeAspect="1"/>
          </p:cNvGraphicFramePr>
          <p:nvPr/>
        </p:nvGraphicFramePr>
        <p:xfrm>
          <a:off x="417513" y="5429250"/>
          <a:ext cx="129222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382" name="Equation" r:id="rId16" imgW="596880" imgH="164880" progId="Equation.DSMT4">
                  <p:embed/>
                </p:oleObj>
              </mc:Choice>
              <mc:Fallback>
                <p:oleObj name="Equation" r:id="rId16" imgW="596880" imgH="16488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513" y="5429250"/>
                        <a:ext cx="1292225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Vector integral formulas for </a:t>
            </a:r>
            <a:r>
              <a:rPr lang="en-US" sz="4800" b="1" smtClean="0"/>
              <a:t>radiating</a:t>
            </a:r>
            <a:r>
              <a:rPr lang="en-US" smtClean="0"/>
              <a:t> near fields</a:t>
            </a:r>
          </a:p>
        </p:txBody>
      </p:sp>
      <p:pic>
        <p:nvPicPr>
          <p:cNvPr id="5120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2214563"/>
            <a:ext cx="2613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505200"/>
            <a:ext cx="38290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572000"/>
            <a:ext cx="395922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5334000"/>
            <a:ext cx="4951413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7" name="Rectangle 9"/>
          <p:cNvSpPr>
            <a:spLocks noChangeArrowheads="1"/>
          </p:cNvSpPr>
          <p:nvPr/>
        </p:nvSpPr>
        <p:spPr bwMode="auto">
          <a:xfrm>
            <a:off x="857250" y="2819400"/>
            <a:ext cx="5029200" cy="1371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grpSp>
        <p:nvGrpSpPr>
          <p:cNvPr id="2" name="Group 11"/>
          <p:cNvGrpSpPr>
            <a:grpSpLocks noChangeAspect="1"/>
          </p:cNvGrpSpPr>
          <p:nvPr/>
        </p:nvGrpSpPr>
        <p:grpSpPr bwMode="auto">
          <a:xfrm>
            <a:off x="1273175" y="2089150"/>
            <a:ext cx="763588" cy="349250"/>
            <a:chOff x="802" y="1316"/>
            <a:chExt cx="481" cy="220"/>
          </a:xfrm>
        </p:grpSpPr>
        <p:sp>
          <p:nvSpPr>
            <p:cNvPr id="51263" name="AutoShape 10"/>
            <p:cNvSpPr>
              <a:spLocks noChangeAspect="1" noChangeArrowheads="1" noTextEdit="1"/>
            </p:cNvSpPr>
            <p:nvPr/>
          </p:nvSpPr>
          <p:spPr bwMode="auto">
            <a:xfrm>
              <a:off x="816" y="1344"/>
              <a:ext cx="46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264" name="Rectangle 12"/>
            <p:cNvSpPr>
              <a:spLocks noChangeArrowheads="1"/>
            </p:cNvSpPr>
            <p:nvPr/>
          </p:nvSpPr>
          <p:spPr bwMode="auto">
            <a:xfrm>
              <a:off x="802" y="1316"/>
              <a:ext cx="93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FF0000"/>
                  </a:solidFill>
                </a:rPr>
                <a:t>k</a:t>
              </a:r>
              <a:endParaRPr lang="en-US" sz="1800" b="1" smtClean="0">
                <a:solidFill>
                  <a:srgbClr val="FF0000"/>
                </a:solidFill>
              </a:endParaRPr>
            </a:p>
          </p:txBody>
        </p:sp>
        <p:sp>
          <p:nvSpPr>
            <p:cNvPr id="51265" name="Rectangle 13"/>
            <p:cNvSpPr>
              <a:spLocks noChangeArrowheads="1"/>
            </p:cNvSpPr>
            <p:nvPr/>
          </p:nvSpPr>
          <p:spPr bwMode="auto">
            <a:xfrm>
              <a:off x="898" y="1316"/>
              <a:ext cx="121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FF0000"/>
                  </a:solidFill>
                </a:rPr>
                <a:t>R</a:t>
              </a:r>
              <a:endParaRPr lang="en-US" sz="1800" b="1" smtClean="0">
                <a:solidFill>
                  <a:srgbClr val="FF0000"/>
                </a:solidFill>
              </a:endParaRPr>
            </a:p>
          </p:txBody>
        </p:sp>
        <p:sp>
          <p:nvSpPr>
            <p:cNvPr id="51266" name="Rectangle 14"/>
            <p:cNvSpPr>
              <a:spLocks noChangeArrowheads="1"/>
            </p:cNvSpPr>
            <p:nvPr/>
          </p:nvSpPr>
          <p:spPr bwMode="auto">
            <a:xfrm>
              <a:off x="1173" y="1316"/>
              <a:ext cx="84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FF0000"/>
                  </a:solidFill>
                </a:rPr>
                <a:t>1</a:t>
              </a:r>
              <a:endParaRPr lang="en-US" sz="1800" b="1" smtClean="0">
                <a:solidFill>
                  <a:srgbClr val="FF0000"/>
                </a:solidFill>
              </a:endParaRPr>
            </a:p>
          </p:txBody>
        </p:sp>
        <p:sp>
          <p:nvSpPr>
            <p:cNvPr id="51267" name="Rectangle 15"/>
            <p:cNvSpPr>
              <a:spLocks noChangeArrowheads="1"/>
            </p:cNvSpPr>
            <p:nvPr/>
          </p:nvSpPr>
          <p:spPr bwMode="auto">
            <a:xfrm>
              <a:off x="1050" y="1316"/>
              <a:ext cx="84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FF0000"/>
                  </a:solidFill>
                </a:rPr>
                <a:t>»</a:t>
              </a:r>
              <a:endParaRPr lang="en-US" sz="1800" b="1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Group 17"/>
          <p:cNvGrpSpPr>
            <a:grpSpLocks noChangeAspect="1"/>
          </p:cNvGrpSpPr>
          <p:nvPr/>
        </p:nvGrpSpPr>
        <p:grpSpPr bwMode="auto">
          <a:xfrm>
            <a:off x="1219200" y="2743200"/>
            <a:ext cx="4610101" cy="909638"/>
            <a:chOff x="768" y="1728"/>
            <a:chExt cx="2904" cy="573"/>
          </a:xfrm>
        </p:grpSpPr>
        <p:sp>
          <p:nvSpPr>
            <p:cNvPr id="51224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68" y="1728"/>
              <a:ext cx="2877" cy="5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225" name="Rectangle 18"/>
            <p:cNvSpPr>
              <a:spLocks noChangeArrowheads="1"/>
            </p:cNvSpPr>
            <p:nvPr/>
          </p:nvSpPr>
          <p:spPr bwMode="auto">
            <a:xfrm>
              <a:off x="768" y="1837"/>
              <a:ext cx="164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000000"/>
                  </a:solidFill>
                </a:rPr>
                <a:t>E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26" name="Rectangle 19"/>
            <p:cNvSpPr>
              <a:spLocks noChangeArrowheads="1"/>
            </p:cNvSpPr>
            <p:nvPr/>
          </p:nvSpPr>
          <p:spPr bwMode="auto">
            <a:xfrm>
              <a:off x="891" y="1919"/>
              <a:ext cx="95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500" smtClean="0">
                  <a:solidFill>
                    <a:srgbClr val="000000"/>
                  </a:solidFill>
                </a:rPr>
                <a:t>J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27" name="Rectangle 20"/>
            <p:cNvSpPr>
              <a:spLocks noChangeArrowheads="1"/>
            </p:cNvSpPr>
            <p:nvPr/>
          </p:nvSpPr>
          <p:spPr bwMode="auto">
            <a:xfrm>
              <a:off x="1013" y="1837"/>
              <a:ext cx="136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28" name="Rectangle 21"/>
            <p:cNvSpPr>
              <a:spLocks noChangeArrowheads="1"/>
            </p:cNvSpPr>
            <p:nvPr/>
          </p:nvSpPr>
          <p:spPr bwMode="auto">
            <a:xfrm>
              <a:off x="945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29" name="Rectangle 22"/>
            <p:cNvSpPr>
              <a:spLocks noChangeArrowheads="1"/>
            </p:cNvSpPr>
            <p:nvPr/>
          </p:nvSpPr>
          <p:spPr bwMode="auto">
            <a:xfrm>
              <a:off x="1095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0" name="Rectangle 23"/>
            <p:cNvSpPr>
              <a:spLocks noChangeArrowheads="1"/>
            </p:cNvSpPr>
            <p:nvPr/>
          </p:nvSpPr>
          <p:spPr bwMode="auto">
            <a:xfrm>
              <a:off x="1409" y="1837"/>
              <a:ext cx="177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C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1" name="Rectangle 24"/>
            <p:cNvSpPr>
              <a:spLocks noChangeArrowheads="1"/>
            </p:cNvSpPr>
            <p:nvPr/>
          </p:nvSpPr>
          <p:spPr bwMode="auto">
            <a:xfrm>
              <a:off x="1518" y="1919"/>
              <a:ext cx="123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500" smtClean="0">
                  <a:solidFill>
                    <a:srgbClr val="000000"/>
                  </a:solidFill>
                </a:rPr>
                <a:t>k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2" name="Rectangle 25"/>
            <p:cNvSpPr>
              <a:spLocks noChangeArrowheads="1"/>
            </p:cNvSpPr>
            <p:nvPr/>
          </p:nvSpPr>
          <p:spPr bwMode="auto">
            <a:xfrm>
              <a:off x="1845" y="1837"/>
              <a:ext cx="191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h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3" name="Rectangle 26"/>
            <p:cNvSpPr>
              <a:spLocks noChangeArrowheads="1"/>
            </p:cNvSpPr>
            <p:nvPr/>
          </p:nvSpPr>
          <p:spPr bwMode="auto">
            <a:xfrm>
              <a:off x="1954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000000"/>
                  </a:solidFill>
                </a:rPr>
                <a:t>J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4" name="Rectangle 27"/>
            <p:cNvSpPr>
              <a:spLocks noChangeArrowheads="1"/>
            </p:cNvSpPr>
            <p:nvPr/>
          </p:nvSpPr>
          <p:spPr bwMode="auto">
            <a:xfrm>
              <a:off x="2268" y="1837"/>
              <a:ext cx="191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h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5" name="Rectangle 28"/>
            <p:cNvSpPr>
              <a:spLocks noChangeArrowheads="1"/>
            </p:cNvSpPr>
            <p:nvPr/>
          </p:nvSpPr>
          <p:spPr bwMode="auto">
            <a:xfrm>
              <a:off x="2377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000000"/>
                  </a:solidFill>
                </a:rPr>
                <a:t>J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6" name="Rectangle 29"/>
            <p:cNvSpPr>
              <a:spLocks noChangeArrowheads="1"/>
            </p:cNvSpPr>
            <p:nvPr/>
          </p:nvSpPr>
          <p:spPr bwMode="auto">
            <a:xfrm>
              <a:off x="2581" y="1837"/>
              <a:ext cx="177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7" name="Rectangle 30"/>
            <p:cNvSpPr>
              <a:spLocks noChangeArrowheads="1"/>
            </p:cNvSpPr>
            <p:nvPr/>
          </p:nvSpPr>
          <p:spPr bwMode="auto">
            <a:xfrm>
              <a:off x="2609" y="1810"/>
              <a:ext cx="123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ˆ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8" name="Rectangle 31"/>
            <p:cNvSpPr>
              <a:spLocks noChangeArrowheads="1"/>
            </p:cNvSpPr>
            <p:nvPr/>
          </p:nvSpPr>
          <p:spPr bwMode="auto">
            <a:xfrm>
              <a:off x="2500" y="1837"/>
              <a:ext cx="136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×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9" name="Rectangle 32"/>
            <p:cNvSpPr>
              <a:spLocks noChangeArrowheads="1"/>
            </p:cNvSpPr>
            <p:nvPr/>
          </p:nvSpPr>
          <p:spPr bwMode="auto">
            <a:xfrm>
              <a:off x="2200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0" name="Rectangle 33"/>
            <p:cNvSpPr>
              <a:spLocks noChangeArrowheads="1"/>
            </p:cNvSpPr>
            <p:nvPr/>
          </p:nvSpPr>
          <p:spPr bwMode="auto">
            <a:xfrm>
              <a:off x="2704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1" name="Rectangle 34"/>
            <p:cNvSpPr>
              <a:spLocks noChangeArrowheads="1"/>
            </p:cNvSpPr>
            <p:nvPr/>
          </p:nvSpPr>
          <p:spPr bwMode="auto">
            <a:xfrm>
              <a:off x="2772" y="1837"/>
              <a:ext cx="177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2" name="Rectangle 35"/>
            <p:cNvSpPr>
              <a:spLocks noChangeArrowheads="1"/>
            </p:cNvSpPr>
            <p:nvPr/>
          </p:nvSpPr>
          <p:spPr bwMode="auto">
            <a:xfrm>
              <a:off x="2800" y="1810"/>
              <a:ext cx="123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ˆ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3" name="Rectangle 36"/>
            <p:cNvSpPr>
              <a:spLocks noChangeArrowheads="1"/>
            </p:cNvSpPr>
            <p:nvPr/>
          </p:nvSpPr>
          <p:spPr bwMode="auto">
            <a:xfrm>
              <a:off x="2077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–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4" name="Rectangle 37"/>
            <p:cNvSpPr>
              <a:spLocks noChangeArrowheads="1"/>
            </p:cNvSpPr>
            <p:nvPr/>
          </p:nvSpPr>
          <p:spPr bwMode="auto">
            <a:xfrm>
              <a:off x="1777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[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5" name="Rectangle 38"/>
            <p:cNvSpPr>
              <a:spLocks noChangeArrowheads="1"/>
            </p:cNvSpPr>
            <p:nvPr/>
          </p:nvSpPr>
          <p:spPr bwMode="auto">
            <a:xfrm>
              <a:off x="2909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]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6" name="Rectangle 39"/>
            <p:cNvSpPr>
              <a:spLocks noChangeArrowheads="1"/>
            </p:cNvSpPr>
            <p:nvPr/>
          </p:nvSpPr>
          <p:spPr bwMode="auto">
            <a:xfrm>
              <a:off x="2977" y="1741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1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7" name="Rectangle 40"/>
            <p:cNvSpPr>
              <a:spLocks noChangeArrowheads="1"/>
            </p:cNvSpPr>
            <p:nvPr/>
          </p:nvSpPr>
          <p:spPr bwMode="auto">
            <a:xfrm>
              <a:off x="2963" y="1946"/>
              <a:ext cx="177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8" name="Rectangle 41"/>
            <p:cNvSpPr>
              <a:spLocks noChangeArrowheads="1"/>
            </p:cNvSpPr>
            <p:nvPr/>
          </p:nvSpPr>
          <p:spPr bwMode="auto">
            <a:xfrm>
              <a:off x="2963" y="1837"/>
              <a:ext cx="123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-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9" name="Rectangle 42"/>
            <p:cNvSpPr>
              <a:spLocks noChangeArrowheads="1"/>
            </p:cNvSpPr>
            <p:nvPr/>
          </p:nvSpPr>
          <p:spPr bwMode="auto">
            <a:xfrm>
              <a:off x="2991" y="1837"/>
              <a:ext cx="123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-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0" name="Rectangle 43"/>
            <p:cNvSpPr>
              <a:spLocks noChangeArrowheads="1"/>
            </p:cNvSpPr>
            <p:nvPr/>
          </p:nvSpPr>
          <p:spPr bwMode="auto">
            <a:xfrm>
              <a:off x="3018" y="1837"/>
              <a:ext cx="123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-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1" name="Rectangle 44"/>
            <p:cNvSpPr>
              <a:spLocks noChangeArrowheads="1"/>
            </p:cNvSpPr>
            <p:nvPr/>
          </p:nvSpPr>
          <p:spPr bwMode="auto">
            <a:xfrm>
              <a:off x="3018" y="1837"/>
              <a:ext cx="123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-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2" name="Rectangle 45"/>
            <p:cNvSpPr>
              <a:spLocks noChangeArrowheads="1"/>
            </p:cNvSpPr>
            <p:nvPr/>
          </p:nvSpPr>
          <p:spPr bwMode="auto">
            <a:xfrm>
              <a:off x="3086" y="1837"/>
              <a:ext cx="136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e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3" name="Rectangle 46"/>
            <p:cNvSpPr>
              <a:spLocks noChangeArrowheads="1"/>
            </p:cNvSpPr>
            <p:nvPr/>
          </p:nvSpPr>
          <p:spPr bwMode="auto">
            <a:xfrm>
              <a:off x="3250" y="1783"/>
              <a:ext cx="95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500" smtClean="0">
                  <a:solidFill>
                    <a:srgbClr val="000000"/>
                  </a:solidFill>
                </a:rPr>
                <a:t>j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4" name="Rectangle 47"/>
            <p:cNvSpPr>
              <a:spLocks noChangeArrowheads="1"/>
            </p:cNvSpPr>
            <p:nvPr/>
          </p:nvSpPr>
          <p:spPr bwMode="auto">
            <a:xfrm>
              <a:off x="3290" y="1783"/>
              <a:ext cx="123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500" smtClean="0">
                  <a:solidFill>
                    <a:srgbClr val="000000"/>
                  </a:solidFill>
                </a:rPr>
                <a:t>k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5" name="Rectangle 48"/>
            <p:cNvSpPr>
              <a:spLocks noChangeArrowheads="1"/>
            </p:cNvSpPr>
            <p:nvPr/>
          </p:nvSpPr>
          <p:spPr bwMode="auto">
            <a:xfrm>
              <a:off x="3359" y="1783"/>
              <a:ext cx="81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500" dirty="0" smtClean="0">
                  <a:solidFill>
                    <a:srgbClr val="000000"/>
                  </a:solidFill>
                </a:rPr>
                <a:t>R</a:t>
              </a:r>
              <a:endParaRPr lang="en-US" sz="18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51256" name="Rectangle 49"/>
            <p:cNvSpPr>
              <a:spLocks noChangeArrowheads="1"/>
            </p:cNvSpPr>
            <p:nvPr/>
          </p:nvSpPr>
          <p:spPr bwMode="auto">
            <a:xfrm>
              <a:off x="3168" y="1783"/>
              <a:ext cx="123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500" smtClean="0">
                  <a:solidFill>
                    <a:srgbClr val="000000"/>
                  </a:solidFill>
                </a:rPr>
                <a:t>–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7" name="Rectangle 50"/>
            <p:cNvSpPr>
              <a:spLocks noChangeArrowheads="1"/>
            </p:cNvSpPr>
            <p:nvPr/>
          </p:nvSpPr>
          <p:spPr bwMode="auto">
            <a:xfrm>
              <a:off x="3400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d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8" name="Rectangle 51"/>
            <p:cNvSpPr>
              <a:spLocks noChangeArrowheads="1"/>
            </p:cNvSpPr>
            <p:nvPr/>
          </p:nvSpPr>
          <p:spPr bwMode="auto">
            <a:xfrm>
              <a:off x="3495" y="1837"/>
              <a:ext cx="177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S'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9" name="Rectangle 52"/>
            <p:cNvSpPr>
              <a:spLocks noChangeArrowheads="1"/>
            </p:cNvSpPr>
            <p:nvPr/>
          </p:nvSpPr>
          <p:spPr bwMode="auto">
            <a:xfrm>
              <a:off x="1695" y="1823"/>
              <a:ext cx="205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3100" smtClean="0">
                  <a:solidFill>
                    <a:srgbClr val="000000"/>
                  </a:solidFill>
                  <a:latin typeface="Symbol" pitchFamily="18" charset="2"/>
                </a:rPr>
                <a:t>ò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60" name="Rectangle 53"/>
            <p:cNvSpPr>
              <a:spLocks noChangeArrowheads="1"/>
            </p:cNvSpPr>
            <p:nvPr/>
          </p:nvSpPr>
          <p:spPr bwMode="auto">
            <a:xfrm>
              <a:off x="1586" y="2070"/>
              <a:ext cx="150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500" smtClean="0">
                  <a:solidFill>
                    <a:srgbClr val="000000"/>
                  </a:solidFill>
                </a:rPr>
                <a:t>S'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61" name="Rectangle 54"/>
            <p:cNvSpPr>
              <a:spLocks noChangeArrowheads="1"/>
            </p:cNvSpPr>
            <p:nvPr/>
          </p:nvSpPr>
          <p:spPr bwMode="auto">
            <a:xfrm>
              <a:off x="1600" y="1823"/>
              <a:ext cx="205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3100" smtClean="0">
                  <a:solidFill>
                    <a:srgbClr val="000000"/>
                  </a:solidFill>
                  <a:latin typeface="Symbol" pitchFamily="18" charset="2"/>
                </a:rPr>
                <a:t>ò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62" name="Rectangle 55"/>
            <p:cNvSpPr>
              <a:spLocks noChangeArrowheads="1"/>
            </p:cNvSpPr>
            <p:nvPr/>
          </p:nvSpPr>
          <p:spPr bwMode="auto">
            <a:xfrm>
              <a:off x="1232" y="1837"/>
              <a:ext cx="164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=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54"/>
          <p:cNvGrpSpPr>
            <a:grpSpLocks/>
          </p:cNvGrpSpPr>
          <p:nvPr/>
        </p:nvGrpSpPr>
        <p:grpSpPr bwMode="auto">
          <a:xfrm>
            <a:off x="5286375" y="1500188"/>
            <a:ext cx="3548063" cy="2012950"/>
            <a:chOff x="4724400" y="2098675"/>
            <a:chExt cx="3548063" cy="2012950"/>
          </a:xfrm>
        </p:grpSpPr>
        <p:sp>
          <p:nvSpPr>
            <p:cNvPr id="51211" name="Freeform 3"/>
            <p:cNvSpPr>
              <a:spLocks/>
            </p:cNvSpPr>
            <p:nvPr/>
          </p:nvSpPr>
          <p:spPr bwMode="auto">
            <a:xfrm>
              <a:off x="6858000" y="2590800"/>
              <a:ext cx="1404938" cy="1520825"/>
            </a:xfrm>
            <a:custGeom>
              <a:avLst/>
              <a:gdLst>
                <a:gd name="T0" fmla="*/ 2147483647 w 885"/>
                <a:gd name="T1" fmla="*/ 2147483647 h 958"/>
                <a:gd name="T2" fmla="*/ 2147483647 w 885"/>
                <a:gd name="T3" fmla="*/ 2147483647 h 958"/>
                <a:gd name="T4" fmla="*/ 2147483647 w 885"/>
                <a:gd name="T5" fmla="*/ 2147483647 h 958"/>
                <a:gd name="T6" fmla="*/ 2147483647 w 885"/>
                <a:gd name="T7" fmla="*/ 2147483647 h 958"/>
                <a:gd name="T8" fmla="*/ 2147483647 w 885"/>
                <a:gd name="T9" fmla="*/ 2147483647 h 958"/>
                <a:gd name="T10" fmla="*/ 2147483647 w 885"/>
                <a:gd name="T11" fmla="*/ 2147483647 h 958"/>
                <a:gd name="T12" fmla="*/ 2147483647 w 885"/>
                <a:gd name="T13" fmla="*/ 2147483647 h 958"/>
                <a:gd name="T14" fmla="*/ 2147483647 w 885"/>
                <a:gd name="T15" fmla="*/ 2147483647 h 958"/>
                <a:gd name="T16" fmla="*/ 2147483647 w 885"/>
                <a:gd name="T17" fmla="*/ 2147483647 h 958"/>
                <a:gd name="T18" fmla="*/ 2147483647 w 885"/>
                <a:gd name="T19" fmla="*/ 2147483647 h 958"/>
                <a:gd name="T20" fmla="*/ 2147483647 w 885"/>
                <a:gd name="T21" fmla="*/ 2147483647 h 958"/>
                <a:gd name="T22" fmla="*/ 2147483647 w 885"/>
                <a:gd name="T23" fmla="*/ 2147483647 h 958"/>
                <a:gd name="T24" fmla="*/ 2147483647 w 885"/>
                <a:gd name="T25" fmla="*/ 2147483647 h 958"/>
                <a:gd name="T26" fmla="*/ 2147483647 w 885"/>
                <a:gd name="T27" fmla="*/ 2147483647 h 958"/>
                <a:gd name="T28" fmla="*/ 2147483647 w 885"/>
                <a:gd name="T29" fmla="*/ 2147483647 h 958"/>
                <a:gd name="T30" fmla="*/ 2147483647 w 885"/>
                <a:gd name="T31" fmla="*/ 2147483647 h 958"/>
                <a:gd name="T32" fmla="*/ 2147483647 w 885"/>
                <a:gd name="T33" fmla="*/ 2147483647 h 958"/>
                <a:gd name="T34" fmla="*/ 2147483647 w 885"/>
                <a:gd name="T35" fmla="*/ 2147483647 h 958"/>
                <a:gd name="T36" fmla="*/ 2147483647 w 885"/>
                <a:gd name="T37" fmla="*/ 2147483647 h 958"/>
                <a:gd name="T38" fmla="*/ 2147483647 w 885"/>
                <a:gd name="T39" fmla="*/ 2147483647 h 958"/>
                <a:gd name="T40" fmla="*/ 2147483647 w 885"/>
                <a:gd name="T41" fmla="*/ 2147483647 h 958"/>
                <a:gd name="T42" fmla="*/ 2147483647 w 885"/>
                <a:gd name="T43" fmla="*/ 2147483647 h 958"/>
                <a:gd name="T44" fmla="*/ 2147483647 w 885"/>
                <a:gd name="T45" fmla="*/ 2147483647 h 958"/>
                <a:gd name="T46" fmla="*/ 2147483647 w 885"/>
                <a:gd name="T47" fmla="*/ 2147483647 h 95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85"/>
                <a:gd name="T73" fmla="*/ 0 h 958"/>
                <a:gd name="T74" fmla="*/ 885 w 885"/>
                <a:gd name="T75" fmla="*/ 958 h 95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85" h="958">
                  <a:moveTo>
                    <a:pt x="133" y="598"/>
                  </a:moveTo>
                  <a:cubicBezTo>
                    <a:pt x="96" y="590"/>
                    <a:pt x="75" y="586"/>
                    <a:pt x="45" y="566"/>
                  </a:cubicBezTo>
                  <a:cubicBezTo>
                    <a:pt x="0" y="499"/>
                    <a:pt x="9" y="377"/>
                    <a:pt x="69" y="318"/>
                  </a:cubicBezTo>
                  <a:cubicBezTo>
                    <a:pt x="91" y="295"/>
                    <a:pt x="126" y="284"/>
                    <a:pt x="149" y="262"/>
                  </a:cubicBezTo>
                  <a:cubicBezTo>
                    <a:pt x="212" y="198"/>
                    <a:pt x="266" y="108"/>
                    <a:pt x="357" y="78"/>
                  </a:cubicBezTo>
                  <a:cubicBezTo>
                    <a:pt x="383" y="38"/>
                    <a:pt x="410" y="36"/>
                    <a:pt x="453" y="22"/>
                  </a:cubicBezTo>
                  <a:cubicBezTo>
                    <a:pt x="646" y="29"/>
                    <a:pt x="647" y="0"/>
                    <a:pt x="749" y="102"/>
                  </a:cubicBezTo>
                  <a:cubicBezTo>
                    <a:pt x="754" y="118"/>
                    <a:pt x="771" y="132"/>
                    <a:pt x="773" y="150"/>
                  </a:cubicBezTo>
                  <a:cubicBezTo>
                    <a:pt x="778" y="209"/>
                    <a:pt x="762" y="217"/>
                    <a:pt x="733" y="262"/>
                  </a:cubicBezTo>
                  <a:cubicBezTo>
                    <a:pt x="707" y="300"/>
                    <a:pt x="720" y="276"/>
                    <a:pt x="701" y="334"/>
                  </a:cubicBezTo>
                  <a:cubicBezTo>
                    <a:pt x="698" y="342"/>
                    <a:pt x="693" y="358"/>
                    <a:pt x="693" y="358"/>
                  </a:cubicBezTo>
                  <a:cubicBezTo>
                    <a:pt x="695" y="382"/>
                    <a:pt x="693" y="406"/>
                    <a:pt x="701" y="430"/>
                  </a:cubicBezTo>
                  <a:cubicBezTo>
                    <a:pt x="711" y="462"/>
                    <a:pt x="769" y="499"/>
                    <a:pt x="797" y="518"/>
                  </a:cubicBezTo>
                  <a:cubicBezTo>
                    <a:pt x="840" y="583"/>
                    <a:pt x="850" y="649"/>
                    <a:pt x="885" y="718"/>
                  </a:cubicBezTo>
                  <a:cubicBezTo>
                    <a:pt x="882" y="752"/>
                    <a:pt x="882" y="787"/>
                    <a:pt x="877" y="822"/>
                  </a:cubicBezTo>
                  <a:cubicBezTo>
                    <a:pt x="866" y="887"/>
                    <a:pt x="866" y="856"/>
                    <a:pt x="829" y="894"/>
                  </a:cubicBezTo>
                  <a:cubicBezTo>
                    <a:pt x="822" y="900"/>
                    <a:pt x="819" y="911"/>
                    <a:pt x="813" y="918"/>
                  </a:cubicBezTo>
                  <a:cubicBezTo>
                    <a:pt x="786" y="944"/>
                    <a:pt x="743" y="949"/>
                    <a:pt x="709" y="958"/>
                  </a:cubicBezTo>
                  <a:cubicBezTo>
                    <a:pt x="574" y="950"/>
                    <a:pt x="449" y="932"/>
                    <a:pt x="317" y="918"/>
                  </a:cubicBezTo>
                  <a:cubicBezTo>
                    <a:pt x="271" y="906"/>
                    <a:pt x="246" y="895"/>
                    <a:pt x="213" y="862"/>
                  </a:cubicBezTo>
                  <a:cubicBezTo>
                    <a:pt x="198" y="819"/>
                    <a:pt x="187" y="776"/>
                    <a:pt x="173" y="734"/>
                  </a:cubicBezTo>
                  <a:cubicBezTo>
                    <a:pt x="170" y="702"/>
                    <a:pt x="173" y="668"/>
                    <a:pt x="165" y="638"/>
                  </a:cubicBezTo>
                  <a:cubicBezTo>
                    <a:pt x="159" y="619"/>
                    <a:pt x="133" y="570"/>
                    <a:pt x="133" y="590"/>
                  </a:cubicBezTo>
                  <a:cubicBezTo>
                    <a:pt x="133" y="592"/>
                    <a:pt x="133" y="595"/>
                    <a:pt x="133" y="59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  <p:pic>
          <p:nvPicPr>
            <p:cNvPr id="51212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858000" y="2438400"/>
              <a:ext cx="766763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3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391400" y="2209800"/>
              <a:ext cx="630238" cy="30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4" name="Picture 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539038" y="3032125"/>
              <a:ext cx="284162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15" name="Line 7"/>
            <p:cNvSpPr>
              <a:spLocks noChangeShapeType="1"/>
            </p:cNvSpPr>
            <p:nvPr/>
          </p:nvSpPr>
          <p:spPr bwMode="auto">
            <a:xfrm flipH="1" flipV="1">
              <a:off x="7234238" y="2803525"/>
              <a:ext cx="3048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216" name="Rectangle 41"/>
            <p:cNvSpPr>
              <a:spLocks noChangeArrowheads="1"/>
            </p:cNvSpPr>
            <p:nvPr/>
          </p:nvSpPr>
          <p:spPr bwMode="auto">
            <a:xfrm>
              <a:off x="8077200" y="2362200"/>
              <a:ext cx="195263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S'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17" name="Rectangle 42"/>
            <p:cNvSpPr>
              <a:spLocks noChangeArrowheads="1"/>
            </p:cNvSpPr>
            <p:nvPr/>
          </p:nvSpPr>
          <p:spPr bwMode="auto">
            <a:xfrm>
              <a:off x="8142288" y="2362200"/>
              <a:ext cx="66675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 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18" name="Line 9"/>
            <p:cNvSpPr>
              <a:spLocks noChangeShapeType="1"/>
            </p:cNvSpPr>
            <p:nvPr/>
          </p:nvSpPr>
          <p:spPr bwMode="auto">
            <a:xfrm flipV="1">
              <a:off x="7996238" y="2574925"/>
              <a:ext cx="762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219" name="Line 45"/>
            <p:cNvSpPr>
              <a:spLocks noChangeShapeType="1"/>
            </p:cNvSpPr>
            <p:nvPr/>
          </p:nvSpPr>
          <p:spPr bwMode="auto">
            <a:xfrm flipH="1" flipV="1">
              <a:off x="4724400" y="2286000"/>
              <a:ext cx="25146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220" name="Text Box 46"/>
            <p:cNvSpPr txBox="1">
              <a:spLocks noChangeArrowheads="1"/>
            </p:cNvSpPr>
            <p:nvPr/>
          </p:nvSpPr>
          <p:spPr bwMode="auto">
            <a:xfrm>
              <a:off x="5181600" y="2514600"/>
              <a:ext cx="3032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i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21" name="Line 47"/>
            <p:cNvSpPr>
              <a:spLocks noChangeShapeType="1"/>
            </p:cNvSpPr>
            <p:nvPr/>
          </p:nvSpPr>
          <p:spPr bwMode="auto">
            <a:xfrm flipH="1" flipV="1">
              <a:off x="4724400" y="2286000"/>
              <a:ext cx="2819400" cy="1295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222" name="Text Box 48"/>
            <p:cNvSpPr txBox="1">
              <a:spLocks noChangeArrowheads="1"/>
            </p:cNvSpPr>
            <p:nvPr/>
          </p:nvSpPr>
          <p:spPr bwMode="auto">
            <a:xfrm>
              <a:off x="5699125" y="2098675"/>
              <a:ext cx="4048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23" name="Text Box 50"/>
            <p:cNvSpPr txBox="1">
              <a:spLocks noChangeArrowheads="1"/>
            </p:cNvSpPr>
            <p:nvPr/>
          </p:nvSpPr>
          <p:spPr bwMode="auto">
            <a:xfrm>
              <a:off x="7527925" y="3317875"/>
              <a:ext cx="4048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smtClean="0">
                  <a:solidFill>
                    <a:srgbClr val="000000"/>
                  </a:solidFill>
                </a:rPr>
                <a:t>O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sz="4000" smtClean="0"/>
              <a:t>Vector integral formulas for far field </a:t>
            </a:r>
            <a:br>
              <a:rPr lang="en-US" sz="4000" smtClean="0"/>
            </a:br>
            <a:r>
              <a:rPr lang="en-US" sz="4000" smtClean="0"/>
              <a:t>from current distributions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533400" y="1341438"/>
            <a:ext cx="5922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dirty="0" smtClean="0">
                <a:solidFill>
                  <a:srgbClr val="000000"/>
                </a:solidFill>
              </a:rPr>
              <a:t>In the far </a:t>
            </a:r>
            <a:r>
              <a:rPr lang="sv-SE" sz="2000" dirty="0" err="1" smtClean="0">
                <a:solidFill>
                  <a:srgbClr val="000000"/>
                </a:solidFill>
              </a:rPr>
              <a:t>field</a:t>
            </a:r>
            <a:r>
              <a:rPr lang="sv-SE" sz="2000" dirty="0" smtClean="0">
                <a:solidFill>
                  <a:srgbClr val="000000"/>
                </a:solidFill>
              </a:rPr>
              <a:t> </a:t>
            </a:r>
            <a:r>
              <a:rPr lang="sv-SE" sz="2000" dirty="0" err="1" smtClean="0">
                <a:solidFill>
                  <a:srgbClr val="000000"/>
                </a:solidFill>
              </a:rPr>
              <a:t>we</a:t>
            </a:r>
            <a:r>
              <a:rPr lang="sv-SE" sz="2000" dirty="0" smtClean="0">
                <a:solidFill>
                  <a:srgbClr val="000000"/>
                </a:solidFill>
              </a:rPr>
              <a:t> </a:t>
            </a:r>
            <a:r>
              <a:rPr lang="sv-SE" sz="2000" dirty="0" err="1" smtClean="0">
                <a:solidFill>
                  <a:srgbClr val="000000"/>
                </a:solidFill>
              </a:rPr>
              <a:t>can</a:t>
            </a:r>
            <a:r>
              <a:rPr lang="sv-SE" sz="2000" dirty="0" smtClean="0">
                <a:solidFill>
                  <a:srgbClr val="000000"/>
                </a:solidFill>
              </a:rPr>
              <a:t> </a:t>
            </a:r>
            <a:r>
              <a:rPr lang="sv-SE" sz="2000" dirty="0" err="1" smtClean="0">
                <a:solidFill>
                  <a:srgbClr val="000000"/>
                </a:solidFill>
              </a:rPr>
              <a:t>use</a:t>
            </a:r>
            <a:r>
              <a:rPr lang="sv-SE" sz="2000" dirty="0" smtClean="0">
                <a:solidFill>
                  <a:srgbClr val="000000"/>
                </a:solidFill>
              </a:rPr>
              <a:t> the </a:t>
            </a:r>
            <a:r>
              <a:rPr lang="sv-SE" sz="2000" dirty="0" err="1" smtClean="0">
                <a:solidFill>
                  <a:srgbClr val="000000"/>
                </a:solidFill>
              </a:rPr>
              <a:t>Fraunhofer</a:t>
            </a:r>
            <a:r>
              <a:rPr lang="sv-SE" sz="2000" dirty="0" smtClean="0">
                <a:solidFill>
                  <a:srgbClr val="000000"/>
                </a:solidFill>
              </a:rPr>
              <a:t> approximation</a:t>
            </a:r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475" y="1768475"/>
            <a:ext cx="758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179638"/>
            <a:ext cx="1806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5475" y="2530475"/>
            <a:ext cx="25479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2727325" y="2133600"/>
            <a:ext cx="2703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in amplitude expressions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3429000" y="2484438"/>
            <a:ext cx="1647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in phase terms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609600" y="3017838"/>
            <a:ext cx="1233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This gives</a:t>
            </a:r>
          </a:p>
        </p:txBody>
      </p:sp>
      <p:pic>
        <p:nvPicPr>
          <p:cNvPr id="522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2941638"/>
            <a:ext cx="3487738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5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3703638"/>
            <a:ext cx="2332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6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4160838"/>
            <a:ext cx="305117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7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" y="5608638"/>
            <a:ext cx="359886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8" name="Picture 1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5800" y="3703638"/>
            <a:ext cx="1511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9" name="Picture 1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95800" y="4084638"/>
            <a:ext cx="323215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40" name="Picture 1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13275" y="5608638"/>
            <a:ext cx="45307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41" name="Picture 1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00400" y="5029200"/>
            <a:ext cx="1724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42" name="Rectangle 18"/>
          <p:cNvSpPr>
            <a:spLocks noChangeArrowheads="1"/>
          </p:cNvSpPr>
          <p:nvPr/>
        </p:nvSpPr>
        <p:spPr bwMode="auto">
          <a:xfrm>
            <a:off x="533400" y="3505200"/>
            <a:ext cx="7391400" cy="1371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52243" name="Oval 19"/>
          <p:cNvSpPr>
            <a:spLocks noChangeArrowheads="1"/>
          </p:cNvSpPr>
          <p:nvPr/>
        </p:nvSpPr>
        <p:spPr bwMode="auto">
          <a:xfrm>
            <a:off x="3048000" y="4876800"/>
            <a:ext cx="2057400" cy="685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52244" name="Text Box 20"/>
          <p:cNvSpPr txBox="1">
            <a:spLocks noChangeArrowheads="1"/>
          </p:cNvSpPr>
          <p:nvPr/>
        </p:nvSpPr>
        <p:spPr bwMode="auto">
          <a:xfrm>
            <a:off x="5181600" y="4953000"/>
            <a:ext cx="3598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smtClean="0">
                <a:solidFill>
                  <a:srgbClr val="000000"/>
                </a:solidFill>
              </a:rPr>
              <a:t>Incremental source constant</a:t>
            </a:r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5929313" y="1714500"/>
            <a:ext cx="2833687" cy="1727200"/>
            <a:chOff x="4724400" y="2098675"/>
            <a:chExt cx="3548063" cy="2012950"/>
          </a:xfrm>
        </p:grpSpPr>
        <p:sp>
          <p:nvSpPr>
            <p:cNvPr id="52246" name="Freeform 3"/>
            <p:cNvSpPr>
              <a:spLocks/>
            </p:cNvSpPr>
            <p:nvPr/>
          </p:nvSpPr>
          <p:spPr bwMode="auto">
            <a:xfrm>
              <a:off x="6858000" y="2590800"/>
              <a:ext cx="1404938" cy="1520825"/>
            </a:xfrm>
            <a:custGeom>
              <a:avLst/>
              <a:gdLst>
                <a:gd name="T0" fmla="*/ 2147483647 w 885"/>
                <a:gd name="T1" fmla="*/ 2147483647 h 958"/>
                <a:gd name="T2" fmla="*/ 2147483647 w 885"/>
                <a:gd name="T3" fmla="*/ 2147483647 h 958"/>
                <a:gd name="T4" fmla="*/ 2147483647 w 885"/>
                <a:gd name="T5" fmla="*/ 2147483647 h 958"/>
                <a:gd name="T6" fmla="*/ 2147483647 w 885"/>
                <a:gd name="T7" fmla="*/ 2147483647 h 958"/>
                <a:gd name="T8" fmla="*/ 2147483647 w 885"/>
                <a:gd name="T9" fmla="*/ 2147483647 h 958"/>
                <a:gd name="T10" fmla="*/ 2147483647 w 885"/>
                <a:gd name="T11" fmla="*/ 2147483647 h 958"/>
                <a:gd name="T12" fmla="*/ 2147483647 w 885"/>
                <a:gd name="T13" fmla="*/ 2147483647 h 958"/>
                <a:gd name="T14" fmla="*/ 2147483647 w 885"/>
                <a:gd name="T15" fmla="*/ 2147483647 h 958"/>
                <a:gd name="T16" fmla="*/ 2147483647 w 885"/>
                <a:gd name="T17" fmla="*/ 2147483647 h 958"/>
                <a:gd name="T18" fmla="*/ 2147483647 w 885"/>
                <a:gd name="T19" fmla="*/ 2147483647 h 958"/>
                <a:gd name="T20" fmla="*/ 2147483647 w 885"/>
                <a:gd name="T21" fmla="*/ 2147483647 h 958"/>
                <a:gd name="T22" fmla="*/ 2147483647 w 885"/>
                <a:gd name="T23" fmla="*/ 2147483647 h 958"/>
                <a:gd name="T24" fmla="*/ 2147483647 w 885"/>
                <a:gd name="T25" fmla="*/ 2147483647 h 958"/>
                <a:gd name="T26" fmla="*/ 2147483647 w 885"/>
                <a:gd name="T27" fmla="*/ 2147483647 h 958"/>
                <a:gd name="T28" fmla="*/ 2147483647 w 885"/>
                <a:gd name="T29" fmla="*/ 2147483647 h 958"/>
                <a:gd name="T30" fmla="*/ 2147483647 w 885"/>
                <a:gd name="T31" fmla="*/ 2147483647 h 958"/>
                <a:gd name="T32" fmla="*/ 2147483647 w 885"/>
                <a:gd name="T33" fmla="*/ 2147483647 h 958"/>
                <a:gd name="T34" fmla="*/ 2147483647 w 885"/>
                <a:gd name="T35" fmla="*/ 2147483647 h 958"/>
                <a:gd name="T36" fmla="*/ 2147483647 w 885"/>
                <a:gd name="T37" fmla="*/ 2147483647 h 958"/>
                <a:gd name="T38" fmla="*/ 2147483647 w 885"/>
                <a:gd name="T39" fmla="*/ 2147483647 h 958"/>
                <a:gd name="T40" fmla="*/ 2147483647 w 885"/>
                <a:gd name="T41" fmla="*/ 2147483647 h 958"/>
                <a:gd name="T42" fmla="*/ 2147483647 w 885"/>
                <a:gd name="T43" fmla="*/ 2147483647 h 958"/>
                <a:gd name="T44" fmla="*/ 2147483647 w 885"/>
                <a:gd name="T45" fmla="*/ 2147483647 h 958"/>
                <a:gd name="T46" fmla="*/ 2147483647 w 885"/>
                <a:gd name="T47" fmla="*/ 2147483647 h 95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85"/>
                <a:gd name="T73" fmla="*/ 0 h 958"/>
                <a:gd name="T74" fmla="*/ 885 w 885"/>
                <a:gd name="T75" fmla="*/ 958 h 95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85" h="958">
                  <a:moveTo>
                    <a:pt x="133" y="598"/>
                  </a:moveTo>
                  <a:cubicBezTo>
                    <a:pt x="96" y="590"/>
                    <a:pt x="75" y="586"/>
                    <a:pt x="45" y="566"/>
                  </a:cubicBezTo>
                  <a:cubicBezTo>
                    <a:pt x="0" y="499"/>
                    <a:pt x="9" y="377"/>
                    <a:pt x="69" y="318"/>
                  </a:cubicBezTo>
                  <a:cubicBezTo>
                    <a:pt x="91" y="295"/>
                    <a:pt x="126" y="284"/>
                    <a:pt x="149" y="262"/>
                  </a:cubicBezTo>
                  <a:cubicBezTo>
                    <a:pt x="212" y="198"/>
                    <a:pt x="266" y="108"/>
                    <a:pt x="357" y="78"/>
                  </a:cubicBezTo>
                  <a:cubicBezTo>
                    <a:pt x="383" y="38"/>
                    <a:pt x="410" y="36"/>
                    <a:pt x="453" y="22"/>
                  </a:cubicBezTo>
                  <a:cubicBezTo>
                    <a:pt x="646" y="29"/>
                    <a:pt x="647" y="0"/>
                    <a:pt x="749" y="102"/>
                  </a:cubicBezTo>
                  <a:cubicBezTo>
                    <a:pt x="754" y="118"/>
                    <a:pt x="771" y="132"/>
                    <a:pt x="773" y="150"/>
                  </a:cubicBezTo>
                  <a:cubicBezTo>
                    <a:pt x="778" y="209"/>
                    <a:pt x="762" y="217"/>
                    <a:pt x="733" y="262"/>
                  </a:cubicBezTo>
                  <a:cubicBezTo>
                    <a:pt x="707" y="300"/>
                    <a:pt x="720" y="276"/>
                    <a:pt x="701" y="334"/>
                  </a:cubicBezTo>
                  <a:cubicBezTo>
                    <a:pt x="698" y="342"/>
                    <a:pt x="693" y="358"/>
                    <a:pt x="693" y="358"/>
                  </a:cubicBezTo>
                  <a:cubicBezTo>
                    <a:pt x="695" y="382"/>
                    <a:pt x="693" y="406"/>
                    <a:pt x="701" y="430"/>
                  </a:cubicBezTo>
                  <a:cubicBezTo>
                    <a:pt x="711" y="462"/>
                    <a:pt x="769" y="499"/>
                    <a:pt x="797" y="518"/>
                  </a:cubicBezTo>
                  <a:cubicBezTo>
                    <a:pt x="840" y="583"/>
                    <a:pt x="850" y="649"/>
                    <a:pt x="885" y="718"/>
                  </a:cubicBezTo>
                  <a:cubicBezTo>
                    <a:pt x="882" y="752"/>
                    <a:pt x="882" y="787"/>
                    <a:pt x="877" y="822"/>
                  </a:cubicBezTo>
                  <a:cubicBezTo>
                    <a:pt x="866" y="887"/>
                    <a:pt x="866" y="856"/>
                    <a:pt x="829" y="894"/>
                  </a:cubicBezTo>
                  <a:cubicBezTo>
                    <a:pt x="822" y="900"/>
                    <a:pt x="819" y="911"/>
                    <a:pt x="813" y="918"/>
                  </a:cubicBezTo>
                  <a:cubicBezTo>
                    <a:pt x="786" y="944"/>
                    <a:pt x="743" y="949"/>
                    <a:pt x="709" y="958"/>
                  </a:cubicBezTo>
                  <a:cubicBezTo>
                    <a:pt x="574" y="950"/>
                    <a:pt x="449" y="932"/>
                    <a:pt x="317" y="918"/>
                  </a:cubicBezTo>
                  <a:cubicBezTo>
                    <a:pt x="271" y="906"/>
                    <a:pt x="246" y="895"/>
                    <a:pt x="213" y="862"/>
                  </a:cubicBezTo>
                  <a:cubicBezTo>
                    <a:pt x="198" y="819"/>
                    <a:pt x="187" y="776"/>
                    <a:pt x="173" y="734"/>
                  </a:cubicBezTo>
                  <a:cubicBezTo>
                    <a:pt x="170" y="702"/>
                    <a:pt x="173" y="668"/>
                    <a:pt x="165" y="638"/>
                  </a:cubicBezTo>
                  <a:cubicBezTo>
                    <a:pt x="159" y="619"/>
                    <a:pt x="133" y="570"/>
                    <a:pt x="133" y="590"/>
                  </a:cubicBezTo>
                  <a:cubicBezTo>
                    <a:pt x="133" y="592"/>
                    <a:pt x="133" y="595"/>
                    <a:pt x="133" y="59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  <p:pic>
          <p:nvPicPr>
            <p:cNvPr id="52247" name="Picture 4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858000" y="2438400"/>
              <a:ext cx="766763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48" name="Picture 5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391400" y="2209800"/>
              <a:ext cx="630238" cy="30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49" name="Picture 6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7539038" y="3032125"/>
              <a:ext cx="284162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50" name="Line 7"/>
            <p:cNvSpPr>
              <a:spLocks noChangeShapeType="1"/>
            </p:cNvSpPr>
            <p:nvPr/>
          </p:nvSpPr>
          <p:spPr bwMode="auto">
            <a:xfrm flipH="1" flipV="1">
              <a:off x="7234238" y="2803525"/>
              <a:ext cx="3048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2251" name="Rectangle 41"/>
            <p:cNvSpPr>
              <a:spLocks noChangeArrowheads="1"/>
            </p:cNvSpPr>
            <p:nvPr/>
          </p:nvSpPr>
          <p:spPr bwMode="auto">
            <a:xfrm>
              <a:off x="8077200" y="2362200"/>
              <a:ext cx="195263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S'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2252" name="Rectangle 42"/>
            <p:cNvSpPr>
              <a:spLocks noChangeArrowheads="1"/>
            </p:cNvSpPr>
            <p:nvPr/>
          </p:nvSpPr>
          <p:spPr bwMode="auto">
            <a:xfrm>
              <a:off x="8142288" y="2362200"/>
              <a:ext cx="66675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 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2253" name="Line 9"/>
            <p:cNvSpPr>
              <a:spLocks noChangeShapeType="1"/>
            </p:cNvSpPr>
            <p:nvPr/>
          </p:nvSpPr>
          <p:spPr bwMode="auto">
            <a:xfrm flipV="1">
              <a:off x="7996238" y="2574925"/>
              <a:ext cx="762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2254" name="Line 45"/>
            <p:cNvSpPr>
              <a:spLocks noChangeShapeType="1"/>
            </p:cNvSpPr>
            <p:nvPr/>
          </p:nvSpPr>
          <p:spPr bwMode="auto">
            <a:xfrm flipH="1" flipV="1">
              <a:off x="4724400" y="2286000"/>
              <a:ext cx="25146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2255" name="Text Box 46"/>
            <p:cNvSpPr txBox="1">
              <a:spLocks noChangeArrowheads="1"/>
            </p:cNvSpPr>
            <p:nvPr/>
          </p:nvSpPr>
          <p:spPr bwMode="auto">
            <a:xfrm>
              <a:off x="5181600" y="2514600"/>
              <a:ext cx="3032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i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2256" name="Line 47"/>
            <p:cNvSpPr>
              <a:spLocks noChangeShapeType="1"/>
            </p:cNvSpPr>
            <p:nvPr/>
          </p:nvSpPr>
          <p:spPr bwMode="auto">
            <a:xfrm flipH="1" flipV="1">
              <a:off x="4724400" y="2286000"/>
              <a:ext cx="2819400" cy="1295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2257" name="Text Box 48"/>
            <p:cNvSpPr txBox="1">
              <a:spLocks noChangeArrowheads="1"/>
            </p:cNvSpPr>
            <p:nvPr/>
          </p:nvSpPr>
          <p:spPr bwMode="auto">
            <a:xfrm>
              <a:off x="5699125" y="2098675"/>
              <a:ext cx="4048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2258" name="Text Box 50"/>
            <p:cNvSpPr txBox="1">
              <a:spLocks noChangeArrowheads="1"/>
            </p:cNvSpPr>
            <p:nvPr/>
          </p:nvSpPr>
          <p:spPr bwMode="auto">
            <a:xfrm>
              <a:off x="7527925" y="3317875"/>
              <a:ext cx="4048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smtClean="0">
                  <a:solidFill>
                    <a:srgbClr val="000000"/>
                  </a:solidFill>
                </a:rPr>
                <a:t>O</a:t>
              </a:r>
            </a:p>
          </p:txBody>
        </p:sp>
      </p:grpSp>
      <p:sp>
        <p:nvSpPr>
          <p:cNvPr id="37" name="Rectangle 36"/>
          <p:cNvSpPr/>
          <p:nvPr/>
        </p:nvSpPr>
        <p:spPr bwMode="auto">
          <a:xfrm>
            <a:off x="762000" y="4572000"/>
            <a:ext cx="1524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85800" y="4462046"/>
            <a:ext cx="22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dirty="0" smtClean="0"/>
              <a:t>J</a:t>
            </a:r>
            <a:endParaRPr lang="sv-S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 field integrals &amp; </a:t>
            </a:r>
            <a:br>
              <a:rPr lang="en-US" smtClean="0"/>
            </a:br>
            <a:r>
              <a:rPr lang="en-US" smtClean="0"/>
              <a:t>Fourier transforms</a:t>
            </a:r>
          </a:p>
        </p:txBody>
      </p:sp>
      <p:pic>
        <p:nvPicPr>
          <p:cNvPr id="9219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514600"/>
            <a:ext cx="2332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971800"/>
            <a:ext cx="305117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514600"/>
            <a:ext cx="1511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2895600"/>
            <a:ext cx="323215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Rectangle 14"/>
          <p:cNvSpPr>
            <a:spLocks noChangeArrowheads="1"/>
          </p:cNvSpPr>
          <p:nvPr/>
        </p:nvSpPr>
        <p:spPr bwMode="auto">
          <a:xfrm>
            <a:off x="762000" y="2316163"/>
            <a:ext cx="7391400" cy="1371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 smtClean="0">
              <a:solidFill>
                <a:srgbClr val="000000"/>
              </a:solidFill>
            </a:endParaRPr>
          </a:p>
        </p:txBody>
      </p:sp>
      <p:sp>
        <p:nvSpPr>
          <p:cNvPr id="9224" name="Text Box 15"/>
          <p:cNvSpPr txBox="1">
            <a:spLocks noChangeArrowheads="1"/>
          </p:cNvSpPr>
          <p:nvPr/>
        </p:nvSpPr>
        <p:spPr bwMode="auto">
          <a:xfrm>
            <a:off x="381000" y="4122003"/>
            <a:ext cx="30428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The radiation integrals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ecome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Fourier transforms</a:t>
            </a:r>
          </a:p>
        </p:txBody>
      </p:sp>
      <p:sp>
        <p:nvSpPr>
          <p:cNvPr id="9225" name="Line 16"/>
          <p:cNvSpPr>
            <a:spLocks noChangeShapeType="1"/>
          </p:cNvSpPr>
          <p:nvPr/>
        </p:nvSpPr>
        <p:spPr bwMode="auto">
          <a:xfrm flipH="1" flipV="1">
            <a:off x="2438400" y="3467100"/>
            <a:ext cx="3657600" cy="762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9226" name="Line 17"/>
          <p:cNvSpPr>
            <a:spLocks noChangeShapeType="1"/>
          </p:cNvSpPr>
          <p:nvPr/>
        </p:nvSpPr>
        <p:spPr bwMode="auto">
          <a:xfrm flipH="1" flipV="1">
            <a:off x="6248400" y="3445877"/>
            <a:ext cx="1143000" cy="687794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9227" name="Line 18"/>
          <p:cNvSpPr>
            <a:spLocks noChangeShapeType="1"/>
          </p:cNvSpPr>
          <p:nvPr/>
        </p:nvSpPr>
        <p:spPr bwMode="auto">
          <a:xfrm flipH="1" flipV="1">
            <a:off x="1143000" y="3505199"/>
            <a:ext cx="533400" cy="56356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9228" name="Line 20"/>
          <p:cNvSpPr>
            <a:spLocks noChangeShapeType="1"/>
          </p:cNvSpPr>
          <p:nvPr/>
        </p:nvSpPr>
        <p:spPr bwMode="auto">
          <a:xfrm flipV="1">
            <a:off x="2933700" y="3425824"/>
            <a:ext cx="1714500" cy="7651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9229" name="Oval 22"/>
          <p:cNvSpPr>
            <a:spLocks noChangeArrowheads="1"/>
          </p:cNvSpPr>
          <p:nvPr/>
        </p:nvSpPr>
        <p:spPr bwMode="auto">
          <a:xfrm>
            <a:off x="990600" y="4038600"/>
            <a:ext cx="2209800" cy="6096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 smtClean="0">
              <a:solidFill>
                <a:srgbClr val="000000"/>
              </a:solidFill>
            </a:endParaRPr>
          </a:p>
        </p:txBody>
      </p:sp>
      <p:sp>
        <p:nvSpPr>
          <p:cNvPr id="9230" name="Oval 23"/>
          <p:cNvSpPr>
            <a:spLocks noChangeArrowheads="1"/>
          </p:cNvSpPr>
          <p:nvPr/>
        </p:nvSpPr>
        <p:spPr bwMode="auto">
          <a:xfrm>
            <a:off x="5791200" y="4114800"/>
            <a:ext cx="2514600" cy="5334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 smtClean="0">
              <a:solidFill>
                <a:srgbClr val="000000"/>
              </a:solidFill>
            </a:endParaRPr>
          </a:p>
        </p:txBody>
      </p:sp>
      <p:sp>
        <p:nvSpPr>
          <p:cNvPr id="9231" name="Text Box 24"/>
          <p:cNvSpPr txBox="1">
            <a:spLocks noChangeArrowheads="1"/>
          </p:cNvSpPr>
          <p:nvPr/>
        </p:nvSpPr>
        <p:spPr bwMode="auto">
          <a:xfrm>
            <a:off x="1001712" y="6005326"/>
            <a:ext cx="6846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Will be used for wire &amp; slot antennas, and apertures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990600" y="3352800"/>
            <a:ext cx="1524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4400" y="3276600"/>
            <a:ext cx="22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dirty="0" smtClean="0"/>
              <a:t>J</a:t>
            </a:r>
            <a:endParaRPr lang="sv-SE" sz="1600" dirty="0"/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5257800" y="4133671"/>
            <a:ext cx="312136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the current distributions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 are distributed </a:t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3606185" y="4419600"/>
            <a:ext cx="8515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when</a:t>
            </a: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4800600" y="4876800"/>
            <a:ext cx="42979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along a straight line or in a plane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304800"/>
            <a:ext cx="8929687" cy="1143000"/>
          </a:xfrm>
        </p:spPr>
        <p:txBody>
          <a:bodyPr/>
          <a:lstStyle/>
          <a:p>
            <a:r>
              <a:rPr lang="en-US" dirty="0" smtClean="0"/>
              <a:t>Duality and superposition</a:t>
            </a:r>
          </a:p>
        </p:txBody>
      </p:sp>
      <p:sp>
        <p:nvSpPr>
          <p:cNvPr id="123" name="Rectangle 3"/>
          <p:cNvSpPr txBox="1">
            <a:spLocks noChangeArrowheads="1"/>
          </p:cNvSpPr>
          <p:nvPr/>
        </p:nvSpPr>
        <p:spPr>
          <a:xfrm>
            <a:off x="685800" y="1676400"/>
            <a:ext cx="8153400" cy="685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 smtClean="0"/>
              <a:t>Duality theorem:</a:t>
            </a:r>
            <a:endParaRPr lang="en-US" sz="2800" dirty="0" smtClean="0"/>
          </a:p>
        </p:txBody>
      </p:sp>
      <p:graphicFrame>
        <p:nvGraphicFramePr>
          <p:cNvPr id="91" name="Table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572042"/>
              </p:ext>
            </p:extLst>
          </p:nvPr>
        </p:nvGraphicFramePr>
        <p:xfrm>
          <a:off x="990600" y="2529840"/>
          <a:ext cx="586740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6360"/>
                <a:gridCol w="751840"/>
                <a:gridCol w="728345"/>
                <a:gridCol w="775335"/>
                <a:gridCol w="775335"/>
                <a:gridCol w="1480185"/>
              </a:tblGrid>
              <a:tr h="571500">
                <a:tc>
                  <a:txBody>
                    <a:bodyPr/>
                    <a:lstStyle/>
                    <a:p>
                      <a:r>
                        <a:rPr lang="sv-SE" dirty="0" smtClean="0"/>
                        <a:t>Original problem 1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 smtClean="0"/>
                        <a:t>Dual</a:t>
                      </a:r>
                      <a:r>
                        <a:rPr lang="sv-SE" baseline="0" dirty="0" smtClean="0"/>
                        <a:t> </a:t>
                      </a:r>
                      <a:r>
                        <a:rPr lang="sv-SE" baseline="0" dirty="0" err="1" smtClean="0"/>
                        <a:t>of</a:t>
                      </a:r>
                      <a:r>
                        <a:rPr lang="sv-SE" baseline="0" dirty="0" smtClean="0"/>
                        <a:t> </a:t>
                      </a:r>
                      <a:r>
                        <a:rPr lang="sv-SE" dirty="0" smtClean="0"/>
                        <a:t>problem 2</a:t>
                      </a:r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 smtClean="0"/>
                        <a:t>Dual</a:t>
                      </a:r>
                      <a:r>
                        <a:rPr lang="sv-SE" baseline="0" dirty="0" smtClean="0"/>
                        <a:t> </a:t>
                      </a:r>
                      <a:r>
                        <a:rPr lang="sv-SE" baseline="0" dirty="0" err="1" smtClean="0"/>
                        <a:t>of</a:t>
                      </a:r>
                      <a:r>
                        <a:rPr lang="sv-SE" baseline="0" dirty="0" smtClean="0"/>
                        <a:t> </a:t>
                      </a:r>
                      <a:r>
                        <a:rPr lang="sv-SE" dirty="0" smtClean="0"/>
                        <a:t>problem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 smtClean="0"/>
                        <a:t>Original problem 2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71482" name="Picture 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648373"/>
            <a:ext cx="466725" cy="414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1488" name="Picture 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536" y="2606040"/>
            <a:ext cx="652464" cy="469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1489" name="Picture 9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785" y="3215640"/>
            <a:ext cx="757415" cy="48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1490" name="Picture 9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215640"/>
            <a:ext cx="67186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1491" name="Picture 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793" y="2606040"/>
            <a:ext cx="462903" cy="520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1492" name="Picture 1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286004"/>
            <a:ext cx="426068" cy="346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1493" name="Picture 10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925" y="2690176"/>
            <a:ext cx="266475" cy="373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9" name="Picture 10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925" y="3299776"/>
            <a:ext cx="266475" cy="373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685800" y="4343400"/>
            <a:ext cx="7772400" cy="1828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Superposition:</a:t>
            </a:r>
          </a:p>
          <a:p>
            <a:pPr marL="457200" lvl="1" indent="0">
              <a:buNone/>
            </a:pPr>
            <a:r>
              <a:rPr lang="en-US" sz="2400" dirty="0" smtClean="0"/>
              <a:t>total E- and H-fields of several sources as addition of E- and H-fields originating from each one of them.</a:t>
            </a:r>
          </a:p>
        </p:txBody>
      </p:sp>
    </p:spTree>
    <p:extLst>
      <p:ext uri="{BB962C8B-B14F-4D97-AF65-F5344CB8AC3E}">
        <p14:creationId xmlns:p14="http://schemas.microsoft.com/office/powerpoint/2010/main" val="421505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sz="4000" dirty="0" smtClean="0"/>
              <a:t>Lecture 7</a:t>
            </a:r>
            <a:br>
              <a:rPr lang="en-US" sz="4000" dirty="0" smtClean="0"/>
            </a:br>
            <a:r>
              <a:rPr lang="en-GB" sz="4000" dirty="0" smtClean="0"/>
              <a:t>Incremental elementary sources of radiation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114800"/>
          </a:xfrm>
        </p:spPr>
        <p:txBody>
          <a:bodyPr/>
          <a:lstStyle/>
          <a:p>
            <a:r>
              <a:rPr lang="en-US" sz="2400" dirty="0" smtClean="0"/>
              <a:t>Maxwell’s equations</a:t>
            </a:r>
          </a:p>
          <a:p>
            <a:pPr lvl="1"/>
            <a:r>
              <a:rPr lang="en-US" sz="2000" dirty="0" smtClean="0"/>
              <a:t>Boundary conditions</a:t>
            </a:r>
          </a:p>
          <a:p>
            <a:pPr lvl="1"/>
            <a:r>
              <a:rPr lang="en-US" sz="2000" dirty="0" smtClean="0"/>
              <a:t>Auxiliary vector potentials</a:t>
            </a:r>
          </a:p>
          <a:p>
            <a:r>
              <a:rPr lang="en-US" sz="2400" dirty="0" smtClean="0"/>
              <a:t>Vector integral forms of E- and H-fields</a:t>
            </a:r>
          </a:p>
          <a:p>
            <a:pPr lvl="1"/>
            <a:r>
              <a:rPr lang="en-US" sz="2000" dirty="0" smtClean="0"/>
              <a:t>General expressions and far-field expressions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Uniqueness and equivalence for construction of solutions</a:t>
            </a:r>
          </a:p>
          <a:p>
            <a:r>
              <a:rPr lang="en-US" sz="2400" dirty="0" smtClean="0"/>
              <a:t>Incremental current sources</a:t>
            </a:r>
          </a:p>
          <a:p>
            <a:pPr lvl="1"/>
            <a:r>
              <a:rPr lang="en-US" sz="2000" dirty="0" smtClean="0"/>
              <a:t>Electric, magnetic and </a:t>
            </a:r>
            <a:r>
              <a:rPr lang="en-US" sz="2000" dirty="0" err="1" smtClean="0"/>
              <a:t>Huygen’s</a:t>
            </a:r>
            <a:r>
              <a:rPr lang="en-US" sz="2000" dirty="0" smtClean="0"/>
              <a:t> sources</a:t>
            </a:r>
          </a:p>
          <a:p>
            <a:r>
              <a:rPr lang="en-US" sz="2400" dirty="0" smtClean="0"/>
              <a:t>Reaction, reciprocity and mutual coupling</a:t>
            </a:r>
          </a:p>
          <a:p>
            <a:r>
              <a:rPr lang="en-US" sz="2400" dirty="0" smtClean="0"/>
              <a:t>Imaging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Maxwell’s equations</a:t>
            </a:r>
          </a:p>
          <a:p>
            <a:pPr lvl="1"/>
            <a:r>
              <a:rPr lang="en-US" sz="2000" dirty="0" smtClean="0"/>
              <a:t>Boundary conditions</a:t>
            </a:r>
          </a:p>
          <a:p>
            <a:pPr lvl="1"/>
            <a:r>
              <a:rPr lang="en-US" sz="2000" dirty="0" smtClean="0"/>
              <a:t>Auxiliary vector potentials</a:t>
            </a:r>
          </a:p>
          <a:p>
            <a:r>
              <a:rPr lang="en-US" sz="2400" dirty="0" smtClean="0"/>
              <a:t>Vector integral forms of E- and H-fields</a:t>
            </a:r>
          </a:p>
          <a:p>
            <a:pPr lvl="1"/>
            <a:r>
              <a:rPr lang="en-US" sz="2000" dirty="0" smtClean="0"/>
              <a:t>General expressions and far-field expressions</a:t>
            </a:r>
          </a:p>
          <a:p>
            <a:r>
              <a:rPr lang="en-US" sz="2400" dirty="0" smtClean="0"/>
              <a:t>Uniqueness and equivalence for construction of solutions</a:t>
            </a:r>
          </a:p>
          <a:p>
            <a:r>
              <a:rPr lang="en-US" sz="2400" dirty="0" smtClean="0"/>
              <a:t>Incremental current sources</a:t>
            </a:r>
          </a:p>
          <a:p>
            <a:pPr lvl="1"/>
            <a:r>
              <a:rPr lang="en-US" sz="2000" dirty="0" smtClean="0"/>
              <a:t>Electric, magnetic and </a:t>
            </a:r>
            <a:r>
              <a:rPr lang="en-US" sz="2000" dirty="0" err="1" smtClean="0"/>
              <a:t>Huygen’s</a:t>
            </a:r>
            <a:r>
              <a:rPr lang="en-US" sz="2000" dirty="0" smtClean="0"/>
              <a:t> sources</a:t>
            </a:r>
          </a:p>
          <a:p>
            <a:r>
              <a:rPr lang="en-US" sz="2400" dirty="0" smtClean="0"/>
              <a:t>Reaction, reciprocity and mutual coupling</a:t>
            </a:r>
          </a:p>
          <a:p>
            <a:r>
              <a:rPr lang="en-US" sz="2400" dirty="0" smtClean="0"/>
              <a:t>Imaging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sz="4000" dirty="0" smtClean="0"/>
              <a:t>Lecture 7</a:t>
            </a:r>
            <a:br>
              <a:rPr lang="en-US" sz="4000" dirty="0" smtClean="0"/>
            </a:br>
            <a:r>
              <a:rPr lang="en-GB" sz="4000" dirty="0" smtClean="0"/>
              <a:t>Incremental elementary sources of radiation</a:t>
            </a:r>
            <a:br>
              <a:rPr lang="en-GB" sz="4000" dirty="0" smtClean="0"/>
            </a:b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3600" smtClean="0"/>
              <a:t>Uniqueness (can be used to construct equivalent field problems)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114800"/>
          </a:xfrm>
        </p:spPr>
        <p:txBody>
          <a:bodyPr/>
          <a:lstStyle/>
          <a:p>
            <a:r>
              <a:rPr lang="en-US" sz="2800" dirty="0" smtClean="0"/>
              <a:t>Maxwell’s equations have a unique solution in a finite region with losses if we know:</a:t>
            </a:r>
          </a:p>
          <a:p>
            <a:pPr lvl="1"/>
            <a:r>
              <a:rPr lang="en-US" sz="2400" dirty="0" smtClean="0"/>
              <a:t>the tangential E-field on the boundary</a:t>
            </a:r>
          </a:p>
          <a:p>
            <a:pPr lvl="1"/>
            <a:r>
              <a:rPr lang="en-US" sz="2400" dirty="0" smtClean="0"/>
              <a:t>the tangential H-field on the boundary</a:t>
            </a:r>
          </a:p>
          <a:p>
            <a:pPr lvl="1"/>
            <a:r>
              <a:rPr lang="en-US" sz="2400" dirty="0" smtClean="0"/>
              <a:t>the tangential E-field on part of the boundary and the tangential H-field on the rest</a:t>
            </a:r>
          </a:p>
          <a:p>
            <a:r>
              <a:rPr lang="en-US" sz="2800" dirty="0" smtClean="0"/>
              <a:t>Also valid in infinite regions by introducing radiation condition on fields (1/r) </a:t>
            </a:r>
          </a:p>
          <a:p>
            <a:r>
              <a:rPr lang="en-US" sz="2800" dirty="0" smtClean="0"/>
              <a:t>In practice all regions have losses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PEC equivalent and </a:t>
            </a:r>
            <a:br>
              <a:rPr lang="en-US" smtClean="0"/>
            </a:br>
            <a:r>
              <a:rPr lang="en-US" smtClean="0"/>
              <a:t>magnetic currents</a:t>
            </a:r>
            <a:endParaRPr lang="en-US" sz="5400" smtClean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392363"/>
            <a:ext cx="86106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2309813" y="5867400"/>
            <a:ext cx="4167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Is used to remove holes in PECs</a:t>
            </a: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print"/>
          <a:srcRect l="48334" t="31332" r="42917" b="64667"/>
          <a:stretch>
            <a:fillRect/>
          </a:stretch>
        </p:blipFill>
        <p:spPr bwMode="auto">
          <a:xfrm>
            <a:off x="5029200" y="2209800"/>
            <a:ext cx="2133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305800" cy="1143000"/>
          </a:xfrm>
        </p:spPr>
        <p:txBody>
          <a:bodyPr/>
          <a:lstStyle/>
          <a:p>
            <a:r>
              <a:rPr lang="sv-SE" smtClean="0"/>
              <a:t>Free space equivalent</a:t>
            </a:r>
            <a:br>
              <a:rPr lang="sv-SE" smtClean="0"/>
            </a:br>
            <a:r>
              <a:rPr lang="sv-SE" sz="2800" smtClean="0"/>
              <a:t>is used to remove sources and materials in some volume</a:t>
            </a:r>
            <a:endParaRPr lang="en-US" sz="5400" smtClean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9144000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Physical equivalent</a:t>
            </a:r>
            <a:br>
              <a:rPr lang="en-US" smtClean="0"/>
            </a:br>
            <a:r>
              <a:rPr lang="en-US" sz="2800" smtClean="0"/>
              <a:t>is used to remove metal objects</a:t>
            </a:r>
            <a:endParaRPr lang="en-US" smtClean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8915400" cy="314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2355850" y="5867400"/>
            <a:ext cx="3968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But why do I want to do this??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sz="4000" dirty="0" smtClean="0"/>
              <a:t>Lecture 7</a:t>
            </a:r>
            <a:br>
              <a:rPr lang="en-US" sz="4000" dirty="0" smtClean="0"/>
            </a:br>
            <a:r>
              <a:rPr lang="en-GB" sz="4000" dirty="0" smtClean="0"/>
              <a:t>Incremental elementary sources of radiation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sz="2400" dirty="0" smtClean="0"/>
              <a:t>Maxwell’s equations</a:t>
            </a:r>
          </a:p>
          <a:p>
            <a:pPr lvl="1"/>
            <a:r>
              <a:rPr lang="en-US" sz="2000" dirty="0" smtClean="0"/>
              <a:t>Boundary conditions</a:t>
            </a:r>
          </a:p>
          <a:p>
            <a:pPr lvl="1"/>
            <a:r>
              <a:rPr lang="en-US" sz="2000" dirty="0" smtClean="0"/>
              <a:t>Auxiliary vector potentials</a:t>
            </a:r>
          </a:p>
          <a:p>
            <a:r>
              <a:rPr lang="en-US" sz="2400" dirty="0" smtClean="0"/>
              <a:t>Vector integral forms of E- and H-fields</a:t>
            </a:r>
          </a:p>
          <a:p>
            <a:pPr lvl="1"/>
            <a:r>
              <a:rPr lang="en-US" sz="2000" dirty="0" smtClean="0"/>
              <a:t>General expressions and far-field expressions</a:t>
            </a:r>
          </a:p>
          <a:p>
            <a:r>
              <a:rPr lang="en-US" sz="2400" dirty="0" smtClean="0"/>
              <a:t>Uniqueness and equivalence for construction of solutions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Incremental current sources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Electric, magnetic and </a:t>
            </a:r>
            <a:r>
              <a:rPr lang="en-US" sz="2000" b="1" dirty="0" err="1" smtClean="0">
                <a:solidFill>
                  <a:srgbClr val="FF0000"/>
                </a:solidFill>
              </a:rPr>
              <a:t>Huygen’s</a:t>
            </a:r>
            <a:r>
              <a:rPr lang="en-US" sz="2000" b="1" dirty="0" smtClean="0">
                <a:solidFill>
                  <a:srgbClr val="FF0000"/>
                </a:solidFill>
              </a:rPr>
              <a:t> sources</a:t>
            </a:r>
          </a:p>
          <a:p>
            <a:r>
              <a:rPr lang="en-US" sz="2400" dirty="0" smtClean="0"/>
              <a:t>Reaction, reciprocity and mutual coupling</a:t>
            </a:r>
          </a:p>
          <a:p>
            <a:r>
              <a:rPr lang="en-US" sz="2400" dirty="0" smtClean="0"/>
              <a:t>Imaging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228600"/>
            <a:ext cx="6019800" cy="1143000"/>
          </a:xfrm>
        </p:spPr>
        <p:txBody>
          <a:bodyPr/>
          <a:lstStyle/>
          <a:p>
            <a:r>
              <a:rPr lang="en-US" sz="4000" smtClean="0"/>
              <a:t>Incremental electric current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752600" y="1752600"/>
            <a:ext cx="2414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Arbitrary orientation  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752600"/>
            <a:ext cx="130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267200" y="1752600"/>
            <a:ext cx="2525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and finite small length:</a:t>
            </a: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133600"/>
            <a:ext cx="2965450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752600" y="2667000"/>
            <a:ext cx="854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When </a:t>
            </a:r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2743200"/>
            <a:ext cx="52546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200400" y="2667000"/>
            <a:ext cx="4467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we can use the Fraunhofer approximation,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752600" y="2971800"/>
            <a:ext cx="2916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and if we also assume that </a:t>
            </a:r>
          </a:p>
        </p:txBody>
      </p:sp>
      <p:sp>
        <p:nvSpPr>
          <p:cNvPr id="11275" name="Text Box 12"/>
          <p:cNvSpPr txBox="1">
            <a:spLocks noChangeArrowheads="1"/>
          </p:cNvSpPr>
          <p:nvPr/>
        </p:nvSpPr>
        <p:spPr bwMode="auto">
          <a:xfrm>
            <a:off x="5334000" y="2971800"/>
            <a:ext cx="981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, we get</a:t>
            </a:r>
          </a:p>
        </p:txBody>
      </p:sp>
      <p:pic>
        <p:nvPicPr>
          <p:cNvPr id="11276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3657600"/>
            <a:ext cx="246856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52600" y="4876800"/>
            <a:ext cx="31559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Picture 1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10200" y="3810000"/>
            <a:ext cx="2065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9" name="Picture 1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28800" y="6019800"/>
            <a:ext cx="15652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0" name="Text Box 19"/>
          <p:cNvSpPr txBox="1">
            <a:spLocks noChangeArrowheads="1"/>
          </p:cNvSpPr>
          <p:nvPr/>
        </p:nvSpPr>
        <p:spPr bwMode="auto">
          <a:xfrm>
            <a:off x="5851525" y="53101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smtClean="0">
                <a:solidFill>
                  <a:srgbClr val="000000"/>
                </a:solidFill>
              </a:rPr>
              <a:t>excitation amplitude</a:t>
            </a:r>
          </a:p>
        </p:txBody>
      </p:sp>
      <p:sp>
        <p:nvSpPr>
          <p:cNvPr id="11281" name="Text Box 20"/>
          <p:cNvSpPr txBox="1">
            <a:spLocks noChangeArrowheads="1"/>
          </p:cNvSpPr>
          <p:nvPr/>
        </p:nvSpPr>
        <p:spPr bwMode="auto">
          <a:xfrm>
            <a:off x="5165725" y="5691188"/>
            <a:ext cx="2882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smtClean="0">
                <a:solidFill>
                  <a:srgbClr val="000000"/>
                </a:solidFill>
              </a:rPr>
              <a:t>shape of radiation field funct.</a:t>
            </a:r>
          </a:p>
        </p:txBody>
      </p:sp>
      <p:sp>
        <p:nvSpPr>
          <p:cNvPr id="11282" name="Text Box 21"/>
          <p:cNvSpPr txBox="1">
            <a:spLocks noChangeArrowheads="1"/>
          </p:cNvSpPr>
          <p:nvPr/>
        </p:nvSpPr>
        <p:spPr bwMode="auto">
          <a:xfrm>
            <a:off x="3641725" y="5995988"/>
            <a:ext cx="2749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smtClean="0">
                <a:solidFill>
                  <a:srgbClr val="000000"/>
                </a:solidFill>
              </a:rPr>
              <a:t>Incremental source constant</a:t>
            </a:r>
          </a:p>
        </p:txBody>
      </p:sp>
      <p:sp>
        <p:nvSpPr>
          <p:cNvPr id="11283" name="Line 22"/>
          <p:cNvSpPr>
            <a:spLocks noChangeShapeType="1"/>
          </p:cNvSpPr>
          <p:nvPr/>
        </p:nvSpPr>
        <p:spPr bwMode="auto">
          <a:xfrm>
            <a:off x="3962400" y="5334000"/>
            <a:ext cx="1219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1284" name="Line 23"/>
          <p:cNvSpPr>
            <a:spLocks noChangeShapeType="1"/>
          </p:cNvSpPr>
          <p:nvPr/>
        </p:nvSpPr>
        <p:spPr bwMode="auto">
          <a:xfrm>
            <a:off x="4876800" y="5257800"/>
            <a:ext cx="838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1285" name="Rectangle 24"/>
          <p:cNvSpPr>
            <a:spLocks noChangeArrowheads="1"/>
          </p:cNvSpPr>
          <p:nvPr/>
        </p:nvSpPr>
        <p:spPr bwMode="auto">
          <a:xfrm>
            <a:off x="1600200" y="4648200"/>
            <a:ext cx="6858000" cy="1981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 smtClean="0">
              <a:solidFill>
                <a:srgbClr val="000000"/>
              </a:solidFill>
            </a:endParaRPr>
          </a:p>
        </p:txBody>
      </p:sp>
      <p:sp>
        <p:nvSpPr>
          <p:cNvPr id="11286" name="Line 25"/>
          <p:cNvSpPr>
            <a:spLocks noChangeShapeType="1"/>
          </p:cNvSpPr>
          <p:nvPr/>
        </p:nvSpPr>
        <p:spPr bwMode="auto">
          <a:xfrm flipH="1" flipV="1">
            <a:off x="3962400" y="5334000"/>
            <a:ext cx="1219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1287" name="Line 26"/>
          <p:cNvSpPr>
            <a:spLocks noChangeShapeType="1"/>
          </p:cNvSpPr>
          <p:nvPr/>
        </p:nvSpPr>
        <p:spPr bwMode="auto">
          <a:xfrm flipH="1" flipV="1">
            <a:off x="4876800" y="5257800"/>
            <a:ext cx="838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1288" name="Line 27"/>
          <p:cNvSpPr>
            <a:spLocks noChangeShapeType="1"/>
          </p:cNvSpPr>
          <p:nvPr/>
        </p:nvSpPr>
        <p:spPr bwMode="auto">
          <a:xfrm flipH="1" flipV="1">
            <a:off x="3124200" y="5334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grpSp>
        <p:nvGrpSpPr>
          <p:cNvPr id="2" name="Group 29"/>
          <p:cNvGrpSpPr>
            <a:grpSpLocks noChangeAspect="1"/>
          </p:cNvGrpSpPr>
          <p:nvPr/>
        </p:nvGrpSpPr>
        <p:grpSpPr bwMode="auto">
          <a:xfrm>
            <a:off x="4724400" y="3005138"/>
            <a:ext cx="622300" cy="473075"/>
            <a:chOff x="2448" y="1893"/>
            <a:chExt cx="392" cy="298"/>
          </a:xfrm>
        </p:grpSpPr>
        <p:sp>
          <p:nvSpPr>
            <p:cNvPr id="11291" name="AutoShape 28"/>
            <p:cNvSpPr>
              <a:spLocks noChangeAspect="1" noChangeArrowheads="1" noTextEdit="1"/>
            </p:cNvSpPr>
            <p:nvPr/>
          </p:nvSpPr>
          <p:spPr bwMode="auto">
            <a:xfrm>
              <a:off x="2448" y="1920"/>
              <a:ext cx="39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1292" name="Rectangle 30"/>
            <p:cNvSpPr>
              <a:spLocks noChangeArrowheads="1"/>
            </p:cNvSpPr>
            <p:nvPr/>
          </p:nvSpPr>
          <p:spPr bwMode="auto">
            <a:xfrm>
              <a:off x="2448" y="1893"/>
              <a:ext cx="13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kr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1293" name="Rectangle 31"/>
            <p:cNvSpPr>
              <a:spLocks noChangeArrowheads="1"/>
            </p:cNvSpPr>
            <p:nvPr/>
          </p:nvSpPr>
          <p:spPr bwMode="auto">
            <a:xfrm>
              <a:off x="2529" y="1961"/>
              <a:ext cx="1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sv-SE" smtClean="0">
                <a:solidFill>
                  <a:srgbClr val="000000"/>
                </a:solidFill>
              </a:endParaRPr>
            </a:p>
          </p:txBody>
        </p:sp>
        <p:sp>
          <p:nvSpPr>
            <p:cNvPr id="11294" name="Rectangle 32"/>
            <p:cNvSpPr>
              <a:spLocks noChangeArrowheads="1"/>
            </p:cNvSpPr>
            <p:nvPr/>
          </p:nvSpPr>
          <p:spPr bwMode="auto">
            <a:xfrm>
              <a:off x="2732" y="1893"/>
              <a:ext cx="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1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1295" name="Rectangle 33"/>
            <p:cNvSpPr>
              <a:spLocks noChangeArrowheads="1"/>
            </p:cNvSpPr>
            <p:nvPr/>
          </p:nvSpPr>
          <p:spPr bwMode="auto">
            <a:xfrm>
              <a:off x="2610" y="1893"/>
              <a:ext cx="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»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1290" name="WordArt 34"/>
          <p:cNvSpPr>
            <a:spLocks noChangeArrowheads="1" noChangeShapeType="1" noTextEdit="1"/>
          </p:cNvSpPr>
          <p:nvPr/>
        </p:nvSpPr>
        <p:spPr bwMode="auto">
          <a:xfrm>
            <a:off x="152400" y="0"/>
            <a:ext cx="2533650" cy="2895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3600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Important</a:t>
            </a:r>
          </a:p>
          <a:p>
            <a:pPr algn="ctr"/>
            <a:r>
              <a:rPr lang="en-US" sz="3600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compact </a:t>
            </a:r>
          </a:p>
          <a:p>
            <a:pPr algn="ctr"/>
            <a:r>
              <a:rPr lang="en-US" sz="3600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result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z="3200" smtClean="0"/>
              <a:t>Incremental electric current: </a:t>
            </a:r>
            <a:br>
              <a:rPr lang="en-US" sz="3200" smtClean="0"/>
            </a:br>
            <a:r>
              <a:rPr lang="en-US" sz="3200" smtClean="0"/>
              <a:t>vertical and horizontal orientation</a:t>
            </a:r>
            <a:br>
              <a:rPr lang="en-US" sz="3200" smtClean="0"/>
            </a:br>
            <a:r>
              <a:rPr lang="en-US" sz="3200" smtClean="0"/>
              <a:t>in spherical coordinate system</a:t>
            </a:r>
          </a:p>
        </p:txBody>
      </p:sp>
      <p:grpSp>
        <p:nvGrpSpPr>
          <p:cNvPr id="70" name="Grupp 69"/>
          <p:cNvGrpSpPr/>
          <p:nvPr/>
        </p:nvGrpSpPr>
        <p:grpSpPr>
          <a:xfrm>
            <a:off x="533400" y="1981200"/>
            <a:ext cx="8197850" cy="5273675"/>
            <a:chOff x="990600" y="1981200"/>
            <a:chExt cx="8197850" cy="5273675"/>
          </a:xfrm>
        </p:grpSpPr>
        <p:pic>
          <p:nvPicPr>
            <p:cNvPr id="1229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95400" y="3581400"/>
              <a:ext cx="6172200" cy="3673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2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43000" y="2438400"/>
              <a:ext cx="2343150" cy="430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3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43000" y="2057400"/>
              <a:ext cx="665163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4" name="Picture 1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95800" y="2057400"/>
              <a:ext cx="665163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5" name="Rectangle 12"/>
            <p:cNvSpPr>
              <a:spLocks noChangeArrowheads="1"/>
            </p:cNvSpPr>
            <p:nvPr/>
          </p:nvSpPr>
          <p:spPr bwMode="auto">
            <a:xfrm>
              <a:off x="4448175" y="2471738"/>
              <a:ext cx="30162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i="1" smtClean="0">
                  <a:solidFill>
                    <a:srgbClr val="000000"/>
                  </a:solidFill>
                </a:rPr>
                <a:t>G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296" name="Rectangle 13"/>
            <p:cNvSpPr>
              <a:spLocks noChangeArrowheads="1"/>
            </p:cNvSpPr>
            <p:nvPr/>
          </p:nvSpPr>
          <p:spPr bwMode="auto">
            <a:xfrm>
              <a:off x="4641850" y="2600325"/>
              <a:ext cx="150813" cy="30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</a:rPr>
                <a:t>i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297" name="Rectangle 14"/>
            <p:cNvSpPr>
              <a:spLocks noChangeArrowheads="1"/>
            </p:cNvSpPr>
            <p:nvPr/>
          </p:nvSpPr>
          <p:spPr bwMode="auto">
            <a:xfrm>
              <a:off x="4706938" y="2600325"/>
              <a:ext cx="193675" cy="30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</a:rPr>
                <a:t>d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298" name="Rectangle 15"/>
            <p:cNvSpPr>
              <a:spLocks noChangeArrowheads="1"/>
            </p:cNvSpPr>
            <p:nvPr/>
          </p:nvSpPr>
          <p:spPr bwMode="auto">
            <a:xfrm>
              <a:off x="4922838" y="2471738"/>
              <a:ext cx="19367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i="1" smtClean="0">
                  <a:solidFill>
                    <a:srgbClr val="000000"/>
                  </a:solidFill>
                </a:rPr>
                <a:t>r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299" name="Rectangle 16"/>
            <p:cNvSpPr>
              <a:spLocks noChangeArrowheads="1"/>
            </p:cNvSpPr>
            <p:nvPr/>
          </p:nvSpPr>
          <p:spPr bwMode="auto">
            <a:xfrm>
              <a:off x="4943475" y="2471738"/>
              <a:ext cx="19367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ˆ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00" name="Rectangle 17"/>
            <p:cNvSpPr>
              <a:spLocks noChangeArrowheads="1"/>
            </p:cNvSpPr>
            <p:nvPr/>
          </p:nvSpPr>
          <p:spPr bwMode="auto">
            <a:xfrm>
              <a:off x="4814888" y="2471738"/>
              <a:ext cx="236537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01" name="Rectangle 18"/>
            <p:cNvSpPr>
              <a:spLocks noChangeArrowheads="1"/>
            </p:cNvSpPr>
            <p:nvPr/>
          </p:nvSpPr>
          <p:spPr bwMode="auto">
            <a:xfrm>
              <a:off x="5051425" y="2471738"/>
              <a:ext cx="236538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02" name="Rectangle 19"/>
            <p:cNvSpPr>
              <a:spLocks noChangeArrowheads="1"/>
            </p:cNvSpPr>
            <p:nvPr/>
          </p:nvSpPr>
          <p:spPr bwMode="auto">
            <a:xfrm>
              <a:off x="5546725" y="2471738"/>
              <a:ext cx="30162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G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03" name="Rectangle 20"/>
            <p:cNvSpPr>
              <a:spLocks noChangeArrowheads="1"/>
            </p:cNvSpPr>
            <p:nvPr/>
          </p:nvSpPr>
          <p:spPr bwMode="auto">
            <a:xfrm>
              <a:off x="5740400" y="2600325"/>
              <a:ext cx="150813" cy="30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</a:rPr>
                <a:t>i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04" name="Rectangle 21"/>
            <p:cNvSpPr>
              <a:spLocks noChangeArrowheads="1"/>
            </p:cNvSpPr>
            <p:nvPr/>
          </p:nvSpPr>
          <p:spPr bwMode="auto">
            <a:xfrm>
              <a:off x="5805488" y="2600325"/>
              <a:ext cx="193675" cy="30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</a:rPr>
                <a:t>d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05" name="Rectangle 22"/>
            <p:cNvSpPr>
              <a:spLocks noChangeArrowheads="1"/>
            </p:cNvSpPr>
            <p:nvPr/>
          </p:nvSpPr>
          <p:spPr bwMode="auto">
            <a:xfrm>
              <a:off x="6021388" y="2471738"/>
              <a:ext cx="279400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q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06" name="Rectangle 23"/>
            <p:cNvSpPr>
              <a:spLocks noChangeArrowheads="1"/>
            </p:cNvSpPr>
            <p:nvPr/>
          </p:nvSpPr>
          <p:spPr bwMode="auto">
            <a:xfrm>
              <a:off x="6278563" y="2471738"/>
              <a:ext cx="30162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07" name="Rectangle 24"/>
            <p:cNvSpPr>
              <a:spLocks noChangeArrowheads="1"/>
            </p:cNvSpPr>
            <p:nvPr/>
          </p:nvSpPr>
          <p:spPr bwMode="auto">
            <a:xfrm>
              <a:off x="6149975" y="2471738"/>
              <a:ext cx="236538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,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08" name="Rectangle 25"/>
            <p:cNvSpPr>
              <a:spLocks noChangeArrowheads="1"/>
            </p:cNvSpPr>
            <p:nvPr/>
          </p:nvSpPr>
          <p:spPr bwMode="auto">
            <a:xfrm>
              <a:off x="5913438" y="2471738"/>
              <a:ext cx="236537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09" name="Rectangle 26"/>
            <p:cNvSpPr>
              <a:spLocks noChangeArrowheads="1"/>
            </p:cNvSpPr>
            <p:nvPr/>
          </p:nvSpPr>
          <p:spPr bwMode="auto">
            <a:xfrm>
              <a:off x="6451600" y="2471738"/>
              <a:ext cx="236538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10" name="Rectangle 27"/>
            <p:cNvSpPr>
              <a:spLocks noChangeArrowheads="1"/>
            </p:cNvSpPr>
            <p:nvPr/>
          </p:nvSpPr>
          <p:spPr bwMode="auto">
            <a:xfrm>
              <a:off x="7075488" y="2471738"/>
              <a:ext cx="215900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i="1" smtClean="0">
                  <a:solidFill>
                    <a:srgbClr val="000000"/>
                  </a:solidFill>
                </a:rPr>
                <a:t>y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11" name="Rectangle 28"/>
            <p:cNvSpPr>
              <a:spLocks noChangeArrowheads="1"/>
            </p:cNvSpPr>
            <p:nvPr/>
          </p:nvSpPr>
          <p:spPr bwMode="auto">
            <a:xfrm>
              <a:off x="7075488" y="2471738"/>
              <a:ext cx="19367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ˆ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12" name="Rectangle 29"/>
            <p:cNvSpPr>
              <a:spLocks noChangeArrowheads="1"/>
            </p:cNvSpPr>
            <p:nvPr/>
          </p:nvSpPr>
          <p:spPr bwMode="auto">
            <a:xfrm>
              <a:off x="7570788" y="2471738"/>
              <a:ext cx="215900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i="1" smtClean="0">
                  <a:solidFill>
                    <a:srgbClr val="000000"/>
                  </a:solidFill>
                </a:rPr>
                <a:t>y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13" name="Rectangle 30"/>
            <p:cNvSpPr>
              <a:spLocks noChangeArrowheads="1"/>
            </p:cNvSpPr>
            <p:nvPr/>
          </p:nvSpPr>
          <p:spPr bwMode="auto">
            <a:xfrm>
              <a:off x="7570788" y="2471738"/>
              <a:ext cx="19367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ˆ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14" name="Rectangle 31"/>
            <p:cNvSpPr>
              <a:spLocks noChangeArrowheads="1"/>
            </p:cNvSpPr>
            <p:nvPr/>
          </p:nvSpPr>
          <p:spPr bwMode="auto">
            <a:xfrm>
              <a:off x="7894638" y="2471738"/>
              <a:ext cx="19367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i="1" smtClean="0">
                  <a:solidFill>
                    <a:srgbClr val="000000"/>
                  </a:solidFill>
                </a:rPr>
                <a:t>r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15" name="Rectangle 32"/>
            <p:cNvSpPr>
              <a:spLocks noChangeArrowheads="1"/>
            </p:cNvSpPr>
            <p:nvPr/>
          </p:nvSpPr>
          <p:spPr bwMode="auto">
            <a:xfrm>
              <a:off x="7894638" y="2471738"/>
              <a:ext cx="19367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ˆ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16" name="Rectangle 33"/>
            <p:cNvSpPr>
              <a:spLocks noChangeArrowheads="1"/>
            </p:cNvSpPr>
            <p:nvPr/>
          </p:nvSpPr>
          <p:spPr bwMode="auto">
            <a:xfrm>
              <a:off x="7766050" y="2471738"/>
              <a:ext cx="215900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×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17" name="Rectangle 34"/>
            <p:cNvSpPr>
              <a:spLocks noChangeArrowheads="1"/>
            </p:cNvSpPr>
            <p:nvPr/>
          </p:nvSpPr>
          <p:spPr bwMode="auto">
            <a:xfrm>
              <a:off x="7442200" y="2471738"/>
              <a:ext cx="236538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18" name="Rectangle 35"/>
            <p:cNvSpPr>
              <a:spLocks noChangeArrowheads="1"/>
            </p:cNvSpPr>
            <p:nvPr/>
          </p:nvSpPr>
          <p:spPr bwMode="auto">
            <a:xfrm>
              <a:off x="8002588" y="2471738"/>
              <a:ext cx="236537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19" name="Rectangle 36"/>
            <p:cNvSpPr>
              <a:spLocks noChangeArrowheads="1"/>
            </p:cNvSpPr>
            <p:nvPr/>
          </p:nvSpPr>
          <p:spPr bwMode="auto">
            <a:xfrm>
              <a:off x="8110538" y="2471738"/>
              <a:ext cx="19367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i="1" smtClean="0">
                  <a:solidFill>
                    <a:srgbClr val="000000"/>
                  </a:solidFill>
                </a:rPr>
                <a:t>r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20" name="Rectangle 37"/>
            <p:cNvSpPr>
              <a:spLocks noChangeArrowheads="1"/>
            </p:cNvSpPr>
            <p:nvPr/>
          </p:nvSpPr>
          <p:spPr bwMode="auto">
            <a:xfrm>
              <a:off x="8131175" y="2471738"/>
              <a:ext cx="19367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ˆ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21" name="Rectangle 38"/>
            <p:cNvSpPr>
              <a:spLocks noChangeArrowheads="1"/>
            </p:cNvSpPr>
            <p:nvPr/>
          </p:nvSpPr>
          <p:spPr bwMode="auto">
            <a:xfrm>
              <a:off x="7248525" y="2471738"/>
              <a:ext cx="236538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–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22" name="Rectangle 39"/>
            <p:cNvSpPr>
              <a:spLocks noChangeArrowheads="1"/>
            </p:cNvSpPr>
            <p:nvPr/>
          </p:nvSpPr>
          <p:spPr bwMode="auto">
            <a:xfrm>
              <a:off x="6946900" y="2471738"/>
              <a:ext cx="236538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23" name="Rectangle 40"/>
            <p:cNvSpPr>
              <a:spLocks noChangeArrowheads="1"/>
            </p:cNvSpPr>
            <p:nvPr/>
          </p:nvSpPr>
          <p:spPr bwMode="auto">
            <a:xfrm>
              <a:off x="8239125" y="2471738"/>
              <a:ext cx="236538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24" name="Rectangle 41"/>
            <p:cNvSpPr>
              <a:spLocks noChangeArrowheads="1"/>
            </p:cNvSpPr>
            <p:nvPr/>
          </p:nvSpPr>
          <p:spPr bwMode="auto">
            <a:xfrm>
              <a:off x="8347075" y="2471738"/>
              <a:ext cx="279400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C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25" name="Rectangle 42"/>
            <p:cNvSpPr>
              <a:spLocks noChangeArrowheads="1"/>
            </p:cNvSpPr>
            <p:nvPr/>
          </p:nvSpPr>
          <p:spPr bwMode="auto">
            <a:xfrm>
              <a:off x="8520113" y="2600325"/>
              <a:ext cx="193675" cy="30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</a:rPr>
                <a:t>k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26" name="Rectangle 43"/>
            <p:cNvSpPr>
              <a:spLocks noChangeArrowheads="1"/>
            </p:cNvSpPr>
            <p:nvPr/>
          </p:nvSpPr>
          <p:spPr bwMode="auto">
            <a:xfrm>
              <a:off x="8626475" y="2471738"/>
              <a:ext cx="30162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h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27" name="Rectangle 44"/>
            <p:cNvSpPr>
              <a:spLocks noChangeArrowheads="1"/>
            </p:cNvSpPr>
            <p:nvPr/>
          </p:nvSpPr>
          <p:spPr bwMode="auto">
            <a:xfrm>
              <a:off x="8799513" y="2471738"/>
              <a:ext cx="19367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I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28" name="Rectangle 45"/>
            <p:cNvSpPr>
              <a:spLocks noChangeArrowheads="1"/>
            </p:cNvSpPr>
            <p:nvPr/>
          </p:nvSpPr>
          <p:spPr bwMode="auto">
            <a:xfrm>
              <a:off x="8907463" y="2600325"/>
              <a:ext cx="193675" cy="30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</a:rPr>
                <a:t>0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29" name="Rectangle 46"/>
            <p:cNvSpPr>
              <a:spLocks noChangeArrowheads="1"/>
            </p:cNvSpPr>
            <p:nvPr/>
          </p:nvSpPr>
          <p:spPr bwMode="auto">
            <a:xfrm>
              <a:off x="9015413" y="2471738"/>
              <a:ext cx="173037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l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30" name="Rectangle 47"/>
            <p:cNvSpPr>
              <a:spLocks noChangeArrowheads="1"/>
            </p:cNvSpPr>
            <p:nvPr/>
          </p:nvSpPr>
          <p:spPr bwMode="auto">
            <a:xfrm>
              <a:off x="5267325" y="2471738"/>
              <a:ext cx="258763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=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31" name="Rectangle 48"/>
            <p:cNvSpPr>
              <a:spLocks noChangeArrowheads="1"/>
            </p:cNvSpPr>
            <p:nvPr/>
          </p:nvSpPr>
          <p:spPr bwMode="auto">
            <a:xfrm>
              <a:off x="6667500" y="2471738"/>
              <a:ext cx="258763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=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32" name="Rectangle 50"/>
            <p:cNvSpPr>
              <a:spLocks noChangeArrowheads="1"/>
            </p:cNvSpPr>
            <p:nvPr/>
          </p:nvSpPr>
          <p:spPr bwMode="auto">
            <a:xfrm>
              <a:off x="5461000" y="2987675"/>
              <a:ext cx="279400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C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33" name="Rectangle 51"/>
            <p:cNvSpPr>
              <a:spLocks noChangeArrowheads="1"/>
            </p:cNvSpPr>
            <p:nvPr/>
          </p:nvSpPr>
          <p:spPr bwMode="auto">
            <a:xfrm>
              <a:off x="5632450" y="3116263"/>
              <a:ext cx="193675" cy="30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</a:rPr>
                <a:t>k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34" name="Rectangle 52"/>
            <p:cNvSpPr>
              <a:spLocks noChangeArrowheads="1"/>
            </p:cNvSpPr>
            <p:nvPr/>
          </p:nvSpPr>
          <p:spPr bwMode="auto">
            <a:xfrm>
              <a:off x="5762625" y="2987675"/>
              <a:ext cx="30162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h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35" name="Rectangle 53"/>
            <p:cNvSpPr>
              <a:spLocks noChangeArrowheads="1"/>
            </p:cNvSpPr>
            <p:nvPr/>
          </p:nvSpPr>
          <p:spPr bwMode="auto">
            <a:xfrm>
              <a:off x="5934075" y="2987675"/>
              <a:ext cx="19367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I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36" name="Rectangle 54"/>
            <p:cNvSpPr>
              <a:spLocks noChangeArrowheads="1"/>
            </p:cNvSpPr>
            <p:nvPr/>
          </p:nvSpPr>
          <p:spPr bwMode="auto">
            <a:xfrm>
              <a:off x="6021388" y="3116263"/>
              <a:ext cx="193675" cy="30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 smtClean="0">
                  <a:solidFill>
                    <a:srgbClr val="000000"/>
                  </a:solidFill>
                </a:rPr>
                <a:t>0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37" name="Rectangle 55"/>
            <p:cNvSpPr>
              <a:spLocks noChangeArrowheads="1"/>
            </p:cNvSpPr>
            <p:nvPr/>
          </p:nvSpPr>
          <p:spPr bwMode="auto">
            <a:xfrm>
              <a:off x="6127750" y="2987675"/>
              <a:ext cx="173038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l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38" name="Rectangle 56"/>
            <p:cNvSpPr>
              <a:spLocks noChangeArrowheads="1"/>
            </p:cNvSpPr>
            <p:nvPr/>
          </p:nvSpPr>
          <p:spPr bwMode="auto">
            <a:xfrm>
              <a:off x="6710363" y="2987675"/>
              <a:ext cx="279400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q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39" name="Rectangle 57"/>
            <p:cNvSpPr>
              <a:spLocks noChangeArrowheads="1"/>
            </p:cNvSpPr>
            <p:nvPr/>
          </p:nvSpPr>
          <p:spPr bwMode="auto">
            <a:xfrm>
              <a:off x="7205663" y="2987675"/>
              <a:ext cx="30162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40" name="Rectangle 58"/>
            <p:cNvSpPr>
              <a:spLocks noChangeArrowheads="1"/>
            </p:cNvSpPr>
            <p:nvPr/>
          </p:nvSpPr>
          <p:spPr bwMode="auto">
            <a:xfrm>
              <a:off x="7377113" y="2987675"/>
              <a:ext cx="279400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q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41" name="Rectangle 59"/>
            <p:cNvSpPr>
              <a:spLocks noChangeArrowheads="1"/>
            </p:cNvSpPr>
            <p:nvPr/>
          </p:nvSpPr>
          <p:spPr bwMode="auto">
            <a:xfrm>
              <a:off x="7399338" y="2922588"/>
              <a:ext cx="19367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ˆ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42" name="Rectangle 60"/>
            <p:cNvSpPr>
              <a:spLocks noChangeArrowheads="1"/>
            </p:cNvSpPr>
            <p:nvPr/>
          </p:nvSpPr>
          <p:spPr bwMode="auto">
            <a:xfrm>
              <a:off x="8174038" y="2987675"/>
              <a:ext cx="30162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43" name="Rectangle 61"/>
            <p:cNvSpPr>
              <a:spLocks noChangeArrowheads="1"/>
            </p:cNvSpPr>
            <p:nvPr/>
          </p:nvSpPr>
          <p:spPr bwMode="auto">
            <a:xfrm>
              <a:off x="8347075" y="2987675"/>
              <a:ext cx="30162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44" name="Rectangle 62"/>
            <p:cNvSpPr>
              <a:spLocks noChangeArrowheads="1"/>
            </p:cNvSpPr>
            <p:nvPr/>
          </p:nvSpPr>
          <p:spPr bwMode="auto">
            <a:xfrm>
              <a:off x="8369300" y="2967038"/>
              <a:ext cx="19367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ˆ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45" name="Rectangle 63"/>
            <p:cNvSpPr>
              <a:spLocks noChangeArrowheads="1"/>
            </p:cNvSpPr>
            <p:nvPr/>
          </p:nvSpPr>
          <p:spPr bwMode="auto">
            <a:xfrm>
              <a:off x="7808913" y="2987675"/>
              <a:ext cx="33813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cos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46" name="Rectangle 64"/>
            <p:cNvSpPr>
              <a:spLocks noChangeArrowheads="1"/>
            </p:cNvSpPr>
            <p:nvPr/>
          </p:nvSpPr>
          <p:spPr bwMode="auto">
            <a:xfrm>
              <a:off x="7570788" y="2987675"/>
              <a:ext cx="258762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+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47" name="Rectangle 65"/>
            <p:cNvSpPr>
              <a:spLocks noChangeArrowheads="1"/>
            </p:cNvSpPr>
            <p:nvPr/>
          </p:nvSpPr>
          <p:spPr bwMode="auto">
            <a:xfrm>
              <a:off x="6881813" y="2987675"/>
              <a:ext cx="40957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sin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48" name="Rectangle 66"/>
            <p:cNvSpPr>
              <a:spLocks noChangeArrowheads="1"/>
            </p:cNvSpPr>
            <p:nvPr/>
          </p:nvSpPr>
          <p:spPr bwMode="auto">
            <a:xfrm>
              <a:off x="6343650" y="2987675"/>
              <a:ext cx="3381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cos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49" name="Rectangle 67"/>
            <p:cNvSpPr>
              <a:spLocks noChangeArrowheads="1"/>
            </p:cNvSpPr>
            <p:nvPr/>
          </p:nvSpPr>
          <p:spPr bwMode="auto">
            <a:xfrm>
              <a:off x="6215063" y="2987675"/>
              <a:ext cx="236537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50" name="Rectangle 68"/>
            <p:cNvSpPr>
              <a:spLocks noChangeArrowheads="1"/>
            </p:cNvSpPr>
            <p:nvPr/>
          </p:nvSpPr>
          <p:spPr bwMode="auto">
            <a:xfrm>
              <a:off x="8520113" y="2987675"/>
              <a:ext cx="236537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51" name="Rectangle 69"/>
            <p:cNvSpPr>
              <a:spLocks noChangeArrowheads="1"/>
            </p:cNvSpPr>
            <p:nvPr/>
          </p:nvSpPr>
          <p:spPr bwMode="auto">
            <a:xfrm>
              <a:off x="5180013" y="2987675"/>
              <a:ext cx="258762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=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52" name="Rectangle 70"/>
            <p:cNvSpPr>
              <a:spLocks noChangeArrowheads="1"/>
            </p:cNvSpPr>
            <p:nvPr/>
          </p:nvSpPr>
          <p:spPr bwMode="auto">
            <a:xfrm>
              <a:off x="990600" y="1981200"/>
              <a:ext cx="3048000" cy="472440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v-SE" smtClean="0">
                <a:solidFill>
                  <a:srgbClr val="000000"/>
                </a:solidFill>
              </a:endParaRPr>
            </a:p>
          </p:txBody>
        </p:sp>
        <p:sp>
          <p:nvSpPr>
            <p:cNvPr id="12353" name="Rectangle 71"/>
            <p:cNvSpPr>
              <a:spLocks noChangeArrowheads="1"/>
            </p:cNvSpPr>
            <p:nvPr/>
          </p:nvSpPr>
          <p:spPr bwMode="auto">
            <a:xfrm>
              <a:off x="4191000" y="1981200"/>
              <a:ext cx="4953000" cy="472440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v-SE" smtClean="0">
                <a:solidFill>
                  <a:srgbClr val="000000"/>
                </a:solidFill>
              </a:endParaRPr>
            </a:p>
          </p:txBody>
        </p:sp>
        <p:sp>
          <p:nvSpPr>
            <p:cNvPr id="12354" name="Text Box 72"/>
            <p:cNvSpPr txBox="1">
              <a:spLocks noChangeArrowheads="1"/>
            </p:cNvSpPr>
            <p:nvPr/>
          </p:nvSpPr>
          <p:spPr bwMode="auto">
            <a:xfrm>
              <a:off x="7881938" y="3505200"/>
              <a:ext cx="1262062" cy="70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Uniform </a:t>
              </a:r>
            </a:p>
            <a:p>
              <a:r>
                <a:rPr lang="en-US" sz="2000" smtClean="0">
                  <a:solidFill>
                    <a:srgbClr val="000000"/>
                  </a:solidFill>
                </a:rPr>
                <a:t>in H-plane</a:t>
              </a:r>
            </a:p>
          </p:txBody>
        </p:sp>
        <p:sp>
          <p:nvSpPr>
            <p:cNvPr id="12355" name="Text Box 74"/>
            <p:cNvSpPr txBox="1">
              <a:spLocks noChangeArrowheads="1"/>
            </p:cNvSpPr>
            <p:nvPr/>
          </p:nvSpPr>
          <p:spPr bwMode="auto">
            <a:xfrm>
              <a:off x="6096000" y="3429000"/>
              <a:ext cx="973138" cy="70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cos</a:t>
              </a:r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q</a:t>
              </a:r>
              <a:r>
                <a:rPr lang="en-US" sz="2000" smtClean="0">
                  <a:solidFill>
                    <a:srgbClr val="000000"/>
                  </a:solidFill>
                </a:rPr>
                <a:t> in</a:t>
              </a:r>
            </a:p>
            <a:p>
              <a:r>
                <a:rPr lang="en-US" sz="2000" smtClean="0">
                  <a:solidFill>
                    <a:srgbClr val="000000"/>
                  </a:solidFill>
                </a:rPr>
                <a:t>E-plane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56" name="Line 76"/>
            <p:cNvSpPr>
              <a:spLocks noChangeShapeType="1"/>
            </p:cNvSpPr>
            <p:nvPr/>
          </p:nvSpPr>
          <p:spPr bwMode="auto">
            <a:xfrm flipV="1">
              <a:off x="6553200" y="33528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2357" name="Line 77"/>
            <p:cNvSpPr>
              <a:spLocks noChangeShapeType="1"/>
            </p:cNvSpPr>
            <p:nvPr/>
          </p:nvSpPr>
          <p:spPr bwMode="auto">
            <a:xfrm flipV="1">
              <a:off x="8229600" y="34290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mtClean="0"/>
              <a:t>Incremental magnetic current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990600" y="1905000"/>
            <a:ext cx="3167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2000" smtClean="0">
                <a:solidFill>
                  <a:srgbClr val="000000"/>
                </a:solidFill>
              </a:rPr>
              <a:t>Incremental magnetic current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905000"/>
            <a:ext cx="8382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590800"/>
            <a:ext cx="2786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990600" y="3505200"/>
            <a:ext cx="3762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2000" smtClean="0">
                <a:solidFill>
                  <a:srgbClr val="000000"/>
                </a:solidFill>
              </a:rPr>
              <a:t>Y-polarized E-field on z-axis when</a:t>
            </a:r>
          </a:p>
        </p:txBody>
      </p:sp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505200"/>
            <a:ext cx="965200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9"/>
          <p:cNvSpPr txBox="1">
            <a:spLocks noChangeArrowheads="1"/>
          </p:cNvSpPr>
          <p:nvPr/>
        </p:nvSpPr>
        <p:spPr bwMode="auto">
          <a:xfrm>
            <a:off x="3108325" y="5005388"/>
            <a:ext cx="158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1800" smtClean="0">
                <a:solidFill>
                  <a:srgbClr val="000000"/>
                </a:solidFill>
              </a:rPr>
              <a:t>E-plane pattern</a:t>
            </a:r>
          </a:p>
          <a:p>
            <a:r>
              <a:rPr lang="sv-SE" sz="1800" smtClean="0">
                <a:solidFill>
                  <a:srgbClr val="000000"/>
                </a:solidFill>
              </a:rPr>
              <a:t>Is uniform</a:t>
            </a:r>
          </a:p>
        </p:txBody>
      </p:sp>
      <p:sp>
        <p:nvSpPr>
          <p:cNvPr id="13321" name="Text Box 10"/>
          <p:cNvSpPr txBox="1">
            <a:spLocks noChangeArrowheads="1"/>
          </p:cNvSpPr>
          <p:nvPr/>
        </p:nvSpPr>
        <p:spPr bwMode="auto">
          <a:xfrm>
            <a:off x="5394325" y="4938713"/>
            <a:ext cx="2093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1800" smtClean="0">
                <a:solidFill>
                  <a:srgbClr val="000000"/>
                </a:solidFill>
              </a:rPr>
              <a:t>H-plane pattern cos</a:t>
            </a:r>
            <a:r>
              <a:rPr lang="sv-SE" sz="1800" smtClean="0">
                <a:solidFill>
                  <a:srgbClr val="000000"/>
                </a:solidFill>
                <a:latin typeface="Symbol" pitchFamily="18" charset="2"/>
              </a:rPr>
              <a:t>q</a:t>
            </a:r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13322" name="Line 11"/>
          <p:cNvSpPr>
            <a:spLocks noChangeShapeType="1"/>
          </p:cNvSpPr>
          <p:nvPr/>
        </p:nvSpPr>
        <p:spPr bwMode="auto">
          <a:xfrm flipV="1">
            <a:off x="3810000" y="47244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3323" name="Line 12"/>
          <p:cNvSpPr>
            <a:spLocks noChangeShapeType="1"/>
          </p:cNvSpPr>
          <p:nvPr/>
        </p:nvSpPr>
        <p:spPr bwMode="auto">
          <a:xfrm flipH="1" flipV="1">
            <a:off x="5562600" y="47244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3324" name="Rectangle 13"/>
          <p:cNvSpPr>
            <a:spLocks noChangeArrowheads="1"/>
          </p:cNvSpPr>
          <p:nvPr/>
        </p:nvSpPr>
        <p:spPr bwMode="auto">
          <a:xfrm>
            <a:off x="4572000" y="1905000"/>
            <a:ext cx="3124200" cy="1143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 smtClean="0">
              <a:solidFill>
                <a:srgbClr val="000000"/>
              </a:solidFill>
            </a:endParaRPr>
          </a:p>
        </p:txBody>
      </p:sp>
      <p:sp>
        <p:nvSpPr>
          <p:cNvPr id="13325" name="Rectangle 14"/>
          <p:cNvSpPr>
            <a:spLocks noChangeArrowheads="1"/>
          </p:cNvSpPr>
          <p:nvPr/>
        </p:nvSpPr>
        <p:spPr bwMode="auto">
          <a:xfrm>
            <a:off x="990600" y="3505200"/>
            <a:ext cx="6781800" cy="2362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 smtClean="0">
              <a:solidFill>
                <a:srgbClr val="000000"/>
              </a:solidFill>
            </a:endParaRPr>
          </a:p>
        </p:txBody>
      </p:sp>
      <p:grpSp>
        <p:nvGrpSpPr>
          <p:cNvPr id="2" name="Group 16"/>
          <p:cNvGrpSpPr>
            <a:grpSpLocks noChangeAspect="1"/>
          </p:cNvGrpSpPr>
          <p:nvPr/>
        </p:nvGrpSpPr>
        <p:grpSpPr bwMode="auto">
          <a:xfrm>
            <a:off x="2133600" y="4191000"/>
            <a:ext cx="4191000" cy="473075"/>
            <a:chOff x="1200" y="2661"/>
            <a:chExt cx="2640" cy="298"/>
          </a:xfrm>
        </p:grpSpPr>
        <p:sp>
          <p:nvSpPr>
            <p:cNvPr id="13327" name="AutoShape 15"/>
            <p:cNvSpPr>
              <a:spLocks noChangeAspect="1" noChangeArrowheads="1" noTextEdit="1"/>
            </p:cNvSpPr>
            <p:nvPr/>
          </p:nvSpPr>
          <p:spPr bwMode="auto">
            <a:xfrm>
              <a:off x="1296" y="2688"/>
              <a:ext cx="247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3328" name="Rectangle 17"/>
            <p:cNvSpPr>
              <a:spLocks noChangeArrowheads="1"/>
            </p:cNvSpPr>
            <p:nvPr/>
          </p:nvSpPr>
          <p:spPr bwMode="auto">
            <a:xfrm>
              <a:off x="1200" y="2701"/>
              <a:ext cx="1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dirty="0" smtClean="0">
                  <a:solidFill>
                    <a:srgbClr val="000000"/>
                  </a:solidFill>
                </a:rPr>
                <a:t>G</a:t>
              </a:r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29" name="Rectangle 18"/>
            <p:cNvSpPr>
              <a:spLocks noChangeArrowheads="1"/>
            </p:cNvSpPr>
            <p:nvPr/>
          </p:nvSpPr>
          <p:spPr bwMode="auto">
            <a:xfrm>
              <a:off x="1335" y="2782"/>
              <a:ext cx="3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 dirty="0" err="1" smtClean="0">
                  <a:solidFill>
                    <a:srgbClr val="000000"/>
                  </a:solidFill>
                </a:rPr>
                <a:t>i</a:t>
              </a:r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30" name="Rectangle 19"/>
            <p:cNvSpPr>
              <a:spLocks noChangeArrowheads="1"/>
            </p:cNvSpPr>
            <p:nvPr/>
          </p:nvSpPr>
          <p:spPr bwMode="auto">
            <a:xfrm>
              <a:off x="1376" y="2782"/>
              <a:ext cx="9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 dirty="0" smtClean="0">
                  <a:solidFill>
                    <a:srgbClr val="000000"/>
                  </a:solidFill>
                </a:rPr>
                <a:t>m</a:t>
              </a:r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31" name="Rectangle 20"/>
            <p:cNvSpPr>
              <a:spLocks noChangeArrowheads="1"/>
            </p:cNvSpPr>
            <p:nvPr/>
          </p:nvSpPr>
          <p:spPr bwMode="auto">
            <a:xfrm>
              <a:off x="1536" y="2701"/>
              <a:ext cx="7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 smtClean="0">
                  <a:solidFill>
                    <a:srgbClr val="000000"/>
                  </a:solidFill>
                </a:rPr>
                <a:t>r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3332" name="Rectangle 21"/>
            <p:cNvSpPr>
              <a:spLocks noChangeArrowheads="1"/>
            </p:cNvSpPr>
            <p:nvPr/>
          </p:nvSpPr>
          <p:spPr bwMode="auto">
            <a:xfrm>
              <a:off x="1552" y="2701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ˆ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3333" name="Rectangle 22"/>
            <p:cNvSpPr>
              <a:spLocks noChangeArrowheads="1"/>
            </p:cNvSpPr>
            <p:nvPr/>
          </p:nvSpPr>
          <p:spPr bwMode="auto">
            <a:xfrm>
              <a:off x="1484" y="2701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3334" name="Rectangle 23"/>
            <p:cNvSpPr>
              <a:spLocks noChangeArrowheads="1"/>
            </p:cNvSpPr>
            <p:nvPr/>
          </p:nvSpPr>
          <p:spPr bwMode="auto">
            <a:xfrm>
              <a:off x="1627" y="2701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dirty="0" smtClean="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35" name="Rectangle 24"/>
            <p:cNvSpPr>
              <a:spLocks noChangeArrowheads="1"/>
            </p:cNvSpPr>
            <p:nvPr/>
          </p:nvSpPr>
          <p:spPr bwMode="auto">
            <a:xfrm>
              <a:off x="1872" y="2701"/>
              <a:ext cx="10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dirty="0" smtClean="0">
                  <a:solidFill>
                    <a:srgbClr val="000000"/>
                  </a:solidFill>
                </a:rPr>
                <a:t>C</a:t>
              </a:r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36" name="Rectangle 25"/>
            <p:cNvSpPr>
              <a:spLocks noChangeArrowheads="1"/>
            </p:cNvSpPr>
            <p:nvPr/>
          </p:nvSpPr>
          <p:spPr bwMode="auto">
            <a:xfrm>
              <a:off x="2064" y="2701"/>
              <a:ext cx="14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dirty="0" smtClean="0">
                  <a:solidFill>
                    <a:srgbClr val="000000"/>
                  </a:solidFill>
                </a:rPr>
                <a:t>M</a:t>
              </a:r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37" name="Rectangle 26"/>
            <p:cNvSpPr>
              <a:spLocks noChangeArrowheads="1"/>
            </p:cNvSpPr>
            <p:nvPr/>
          </p:nvSpPr>
          <p:spPr bwMode="auto">
            <a:xfrm>
              <a:off x="2297" y="2701"/>
              <a:ext cx="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l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3338" name="Rectangle 27"/>
            <p:cNvSpPr>
              <a:spLocks noChangeArrowheads="1"/>
            </p:cNvSpPr>
            <p:nvPr/>
          </p:nvSpPr>
          <p:spPr bwMode="auto">
            <a:xfrm>
              <a:off x="2635" y="2701"/>
              <a:ext cx="9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3339" name="Rectangle 28"/>
            <p:cNvSpPr>
              <a:spLocks noChangeArrowheads="1"/>
            </p:cNvSpPr>
            <p:nvPr/>
          </p:nvSpPr>
          <p:spPr bwMode="auto">
            <a:xfrm>
              <a:off x="2744" y="2701"/>
              <a:ext cx="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q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3340" name="Rectangle 29"/>
            <p:cNvSpPr>
              <a:spLocks noChangeArrowheads="1"/>
            </p:cNvSpPr>
            <p:nvPr/>
          </p:nvSpPr>
          <p:spPr bwMode="auto">
            <a:xfrm>
              <a:off x="2757" y="2661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ˆ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3341" name="Rectangle 30"/>
            <p:cNvSpPr>
              <a:spLocks noChangeArrowheads="1"/>
            </p:cNvSpPr>
            <p:nvPr/>
          </p:nvSpPr>
          <p:spPr bwMode="auto">
            <a:xfrm>
              <a:off x="3244" y="2701"/>
              <a:ext cx="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q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3342" name="Rectangle 31"/>
            <p:cNvSpPr>
              <a:spLocks noChangeArrowheads="1"/>
            </p:cNvSpPr>
            <p:nvPr/>
          </p:nvSpPr>
          <p:spPr bwMode="auto">
            <a:xfrm>
              <a:off x="3583" y="2701"/>
              <a:ext cx="9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3343" name="Rectangle 32"/>
            <p:cNvSpPr>
              <a:spLocks noChangeArrowheads="1"/>
            </p:cNvSpPr>
            <p:nvPr/>
          </p:nvSpPr>
          <p:spPr bwMode="auto">
            <a:xfrm>
              <a:off x="3696" y="2701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dirty="0" smtClean="0">
                  <a:solidFill>
                    <a:srgbClr val="000000"/>
                  </a:solidFill>
                </a:rPr>
                <a:t>ˆ</a:t>
              </a:r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44" name="Rectangle 33"/>
            <p:cNvSpPr>
              <a:spLocks noChangeArrowheads="1"/>
            </p:cNvSpPr>
            <p:nvPr/>
          </p:nvSpPr>
          <p:spPr bwMode="auto">
            <a:xfrm>
              <a:off x="3353" y="2701"/>
              <a:ext cx="2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cos</a:t>
              </a:r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 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3345" name="Rectangle 34"/>
            <p:cNvSpPr>
              <a:spLocks noChangeArrowheads="1"/>
            </p:cNvSpPr>
            <p:nvPr/>
          </p:nvSpPr>
          <p:spPr bwMode="auto">
            <a:xfrm>
              <a:off x="3014" y="2701"/>
              <a:ext cx="2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cos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3346" name="Rectangle 35"/>
            <p:cNvSpPr>
              <a:spLocks noChangeArrowheads="1"/>
            </p:cNvSpPr>
            <p:nvPr/>
          </p:nvSpPr>
          <p:spPr bwMode="auto">
            <a:xfrm>
              <a:off x="2865" y="2701"/>
              <a:ext cx="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</a:rPr>
                <a:t>+</a:t>
              </a: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3347" name="Rectangle 36"/>
            <p:cNvSpPr>
              <a:spLocks noChangeArrowheads="1"/>
            </p:cNvSpPr>
            <p:nvPr/>
          </p:nvSpPr>
          <p:spPr bwMode="auto">
            <a:xfrm>
              <a:off x="2433" y="2701"/>
              <a:ext cx="18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dirty="0" smtClean="0">
                  <a:solidFill>
                    <a:srgbClr val="000000"/>
                  </a:solidFill>
                </a:rPr>
                <a:t>sin</a:t>
              </a:r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48" name="Rectangle 37"/>
            <p:cNvSpPr>
              <a:spLocks noChangeArrowheads="1"/>
            </p:cNvSpPr>
            <p:nvPr/>
          </p:nvSpPr>
          <p:spPr bwMode="auto">
            <a:xfrm>
              <a:off x="2351" y="2701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dirty="0" smtClean="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49" name="Rectangle 38"/>
            <p:cNvSpPr>
              <a:spLocks noChangeArrowheads="1"/>
            </p:cNvSpPr>
            <p:nvPr/>
          </p:nvSpPr>
          <p:spPr bwMode="auto">
            <a:xfrm>
              <a:off x="3691" y="2701"/>
              <a:ext cx="14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smtClean="0">
                  <a:solidFill>
                    <a:srgbClr val="000000"/>
                  </a:solidFill>
                  <a:latin typeface="Symbol" pitchFamily="18" charset="2"/>
                </a:rPr>
                <a:t>j)</a:t>
              </a:r>
            </a:p>
          </p:txBody>
        </p:sp>
        <p:sp>
          <p:nvSpPr>
            <p:cNvPr id="13350" name="Rectangle 39"/>
            <p:cNvSpPr>
              <a:spLocks noChangeArrowheads="1"/>
            </p:cNvSpPr>
            <p:nvPr/>
          </p:nvSpPr>
          <p:spPr bwMode="auto">
            <a:xfrm>
              <a:off x="1728" y="2701"/>
              <a:ext cx="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dirty="0" smtClean="0">
                  <a:solidFill>
                    <a:srgbClr val="000000"/>
                  </a:solidFill>
                </a:rPr>
                <a:t>=</a:t>
              </a:r>
              <a:endParaRPr lang="en-US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276600" y="434340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dirty="0" smtClean="0"/>
              <a:t>k</a:t>
            </a:r>
            <a:endParaRPr lang="sv-SE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3657600" y="434340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dirty="0"/>
              <a:t>0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5304460" y="1961696"/>
            <a:ext cx="80169" cy="41388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Which planes are E- and H-planes of an incremental electric current?</a:t>
            </a:r>
          </a:p>
          <a:p>
            <a:endParaRPr lang="en-US" sz="2800" dirty="0" smtClean="0"/>
          </a:p>
          <a:p>
            <a:r>
              <a:rPr lang="en-US" sz="2800" dirty="0" smtClean="0"/>
              <a:t>Of an incremental magnetic current?</a:t>
            </a:r>
          </a:p>
          <a:p>
            <a:endParaRPr lang="en-US" sz="2800" dirty="0" smtClean="0"/>
          </a:p>
          <a:p>
            <a:r>
              <a:rPr lang="en-US" sz="2800" dirty="0" smtClean="0"/>
              <a:t>The incremental electric and magnetic dipoles belongs to a special class of antennas. Which one?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70"/>
          <p:cNvSpPr>
            <a:spLocks noChangeArrowheads="1"/>
          </p:cNvSpPr>
          <p:nvPr/>
        </p:nvSpPr>
        <p:spPr bwMode="auto">
          <a:xfrm>
            <a:off x="7086600" y="4225925"/>
            <a:ext cx="1600200" cy="12954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sv-SE" smtClean="0">
              <a:solidFill>
                <a:srgbClr val="000000"/>
              </a:solidFill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Huygen’s source</a:t>
            </a:r>
            <a:br>
              <a:rPr lang="en-US" smtClean="0"/>
            </a:br>
            <a:r>
              <a:rPr lang="en-US" sz="2800" smtClean="0"/>
              <a:t>by adding orthogonal electric and magnetic currents</a:t>
            </a:r>
            <a:endParaRPr lang="en-US" smtClean="0"/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44725"/>
            <a:ext cx="2289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244725"/>
            <a:ext cx="2954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533400" y="2854325"/>
            <a:ext cx="4060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2000" smtClean="0">
                <a:solidFill>
                  <a:srgbClr val="000000"/>
                </a:solidFill>
              </a:rPr>
              <a:t>Radiation field function: (y-polarized)</a:t>
            </a:r>
          </a:p>
        </p:txBody>
      </p:sp>
      <p:sp>
        <p:nvSpPr>
          <p:cNvPr id="15367" name="Rectangle 9"/>
          <p:cNvSpPr>
            <a:spLocks noChangeArrowheads="1"/>
          </p:cNvSpPr>
          <p:nvPr/>
        </p:nvSpPr>
        <p:spPr bwMode="auto">
          <a:xfrm>
            <a:off x="631825" y="3671888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G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68" name="Rectangle 10"/>
          <p:cNvSpPr>
            <a:spLocks noChangeArrowheads="1"/>
          </p:cNvSpPr>
          <p:nvPr/>
        </p:nvSpPr>
        <p:spPr bwMode="auto">
          <a:xfrm>
            <a:off x="825500" y="3778250"/>
            <a:ext cx="1381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H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69" name="Rectangle 11"/>
          <p:cNvSpPr>
            <a:spLocks noChangeArrowheads="1"/>
          </p:cNvSpPr>
          <p:nvPr/>
        </p:nvSpPr>
        <p:spPr bwMode="auto">
          <a:xfrm>
            <a:off x="1085850" y="3671888"/>
            <a:ext cx="9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70" name="Rectangle 12"/>
          <p:cNvSpPr>
            <a:spLocks noChangeArrowheads="1"/>
          </p:cNvSpPr>
          <p:nvPr/>
        </p:nvSpPr>
        <p:spPr bwMode="auto">
          <a:xfrm>
            <a:off x="1085850" y="3649663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71" name="Rectangle 13"/>
          <p:cNvSpPr>
            <a:spLocks noChangeArrowheads="1"/>
          </p:cNvSpPr>
          <p:nvPr/>
        </p:nvSpPr>
        <p:spPr bwMode="auto">
          <a:xfrm>
            <a:off x="976313" y="3671888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72" name="Rectangle 14"/>
          <p:cNvSpPr>
            <a:spLocks noChangeArrowheads="1"/>
          </p:cNvSpPr>
          <p:nvPr/>
        </p:nvSpPr>
        <p:spPr bwMode="auto">
          <a:xfrm>
            <a:off x="1214438" y="3671888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73" name="Rectangle 15"/>
          <p:cNvSpPr>
            <a:spLocks noChangeArrowheads="1"/>
          </p:cNvSpPr>
          <p:nvPr/>
        </p:nvSpPr>
        <p:spPr bwMode="auto">
          <a:xfrm>
            <a:off x="1690688" y="3671888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G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74" name="Rectangle 16"/>
          <p:cNvSpPr>
            <a:spLocks noChangeArrowheads="1"/>
          </p:cNvSpPr>
          <p:nvPr/>
        </p:nvSpPr>
        <p:spPr bwMode="auto">
          <a:xfrm>
            <a:off x="1884363" y="3778250"/>
            <a:ext cx="523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i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75" name="Rectangle 17"/>
          <p:cNvSpPr>
            <a:spLocks noChangeArrowheads="1"/>
          </p:cNvSpPr>
          <p:nvPr/>
        </p:nvSpPr>
        <p:spPr bwMode="auto">
          <a:xfrm>
            <a:off x="1949450" y="3778250"/>
            <a:ext cx="95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d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76" name="Rectangle 18"/>
          <p:cNvSpPr>
            <a:spLocks noChangeArrowheads="1"/>
          </p:cNvSpPr>
          <p:nvPr/>
        </p:nvSpPr>
        <p:spPr bwMode="auto">
          <a:xfrm>
            <a:off x="2057400" y="3778250"/>
            <a:ext cx="1381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H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77" name="Rectangle 19"/>
          <p:cNvSpPr>
            <a:spLocks noChangeArrowheads="1"/>
          </p:cNvSpPr>
          <p:nvPr/>
        </p:nvSpPr>
        <p:spPr bwMode="auto">
          <a:xfrm>
            <a:off x="2338388" y="3671888"/>
            <a:ext cx="9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78" name="Rectangle 20"/>
          <p:cNvSpPr>
            <a:spLocks noChangeArrowheads="1"/>
          </p:cNvSpPr>
          <p:nvPr/>
        </p:nvSpPr>
        <p:spPr bwMode="auto">
          <a:xfrm>
            <a:off x="2338388" y="3649663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79" name="Rectangle 21"/>
          <p:cNvSpPr>
            <a:spLocks noChangeArrowheads="1"/>
          </p:cNvSpPr>
          <p:nvPr/>
        </p:nvSpPr>
        <p:spPr bwMode="auto">
          <a:xfrm>
            <a:off x="2230438" y="3671888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80" name="Rectangle 22"/>
          <p:cNvSpPr>
            <a:spLocks noChangeArrowheads="1"/>
          </p:cNvSpPr>
          <p:nvPr/>
        </p:nvSpPr>
        <p:spPr bwMode="auto">
          <a:xfrm>
            <a:off x="2446338" y="3671888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81" name="Rectangle 23"/>
          <p:cNvSpPr>
            <a:spLocks noChangeArrowheads="1"/>
          </p:cNvSpPr>
          <p:nvPr/>
        </p:nvSpPr>
        <p:spPr bwMode="auto">
          <a:xfrm>
            <a:off x="2814638" y="3671888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G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82" name="Rectangle 24"/>
          <p:cNvSpPr>
            <a:spLocks noChangeArrowheads="1"/>
          </p:cNvSpPr>
          <p:nvPr/>
        </p:nvSpPr>
        <p:spPr bwMode="auto">
          <a:xfrm>
            <a:off x="3008313" y="3778250"/>
            <a:ext cx="523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i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83" name="Rectangle 25"/>
          <p:cNvSpPr>
            <a:spLocks noChangeArrowheads="1"/>
          </p:cNvSpPr>
          <p:nvPr/>
        </p:nvSpPr>
        <p:spPr bwMode="auto">
          <a:xfrm>
            <a:off x="3073400" y="3778250"/>
            <a:ext cx="1476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m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84" name="Rectangle 26"/>
          <p:cNvSpPr>
            <a:spLocks noChangeArrowheads="1"/>
          </p:cNvSpPr>
          <p:nvPr/>
        </p:nvSpPr>
        <p:spPr bwMode="auto">
          <a:xfrm>
            <a:off x="3246438" y="3778250"/>
            <a:ext cx="1381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H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85" name="Rectangle 27"/>
          <p:cNvSpPr>
            <a:spLocks noChangeArrowheads="1"/>
          </p:cNvSpPr>
          <p:nvPr/>
        </p:nvSpPr>
        <p:spPr bwMode="auto">
          <a:xfrm>
            <a:off x="3505200" y="3671888"/>
            <a:ext cx="9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86" name="Rectangle 28"/>
          <p:cNvSpPr>
            <a:spLocks noChangeArrowheads="1"/>
          </p:cNvSpPr>
          <p:nvPr/>
        </p:nvSpPr>
        <p:spPr bwMode="auto">
          <a:xfrm>
            <a:off x="3505200" y="3649663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87" name="Rectangle 29"/>
          <p:cNvSpPr>
            <a:spLocks noChangeArrowheads="1"/>
          </p:cNvSpPr>
          <p:nvPr/>
        </p:nvSpPr>
        <p:spPr bwMode="auto">
          <a:xfrm>
            <a:off x="3397250" y="3671888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88" name="Rectangle 30"/>
          <p:cNvSpPr>
            <a:spLocks noChangeArrowheads="1"/>
          </p:cNvSpPr>
          <p:nvPr/>
        </p:nvSpPr>
        <p:spPr bwMode="auto">
          <a:xfrm>
            <a:off x="3635375" y="3671888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89" name="Rectangle 31"/>
          <p:cNvSpPr>
            <a:spLocks noChangeArrowheads="1"/>
          </p:cNvSpPr>
          <p:nvPr/>
        </p:nvSpPr>
        <p:spPr bwMode="auto">
          <a:xfrm>
            <a:off x="2598738" y="3671888"/>
            <a:ext cx="142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+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90" name="Rectangle 32"/>
          <p:cNvSpPr>
            <a:spLocks noChangeArrowheads="1"/>
          </p:cNvSpPr>
          <p:nvPr/>
        </p:nvSpPr>
        <p:spPr bwMode="auto">
          <a:xfrm>
            <a:off x="1430338" y="3671888"/>
            <a:ext cx="142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=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91" name="Rectangle 34"/>
          <p:cNvSpPr>
            <a:spLocks noChangeArrowheads="1"/>
          </p:cNvSpPr>
          <p:nvPr/>
        </p:nvSpPr>
        <p:spPr bwMode="auto">
          <a:xfrm>
            <a:off x="4084638" y="3692525"/>
            <a:ext cx="1698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C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92" name="Rectangle 35"/>
          <p:cNvSpPr>
            <a:spLocks noChangeArrowheads="1"/>
          </p:cNvSpPr>
          <p:nvPr/>
        </p:nvSpPr>
        <p:spPr bwMode="auto">
          <a:xfrm>
            <a:off x="4278313" y="3800475"/>
            <a:ext cx="95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k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93" name="Rectangle 36"/>
          <p:cNvSpPr>
            <a:spLocks noChangeArrowheads="1"/>
          </p:cNvSpPr>
          <p:nvPr/>
        </p:nvSpPr>
        <p:spPr bwMode="auto">
          <a:xfrm>
            <a:off x="4386263" y="3692525"/>
            <a:ext cx="15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h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94" name="Rectangle 37"/>
          <p:cNvSpPr>
            <a:spLocks noChangeArrowheads="1"/>
          </p:cNvSpPr>
          <p:nvPr/>
        </p:nvSpPr>
        <p:spPr bwMode="auto">
          <a:xfrm>
            <a:off x="4559300" y="3692525"/>
            <a:ext cx="9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95" name="Rectangle 38"/>
          <p:cNvSpPr>
            <a:spLocks noChangeArrowheads="1"/>
          </p:cNvSpPr>
          <p:nvPr/>
        </p:nvSpPr>
        <p:spPr bwMode="auto">
          <a:xfrm>
            <a:off x="4667250" y="3800475"/>
            <a:ext cx="95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0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96" name="Rectangle 39"/>
          <p:cNvSpPr>
            <a:spLocks noChangeArrowheads="1"/>
          </p:cNvSpPr>
          <p:nvPr/>
        </p:nvSpPr>
        <p:spPr bwMode="auto">
          <a:xfrm>
            <a:off x="4775200" y="3692525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d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97" name="Rectangle 40"/>
          <p:cNvSpPr>
            <a:spLocks noChangeArrowheads="1"/>
          </p:cNvSpPr>
          <p:nvPr/>
        </p:nvSpPr>
        <p:spPr bwMode="auto">
          <a:xfrm>
            <a:off x="4927600" y="3692525"/>
            <a:ext cx="187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S'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98" name="Rectangle 41"/>
          <p:cNvSpPr>
            <a:spLocks noChangeArrowheads="1"/>
          </p:cNvSpPr>
          <p:nvPr/>
        </p:nvSpPr>
        <p:spPr bwMode="auto">
          <a:xfrm>
            <a:off x="5251450" y="3692525"/>
            <a:ext cx="112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y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399" name="Rectangle 42"/>
          <p:cNvSpPr>
            <a:spLocks noChangeArrowheads="1"/>
          </p:cNvSpPr>
          <p:nvPr/>
        </p:nvSpPr>
        <p:spPr bwMode="auto">
          <a:xfrm>
            <a:off x="5273675" y="3671888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00" name="Rectangle 43"/>
          <p:cNvSpPr>
            <a:spLocks noChangeArrowheads="1"/>
          </p:cNvSpPr>
          <p:nvPr/>
        </p:nvSpPr>
        <p:spPr bwMode="auto">
          <a:xfrm>
            <a:off x="5770563" y="3692525"/>
            <a:ext cx="112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y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01" name="Rectangle 44"/>
          <p:cNvSpPr>
            <a:spLocks noChangeArrowheads="1"/>
          </p:cNvSpPr>
          <p:nvPr/>
        </p:nvSpPr>
        <p:spPr bwMode="auto">
          <a:xfrm>
            <a:off x="5770563" y="3671888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02" name="Rectangle 45"/>
          <p:cNvSpPr>
            <a:spLocks noChangeArrowheads="1"/>
          </p:cNvSpPr>
          <p:nvPr/>
        </p:nvSpPr>
        <p:spPr bwMode="auto">
          <a:xfrm>
            <a:off x="6072188" y="3692525"/>
            <a:ext cx="9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03" name="Rectangle 46"/>
          <p:cNvSpPr>
            <a:spLocks noChangeArrowheads="1"/>
          </p:cNvSpPr>
          <p:nvPr/>
        </p:nvSpPr>
        <p:spPr bwMode="auto">
          <a:xfrm>
            <a:off x="6094413" y="3671888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04" name="Rectangle 47"/>
          <p:cNvSpPr>
            <a:spLocks noChangeArrowheads="1"/>
          </p:cNvSpPr>
          <p:nvPr/>
        </p:nvSpPr>
        <p:spPr bwMode="auto">
          <a:xfrm>
            <a:off x="5943600" y="3692525"/>
            <a:ext cx="63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×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05" name="Rectangle 48"/>
          <p:cNvSpPr>
            <a:spLocks noChangeArrowheads="1"/>
          </p:cNvSpPr>
          <p:nvPr/>
        </p:nvSpPr>
        <p:spPr bwMode="auto">
          <a:xfrm>
            <a:off x="5640388" y="3692525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06" name="Rectangle 49"/>
          <p:cNvSpPr>
            <a:spLocks noChangeArrowheads="1"/>
          </p:cNvSpPr>
          <p:nvPr/>
        </p:nvSpPr>
        <p:spPr bwMode="auto">
          <a:xfrm>
            <a:off x="6202363" y="3692525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07" name="Rectangle 50"/>
          <p:cNvSpPr>
            <a:spLocks noChangeArrowheads="1"/>
          </p:cNvSpPr>
          <p:nvPr/>
        </p:nvSpPr>
        <p:spPr bwMode="auto">
          <a:xfrm>
            <a:off x="6310313" y="3692525"/>
            <a:ext cx="9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08" name="Rectangle 51"/>
          <p:cNvSpPr>
            <a:spLocks noChangeArrowheads="1"/>
          </p:cNvSpPr>
          <p:nvPr/>
        </p:nvSpPr>
        <p:spPr bwMode="auto">
          <a:xfrm>
            <a:off x="6310313" y="3671888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09" name="Rectangle 52"/>
          <p:cNvSpPr>
            <a:spLocks noChangeArrowheads="1"/>
          </p:cNvSpPr>
          <p:nvPr/>
        </p:nvSpPr>
        <p:spPr bwMode="auto">
          <a:xfrm>
            <a:off x="5445125" y="3692525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–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10" name="Rectangle 53"/>
          <p:cNvSpPr>
            <a:spLocks noChangeArrowheads="1"/>
          </p:cNvSpPr>
          <p:nvPr/>
        </p:nvSpPr>
        <p:spPr bwMode="auto">
          <a:xfrm>
            <a:off x="6678613" y="3692525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x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11" name="Rectangle 54"/>
          <p:cNvSpPr>
            <a:spLocks noChangeArrowheads="1"/>
          </p:cNvSpPr>
          <p:nvPr/>
        </p:nvSpPr>
        <p:spPr bwMode="auto">
          <a:xfrm>
            <a:off x="6699250" y="3671888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12" name="Rectangle 55"/>
          <p:cNvSpPr>
            <a:spLocks noChangeArrowheads="1"/>
          </p:cNvSpPr>
          <p:nvPr/>
        </p:nvSpPr>
        <p:spPr bwMode="auto">
          <a:xfrm>
            <a:off x="7067550" y="3692525"/>
            <a:ext cx="9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13" name="Rectangle 56"/>
          <p:cNvSpPr>
            <a:spLocks noChangeArrowheads="1"/>
          </p:cNvSpPr>
          <p:nvPr/>
        </p:nvSpPr>
        <p:spPr bwMode="auto">
          <a:xfrm>
            <a:off x="7088188" y="3671888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14" name="Rectangle 57"/>
          <p:cNvSpPr>
            <a:spLocks noChangeArrowheads="1"/>
          </p:cNvSpPr>
          <p:nvPr/>
        </p:nvSpPr>
        <p:spPr bwMode="auto">
          <a:xfrm>
            <a:off x="6872288" y="3692525"/>
            <a:ext cx="139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i="1" smtClean="0">
                <a:solidFill>
                  <a:srgbClr val="000000"/>
                </a:solidFill>
                <a:latin typeface="Symbol" pitchFamily="18" charset="2"/>
              </a:rPr>
              <a:t>´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15" name="Rectangle 58"/>
          <p:cNvSpPr>
            <a:spLocks noChangeArrowheads="1"/>
          </p:cNvSpPr>
          <p:nvPr/>
        </p:nvSpPr>
        <p:spPr bwMode="auto">
          <a:xfrm>
            <a:off x="6483350" y="3692525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–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16" name="Rectangle 59"/>
          <p:cNvSpPr>
            <a:spLocks noChangeArrowheads="1"/>
          </p:cNvSpPr>
          <p:nvPr/>
        </p:nvSpPr>
        <p:spPr bwMode="auto">
          <a:xfrm>
            <a:off x="5143500" y="3692525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[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17" name="Rectangle 60"/>
          <p:cNvSpPr>
            <a:spLocks noChangeArrowheads="1"/>
          </p:cNvSpPr>
          <p:nvPr/>
        </p:nvSpPr>
        <p:spPr bwMode="auto">
          <a:xfrm>
            <a:off x="7196138" y="3692525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]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18" name="Text Box 7"/>
          <p:cNvSpPr txBox="1">
            <a:spLocks noChangeArrowheads="1"/>
          </p:cNvSpPr>
          <p:nvPr/>
        </p:nvSpPr>
        <p:spPr bwMode="auto">
          <a:xfrm>
            <a:off x="533400" y="4225925"/>
            <a:ext cx="1949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2000" smtClean="0">
                <a:solidFill>
                  <a:srgbClr val="000000"/>
                </a:solidFill>
              </a:rPr>
              <a:t>Alternative form:</a:t>
            </a:r>
          </a:p>
        </p:txBody>
      </p:sp>
      <p:sp>
        <p:nvSpPr>
          <p:cNvPr id="15419" name="Rectangle 63"/>
          <p:cNvSpPr>
            <a:spLocks noChangeArrowheads="1"/>
          </p:cNvSpPr>
          <p:nvPr/>
        </p:nvSpPr>
        <p:spPr bwMode="auto">
          <a:xfrm>
            <a:off x="673100" y="4792663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G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20" name="Rectangle 64"/>
          <p:cNvSpPr>
            <a:spLocks noChangeArrowheads="1"/>
          </p:cNvSpPr>
          <p:nvPr/>
        </p:nvSpPr>
        <p:spPr bwMode="auto">
          <a:xfrm>
            <a:off x="866775" y="4921250"/>
            <a:ext cx="1381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H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21" name="Rectangle 65"/>
          <p:cNvSpPr>
            <a:spLocks noChangeArrowheads="1"/>
          </p:cNvSpPr>
          <p:nvPr/>
        </p:nvSpPr>
        <p:spPr bwMode="auto">
          <a:xfrm>
            <a:off x="1125538" y="4792663"/>
            <a:ext cx="1317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q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22" name="Rectangle 66"/>
          <p:cNvSpPr>
            <a:spLocks noChangeArrowheads="1"/>
          </p:cNvSpPr>
          <p:nvPr/>
        </p:nvSpPr>
        <p:spPr bwMode="auto">
          <a:xfrm>
            <a:off x="1385888" y="4792663"/>
            <a:ext cx="15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23" name="Rectangle 67"/>
          <p:cNvSpPr>
            <a:spLocks noChangeArrowheads="1"/>
          </p:cNvSpPr>
          <p:nvPr/>
        </p:nvSpPr>
        <p:spPr bwMode="auto">
          <a:xfrm>
            <a:off x="1255713" y="4792663"/>
            <a:ext cx="63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,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24" name="Rectangle 68"/>
          <p:cNvSpPr>
            <a:spLocks noChangeArrowheads="1"/>
          </p:cNvSpPr>
          <p:nvPr/>
        </p:nvSpPr>
        <p:spPr bwMode="auto">
          <a:xfrm>
            <a:off x="1019175" y="4792663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25" name="Rectangle 69"/>
          <p:cNvSpPr>
            <a:spLocks noChangeArrowheads="1"/>
          </p:cNvSpPr>
          <p:nvPr/>
        </p:nvSpPr>
        <p:spPr bwMode="auto">
          <a:xfrm>
            <a:off x="1579563" y="4792663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26" name="Rectangle 87"/>
          <p:cNvSpPr>
            <a:spLocks noChangeArrowheads="1"/>
          </p:cNvSpPr>
          <p:nvPr/>
        </p:nvSpPr>
        <p:spPr bwMode="auto">
          <a:xfrm>
            <a:off x="1773238" y="4792663"/>
            <a:ext cx="142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=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27" name="Rectangle 126"/>
          <p:cNvSpPr>
            <a:spLocks noChangeArrowheads="1"/>
          </p:cNvSpPr>
          <p:nvPr/>
        </p:nvSpPr>
        <p:spPr bwMode="auto">
          <a:xfrm>
            <a:off x="2097088" y="4759325"/>
            <a:ext cx="1698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C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28" name="Rectangle 127"/>
          <p:cNvSpPr>
            <a:spLocks noChangeArrowheads="1"/>
          </p:cNvSpPr>
          <p:nvPr/>
        </p:nvSpPr>
        <p:spPr bwMode="auto">
          <a:xfrm>
            <a:off x="2290763" y="4887913"/>
            <a:ext cx="95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k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29" name="Rectangle 128"/>
          <p:cNvSpPr>
            <a:spLocks noChangeArrowheads="1"/>
          </p:cNvSpPr>
          <p:nvPr/>
        </p:nvSpPr>
        <p:spPr bwMode="auto">
          <a:xfrm>
            <a:off x="2398713" y="4759325"/>
            <a:ext cx="15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h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30" name="Rectangle 129"/>
          <p:cNvSpPr>
            <a:spLocks noChangeArrowheads="1"/>
          </p:cNvSpPr>
          <p:nvPr/>
        </p:nvSpPr>
        <p:spPr bwMode="auto">
          <a:xfrm>
            <a:off x="2571750" y="4759325"/>
            <a:ext cx="9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31" name="Rectangle 130"/>
          <p:cNvSpPr>
            <a:spLocks noChangeArrowheads="1"/>
          </p:cNvSpPr>
          <p:nvPr/>
        </p:nvSpPr>
        <p:spPr bwMode="auto">
          <a:xfrm>
            <a:off x="2679700" y="4887913"/>
            <a:ext cx="95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0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32" name="Rectangle 131"/>
          <p:cNvSpPr>
            <a:spLocks noChangeArrowheads="1"/>
          </p:cNvSpPr>
          <p:nvPr/>
        </p:nvSpPr>
        <p:spPr bwMode="auto">
          <a:xfrm>
            <a:off x="2787650" y="4759325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d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33" name="Rectangle 132"/>
          <p:cNvSpPr>
            <a:spLocks noChangeArrowheads="1"/>
          </p:cNvSpPr>
          <p:nvPr/>
        </p:nvSpPr>
        <p:spPr bwMode="auto">
          <a:xfrm>
            <a:off x="2938463" y="4759325"/>
            <a:ext cx="187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S'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34" name="Rectangle 133"/>
          <p:cNvSpPr>
            <a:spLocks noChangeArrowheads="1"/>
          </p:cNvSpPr>
          <p:nvPr/>
        </p:nvSpPr>
        <p:spPr bwMode="auto">
          <a:xfrm>
            <a:off x="3241675" y="4759325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1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35" name="Rectangle 134"/>
          <p:cNvSpPr>
            <a:spLocks noChangeArrowheads="1"/>
          </p:cNvSpPr>
          <p:nvPr/>
        </p:nvSpPr>
        <p:spPr bwMode="auto">
          <a:xfrm>
            <a:off x="4040188" y="4759325"/>
            <a:ext cx="1317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q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36" name="Rectangle 135"/>
          <p:cNvSpPr>
            <a:spLocks noChangeArrowheads="1"/>
          </p:cNvSpPr>
          <p:nvPr/>
        </p:nvSpPr>
        <p:spPr bwMode="auto">
          <a:xfrm>
            <a:off x="3671888" y="4759325"/>
            <a:ext cx="338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cos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37" name="Rectangle 136"/>
          <p:cNvSpPr>
            <a:spLocks noChangeArrowheads="1"/>
          </p:cNvSpPr>
          <p:nvPr/>
        </p:nvSpPr>
        <p:spPr bwMode="auto">
          <a:xfrm>
            <a:off x="3435350" y="4759325"/>
            <a:ext cx="142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+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38" name="Rectangle 137"/>
          <p:cNvSpPr>
            <a:spLocks noChangeArrowheads="1"/>
          </p:cNvSpPr>
          <p:nvPr/>
        </p:nvSpPr>
        <p:spPr bwMode="auto">
          <a:xfrm>
            <a:off x="3133725" y="4759325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39" name="Rectangle 138"/>
          <p:cNvSpPr>
            <a:spLocks noChangeArrowheads="1"/>
          </p:cNvSpPr>
          <p:nvPr/>
        </p:nvSpPr>
        <p:spPr bwMode="auto">
          <a:xfrm>
            <a:off x="4191000" y="4759325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40" name="Rectangle 139"/>
          <p:cNvSpPr>
            <a:spLocks noChangeArrowheads="1"/>
          </p:cNvSpPr>
          <p:nvPr/>
        </p:nvSpPr>
        <p:spPr bwMode="auto">
          <a:xfrm>
            <a:off x="4751388" y="4759325"/>
            <a:ext cx="15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41" name="Rectangle 140"/>
          <p:cNvSpPr>
            <a:spLocks noChangeArrowheads="1"/>
          </p:cNvSpPr>
          <p:nvPr/>
        </p:nvSpPr>
        <p:spPr bwMode="auto">
          <a:xfrm>
            <a:off x="4902200" y="4759325"/>
            <a:ext cx="131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q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42" name="Rectangle 141"/>
          <p:cNvSpPr>
            <a:spLocks noChangeArrowheads="1"/>
          </p:cNvSpPr>
          <p:nvPr/>
        </p:nvSpPr>
        <p:spPr bwMode="auto">
          <a:xfrm>
            <a:off x="4946650" y="4694238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43" name="Rectangle 142"/>
          <p:cNvSpPr>
            <a:spLocks noChangeArrowheads="1"/>
          </p:cNvSpPr>
          <p:nvPr/>
        </p:nvSpPr>
        <p:spPr bwMode="auto">
          <a:xfrm>
            <a:off x="4406900" y="4759325"/>
            <a:ext cx="295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sin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44" name="Rectangle 143"/>
          <p:cNvSpPr>
            <a:spLocks noChangeArrowheads="1"/>
          </p:cNvSpPr>
          <p:nvPr/>
        </p:nvSpPr>
        <p:spPr bwMode="auto">
          <a:xfrm>
            <a:off x="5700713" y="4759325"/>
            <a:ext cx="15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45" name="Rectangle 144"/>
          <p:cNvSpPr>
            <a:spLocks noChangeArrowheads="1"/>
          </p:cNvSpPr>
          <p:nvPr/>
        </p:nvSpPr>
        <p:spPr bwMode="auto">
          <a:xfrm>
            <a:off x="5873750" y="4759325"/>
            <a:ext cx="15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46" name="Rectangle 145"/>
          <p:cNvSpPr>
            <a:spLocks noChangeArrowheads="1"/>
          </p:cNvSpPr>
          <p:nvPr/>
        </p:nvSpPr>
        <p:spPr bwMode="auto">
          <a:xfrm>
            <a:off x="5916613" y="4759325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47" name="Rectangle 146"/>
          <p:cNvSpPr>
            <a:spLocks noChangeArrowheads="1"/>
          </p:cNvSpPr>
          <p:nvPr/>
        </p:nvSpPr>
        <p:spPr bwMode="auto">
          <a:xfrm>
            <a:off x="5334000" y="4759325"/>
            <a:ext cx="338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cos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48" name="Rectangle 147"/>
          <p:cNvSpPr>
            <a:spLocks noChangeArrowheads="1"/>
          </p:cNvSpPr>
          <p:nvPr/>
        </p:nvSpPr>
        <p:spPr bwMode="auto">
          <a:xfrm>
            <a:off x="5118100" y="4759325"/>
            <a:ext cx="142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+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49" name="Rectangle 148"/>
          <p:cNvSpPr>
            <a:spLocks noChangeArrowheads="1"/>
          </p:cNvSpPr>
          <p:nvPr/>
        </p:nvSpPr>
        <p:spPr bwMode="auto">
          <a:xfrm>
            <a:off x="4298950" y="4759325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[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50" name="Rectangle 149"/>
          <p:cNvSpPr>
            <a:spLocks noChangeArrowheads="1"/>
          </p:cNvSpPr>
          <p:nvPr/>
        </p:nvSpPr>
        <p:spPr bwMode="auto">
          <a:xfrm>
            <a:off x="6046788" y="4759325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]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51" name="Text Box 62"/>
          <p:cNvSpPr txBox="1">
            <a:spLocks noChangeArrowheads="1"/>
          </p:cNvSpPr>
          <p:nvPr/>
        </p:nvSpPr>
        <p:spPr bwMode="auto">
          <a:xfrm>
            <a:off x="3733800" y="3616325"/>
            <a:ext cx="35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000000"/>
                </a:solidFill>
              </a:rPr>
              <a:t>=</a:t>
            </a:r>
          </a:p>
        </p:txBody>
      </p:sp>
      <p:sp>
        <p:nvSpPr>
          <p:cNvPr id="15452" name="Text Box 158"/>
          <p:cNvSpPr txBox="1">
            <a:spLocks noChangeArrowheads="1"/>
          </p:cNvSpPr>
          <p:nvPr/>
        </p:nvSpPr>
        <p:spPr bwMode="auto">
          <a:xfrm>
            <a:off x="3962400" y="2168525"/>
            <a:ext cx="420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000000"/>
                </a:solidFill>
              </a:rPr>
              <a:t>&amp;</a:t>
            </a:r>
          </a:p>
        </p:txBody>
      </p:sp>
      <p:sp>
        <p:nvSpPr>
          <p:cNvPr id="15453" name="Rectangle 160"/>
          <p:cNvSpPr>
            <a:spLocks noChangeArrowheads="1"/>
          </p:cNvSpPr>
          <p:nvPr/>
        </p:nvSpPr>
        <p:spPr bwMode="auto">
          <a:xfrm>
            <a:off x="533400" y="4683125"/>
            <a:ext cx="5867400" cy="609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 smtClean="0">
              <a:solidFill>
                <a:srgbClr val="000000"/>
              </a:solidFill>
            </a:endParaRPr>
          </a:p>
        </p:txBody>
      </p:sp>
      <p:grpSp>
        <p:nvGrpSpPr>
          <p:cNvPr id="2" name="Group 165"/>
          <p:cNvGrpSpPr>
            <a:grpSpLocks/>
          </p:cNvGrpSpPr>
          <p:nvPr/>
        </p:nvGrpSpPr>
        <p:grpSpPr bwMode="auto">
          <a:xfrm>
            <a:off x="7086600" y="4911725"/>
            <a:ext cx="1600200" cy="1588"/>
            <a:chOff x="7086600" y="4454525"/>
            <a:chExt cx="1600200" cy="1588"/>
          </a:xfrm>
        </p:grpSpPr>
        <p:sp>
          <p:nvSpPr>
            <p:cNvPr id="15460" name="Line 162"/>
            <p:cNvSpPr>
              <a:spLocks noChangeShapeType="1"/>
            </p:cNvSpPr>
            <p:nvPr/>
          </p:nvSpPr>
          <p:spPr bwMode="auto">
            <a:xfrm>
              <a:off x="4608" y="2784"/>
              <a:ext cx="624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5461" name="Line 163"/>
            <p:cNvSpPr>
              <a:spLocks noChangeShapeType="1"/>
            </p:cNvSpPr>
            <p:nvPr/>
          </p:nvSpPr>
          <p:spPr bwMode="auto">
            <a:xfrm>
              <a:off x="4464" y="2784"/>
              <a:ext cx="528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5462" name="Line 164"/>
            <p:cNvSpPr>
              <a:spLocks noChangeShapeType="1"/>
            </p:cNvSpPr>
            <p:nvPr/>
          </p:nvSpPr>
          <p:spPr bwMode="auto">
            <a:xfrm>
              <a:off x="4512" y="2784"/>
              <a:ext cx="960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5455" name="Line 167"/>
          <p:cNvSpPr>
            <a:spLocks noChangeShapeType="1"/>
          </p:cNvSpPr>
          <p:nvPr/>
        </p:nvSpPr>
        <p:spPr bwMode="auto">
          <a:xfrm>
            <a:off x="7924800" y="4225925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456" name="Text Box 168"/>
          <p:cNvSpPr txBox="1">
            <a:spLocks noChangeArrowheads="1"/>
          </p:cNvSpPr>
          <p:nvPr/>
        </p:nvSpPr>
        <p:spPr bwMode="auto">
          <a:xfrm>
            <a:off x="8442325" y="4419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15457" name="Text Box 169"/>
          <p:cNvSpPr txBox="1">
            <a:spLocks noChangeArrowheads="1"/>
          </p:cNvSpPr>
          <p:nvPr/>
        </p:nvSpPr>
        <p:spPr bwMode="auto">
          <a:xfrm>
            <a:off x="7832725" y="3657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000000"/>
                </a:solidFill>
              </a:rPr>
              <a:t>y</a:t>
            </a:r>
          </a:p>
        </p:txBody>
      </p:sp>
      <p:sp>
        <p:nvSpPr>
          <p:cNvPr id="15458" name="Text Box 172"/>
          <p:cNvSpPr txBox="1">
            <a:spLocks noChangeArrowheads="1"/>
          </p:cNvSpPr>
          <p:nvPr/>
        </p:nvSpPr>
        <p:spPr bwMode="auto">
          <a:xfrm>
            <a:off x="8289925" y="5638800"/>
            <a:ext cx="50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000000"/>
                </a:solidFill>
              </a:rPr>
              <a:t>dS</a:t>
            </a:r>
          </a:p>
        </p:txBody>
      </p:sp>
      <p:sp>
        <p:nvSpPr>
          <p:cNvPr id="15459" name="Line 173"/>
          <p:cNvSpPr>
            <a:spLocks noChangeShapeType="1"/>
          </p:cNvSpPr>
          <p:nvPr/>
        </p:nvSpPr>
        <p:spPr bwMode="auto">
          <a:xfrm flipH="1" flipV="1">
            <a:off x="8229600" y="5140325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Maxwell’s equations</a:t>
            </a:r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057400"/>
            <a:ext cx="2289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590800"/>
            <a:ext cx="2238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3124200"/>
            <a:ext cx="1400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3657600"/>
            <a:ext cx="1284288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Text Box 8"/>
          <p:cNvSpPr txBox="1">
            <a:spLocks noChangeArrowheads="1"/>
          </p:cNvSpPr>
          <p:nvPr/>
        </p:nvSpPr>
        <p:spPr bwMode="auto">
          <a:xfrm>
            <a:off x="4191000" y="1981200"/>
            <a:ext cx="2774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1800" smtClean="0">
                <a:solidFill>
                  <a:srgbClr val="000000"/>
                </a:solidFill>
              </a:rPr>
              <a:t>Equivalent magnetic current</a:t>
            </a:r>
            <a:endParaRPr lang="sv-SE" sz="1600" smtClean="0">
              <a:solidFill>
                <a:srgbClr val="000000"/>
              </a:solidFill>
            </a:endParaRPr>
          </a:p>
        </p:txBody>
      </p:sp>
      <p:sp>
        <p:nvSpPr>
          <p:cNvPr id="36872" name="Line 9"/>
          <p:cNvSpPr>
            <a:spLocks noChangeShapeType="1"/>
          </p:cNvSpPr>
          <p:nvPr/>
        </p:nvSpPr>
        <p:spPr bwMode="auto">
          <a:xfrm flipH="1">
            <a:off x="3657600" y="2209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6873" name="Text Box 10"/>
          <p:cNvSpPr txBox="1">
            <a:spLocks noChangeArrowheads="1"/>
          </p:cNvSpPr>
          <p:nvPr/>
        </p:nvSpPr>
        <p:spPr bwMode="auto">
          <a:xfrm>
            <a:off x="4098925" y="2566988"/>
            <a:ext cx="2946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1800" smtClean="0">
                <a:solidFill>
                  <a:srgbClr val="000000"/>
                </a:solidFill>
              </a:rPr>
              <a:t>Physical or equivalent electric</a:t>
            </a:r>
          </a:p>
          <a:p>
            <a:pPr eaLnBrk="1" hangingPunct="1"/>
            <a:r>
              <a:rPr lang="sv-SE" sz="1800" smtClean="0">
                <a:solidFill>
                  <a:srgbClr val="000000"/>
                </a:solidFill>
              </a:rPr>
              <a:t>current</a:t>
            </a:r>
          </a:p>
        </p:txBody>
      </p:sp>
      <p:sp>
        <p:nvSpPr>
          <p:cNvPr id="36874" name="Line 11"/>
          <p:cNvSpPr>
            <a:spLocks noChangeShapeType="1"/>
          </p:cNvSpPr>
          <p:nvPr/>
        </p:nvSpPr>
        <p:spPr bwMode="auto">
          <a:xfrm flipH="1">
            <a:off x="3429000" y="2743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6875" name="Text Box 12"/>
          <p:cNvSpPr txBox="1">
            <a:spLocks noChangeArrowheads="1"/>
          </p:cNvSpPr>
          <p:nvPr/>
        </p:nvSpPr>
        <p:spPr bwMode="auto">
          <a:xfrm>
            <a:off x="3032125" y="3176588"/>
            <a:ext cx="1562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1800" smtClean="0">
                <a:solidFill>
                  <a:srgbClr val="000000"/>
                </a:solidFill>
              </a:rPr>
              <a:t>Electric charge</a:t>
            </a:r>
          </a:p>
        </p:txBody>
      </p:sp>
      <p:sp>
        <p:nvSpPr>
          <p:cNvPr id="36876" name="Line 13"/>
          <p:cNvSpPr>
            <a:spLocks noChangeShapeType="1"/>
          </p:cNvSpPr>
          <p:nvPr/>
        </p:nvSpPr>
        <p:spPr bwMode="auto">
          <a:xfrm flipH="1" flipV="1">
            <a:off x="2514600" y="3352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6877" name="Text Box 14"/>
          <p:cNvSpPr txBox="1">
            <a:spLocks noChangeArrowheads="1"/>
          </p:cNvSpPr>
          <p:nvPr/>
        </p:nvSpPr>
        <p:spPr bwMode="auto">
          <a:xfrm>
            <a:off x="1295400" y="4008438"/>
            <a:ext cx="1268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Continuity</a:t>
            </a:r>
            <a:endParaRPr lang="sv-SE" sz="1800" smtClean="0">
              <a:solidFill>
                <a:srgbClr val="000000"/>
              </a:solidFill>
            </a:endParaRPr>
          </a:p>
        </p:txBody>
      </p:sp>
      <p:pic>
        <p:nvPicPr>
          <p:cNvPr id="36878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4038600"/>
            <a:ext cx="1622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9" name="Text Box 16"/>
          <p:cNvSpPr txBox="1">
            <a:spLocks noChangeArrowheads="1"/>
          </p:cNvSpPr>
          <p:nvPr/>
        </p:nvSpPr>
        <p:spPr bwMode="auto">
          <a:xfrm>
            <a:off x="1295400" y="4572000"/>
            <a:ext cx="35321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Linear isotropic media or matter:</a:t>
            </a:r>
          </a:p>
        </p:txBody>
      </p:sp>
      <p:pic>
        <p:nvPicPr>
          <p:cNvPr id="36880" name="Picture 1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7800" y="5059363"/>
            <a:ext cx="1112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1" name="Picture 1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47800" y="5440363"/>
            <a:ext cx="1087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2" name="Picture 1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95400" y="5821363"/>
            <a:ext cx="1068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3" name="Text Box 20"/>
          <p:cNvSpPr txBox="1">
            <a:spLocks noChangeArrowheads="1"/>
          </p:cNvSpPr>
          <p:nvPr/>
        </p:nvSpPr>
        <p:spPr bwMode="auto">
          <a:xfrm>
            <a:off x="3048000" y="4983163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1800" smtClean="0">
                <a:solidFill>
                  <a:srgbClr val="000000"/>
                </a:solidFill>
                <a:latin typeface="Symbol" pitchFamily="18" charset="2"/>
              </a:rPr>
              <a:t>e</a:t>
            </a:r>
            <a:r>
              <a:rPr lang="sv-SE" sz="1800" smtClean="0">
                <a:solidFill>
                  <a:srgbClr val="000000"/>
                </a:solidFill>
              </a:rPr>
              <a:t> = </a:t>
            </a:r>
            <a:endParaRPr lang="sv-SE" sz="1800" smtClean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36884" name="Text Box 21"/>
          <p:cNvSpPr txBox="1">
            <a:spLocks noChangeArrowheads="1"/>
          </p:cNvSpPr>
          <p:nvPr/>
        </p:nvSpPr>
        <p:spPr bwMode="auto">
          <a:xfrm>
            <a:off x="3581400" y="4983163"/>
            <a:ext cx="1377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permittivity</a:t>
            </a:r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36885" name="Text Box 22"/>
          <p:cNvSpPr txBox="1">
            <a:spLocks noChangeArrowheads="1"/>
          </p:cNvSpPr>
          <p:nvPr/>
        </p:nvSpPr>
        <p:spPr bwMode="auto">
          <a:xfrm>
            <a:off x="3048000" y="5440363"/>
            <a:ext cx="603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1800" smtClean="0">
                <a:solidFill>
                  <a:srgbClr val="000000"/>
                </a:solidFill>
                <a:latin typeface="Symbol" pitchFamily="18" charset="2"/>
              </a:rPr>
              <a:t>m =</a:t>
            </a:r>
          </a:p>
        </p:txBody>
      </p:sp>
      <p:sp>
        <p:nvSpPr>
          <p:cNvPr id="36886" name="Text Box 23"/>
          <p:cNvSpPr txBox="1">
            <a:spLocks noChangeArrowheads="1"/>
          </p:cNvSpPr>
          <p:nvPr/>
        </p:nvSpPr>
        <p:spPr bwMode="auto">
          <a:xfrm>
            <a:off x="3581400" y="5440363"/>
            <a:ext cx="1463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permeability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3000375" y="5821363"/>
            <a:ext cx="2032000" cy="536575"/>
            <a:chOff x="3048000" y="5821363"/>
            <a:chExt cx="1984375" cy="457200"/>
          </a:xfrm>
        </p:grpSpPr>
        <p:sp>
          <p:nvSpPr>
            <p:cNvPr id="36890" name="Text Box 24"/>
            <p:cNvSpPr txBox="1">
              <a:spLocks noChangeArrowheads="1"/>
            </p:cNvSpPr>
            <p:nvPr/>
          </p:nvSpPr>
          <p:spPr bwMode="auto">
            <a:xfrm>
              <a:off x="3048000" y="5821363"/>
              <a:ext cx="6111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1800" smtClean="0">
                  <a:solidFill>
                    <a:srgbClr val="000000"/>
                  </a:solidFill>
                  <a:latin typeface="Symbol" pitchFamily="18" charset="2"/>
                </a:rPr>
                <a:t>s =</a:t>
              </a:r>
            </a:p>
          </p:txBody>
        </p:sp>
        <p:sp>
          <p:nvSpPr>
            <p:cNvPr id="36891" name="Text Box 25"/>
            <p:cNvSpPr txBox="1">
              <a:spLocks noChangeArrowheads="1"/>
            </p:cNvSpPr>
            <p:nvPr/>
          </p:nvSpPr>
          <p:spPr bwMode="auto">
            <a:xfrm>
              <a:off x="3581400" y="5821363"/>
              <a:ext cx="14509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2000" smtClean="0">
                  <a:solidFill>
                    <a:srgbClr val="000000"/>
                  </a:solidFill>
                </a:rPr>
                <a:t>conductivity</a:t>
              </a:r>
              <a:endParaRPr lang="sv-SE" sz="1800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36888" name="Picture 26" descr="Maxwell_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67400" y="2971800"/>
            <a:ext cx="2713038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9" name="Rectangle 27"/>
          <p:cNvSpPr>
            <a:spLocks noChangeArrowheads="1"/>
          </p:cNvSpPr>
          <p:nvPr/>
        </p:nvSpPr>
        <p:spPr bwMode="auto">
          <a:xfrm>
            <a:off x="5486400" y="6110288"/>
            <a:ext cx="3467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n-US" sz="1800" b="1" smtClean="0">
                <a:solidFill>
                  <a:srgbClr val="000000"/>
                </a:solidFill>
              </a:rPr>
              <a:t>James Clerk Maxwell 1831 - 1879</a:t>
            </a:r>
            <a:endParaRPr lang="en-US" sz="18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What kind of antenna is the </a:t>
            </a:r>
            <a:r>
              <a:rPr lang="en-US" sz="2800" dirty="0" err="1" smtClean="0"/>
              <a:t>Huygen’s</a:t>
            </a:r>
            <a:r>
              <a:rPr lang="en-US" sz="2800" dirty="0" smtClean="0"/>
              <a:t> source?</a:t>
            </a:r>
          </a:p>
          <a:p>
            <a:endParaRPr lang="en-US" sz="2800" dirty="0" smtClean="0"/>
          </a:p>
          <a:p>
            <a:r>
              <a:rPr lang="en-US" sz="2800" dirty="0" smtClean="0"/>
              <a:t>What’s the cross-polar far field function of a </a:t>
            </a:r>
            <a:r>
              <a:rPr lang="en-US" sz="2800" dirty="0" err="1" smtClean="0"/>
              <a:t>Huygen’s</a:t>
            </a:r>
            <a:r>
              <a:rPr lang="en-US" sz="2800" dirty="0" smtClean="0"/>
              <a:t> source?</a:t>
            </a:r>
          </a:p>
          <a:p>
            <a:endParaRPr lang="en-US" sz="2800" dirty="0" smtClean="0"/>
          </a:p>
          <a:p>
            <a:r>
              <a:rPr lang="en-US" sz="2800" dirty="0" smtClean="0"/>
              <a:t>What about the incremental electric and magnetic currents.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r>
              <a:rPr lang="en-US" sz="2800" smtClean="0"/>
              <a:t>Rad. patterns of incremental sources, BOR1 excited</a:t>
            </a:r>
            <a:endParaRPr lang="en-US" smtClean="0"/>
          </a:p>
        </p:txBody>
      </p:sp>
      <p:pic>
        <p:nvPicPr>
          <p:cNvPr id="102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533399"/>
            <a:ext cx="6629400" cy="63310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sz="4000" dirty="0" smtClean="0"/>
              <a:t>Lecture 7</a:t>
            </a:r>
            <a:br>
              <a:rPr lang="en-US" sz="4000" dirty="0" smtClean="0"/>
            </a:br>
            <a:r>
              <a:rPr lang="en-GB" sz="4000" dirty="0" smtClean="0"/>
              <a:t>Incremental elementary sources of radiation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sz="2400" dirty="0" smtClean="0"/>
              <a:t>Maxwell’s equations</a:t>
            </a:r>
          </a:p>
          <a:p>
            <a:pPr lvl="1"/>
            <a:r>
              <a:rPr lang="en-US" sz="2000" dirty="0" smtClean="0"/>
              <a:t>Boundary conditions</a:t>
            </a:r>
          </a:p>
          <a:p>
            <a:pPr lvl="1"/>
            <a:r>
              <a:rPr lang="en-US" sz="2000" dirty="0" smtClean="0"/>
              <a:t>Auxiliary vector potentials</a:t>
            </a:r>
          </a:p>
          <a:p>
            <a:r>
              <a:rPr lang="en-US" sz="2400" dirty="0" smtClean="0"/>
              <a:t>Vector integral forms of E- and H-fields</a:t>
            </a:r>
          </a:p>
          <a:p>
            <a:pPr lvl="1"/>
            <a:r>
              <a:rPr lang="en-US" sz="2000" dirty="0" smtClean="0"/>
              <a:t>General expressions and far-field expressions</a:t>
            </a:r>
          </a:p>
          <a:p>
            <a:r>
              <a:rPr lang="en-US" sz="2400" dirty="0" smtClean="0"/>
              <a:t>Uniqueness and equivalence for construction of solutions</a:t>
            </a:r>
          </a:p>
          <a:p>
            <a:r>
              <a:rPr lang="en-US" sz="2400" dirty="0" smtClean="0"/>
              <a:t>Incremental current sources</a:t>
            </a:r>
          </a:p>
          <a:p>
            <a:pPr lvl="1"/>
            <a:r>
              <a:rPr lang="en-US" sz="2000" dirty="0" smtClean="0"/>
              <a:t>Electric, magnetic and </a:t>
            </a:r>
            <a:r>
              <a:rPr lang="en-US" sz="2000" dirty="0" err="1" smtClean="0"/>
              <a:t>Huygen’s</a:t>
            </a:r>
            <a:r>
              <a:rPr lang="en-US" sz="2000" dirty="0" smtClean="0"/>
              <a:t> sources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Reaction, reciprocity and mutual coupling</a:t>
            </a:r>
          </a:p>
          <a:p>
            <a:r>
              <a:rPr lang="en-US" sz="2400" dirty="0" smtClean="0"/>
              <a:t>Imaging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smtClean="0"/>
              <a:t>Definition of reaction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524000"/>
            <a:ext cx="56388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81000" y="1752600"/>
            <a:ext cx="2895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sz="2000" smtClean="0">
                <a:solidFill>
                  <a:srgbClr val="000000"/>
                </a:solidFill>
              </a:rPr>
              <a:t>Definition of reaction between field of source a and electric source b: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971800"/>
            <a:ext cx="267335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10"/>
          <p:cNvSpPr>
            <a:spLocks noChangeArrowheads="1"/>
          </p:cNvSpPr>
          <p:nvPr/>
        </p:nvSpPr>
        <p:spPr bwMode="auto">
          <a:xfrm>
            <a:off x="500063" y="5603875"/>
            <a:ext cx="303212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b="1" smtClean="0">
                <a:solidFill>
                  <a:srgbClr val="000000"/>
                </a:solidFill>
              </a:rPr>
              <a:t>H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35" name="Rectangle 11"/>
          <p:cNvSpPr>
            <a:spLocks noChangeArrowheads="1"/>
          </p:cNvSpPr>
          <p:nvPr/>
        </p:nvSpPr>
        <p:spPr bwMode="auto">
          <a:xfrm>
            <a:off x="693738" y="5713413"/>
            <a:ext cx="173037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36" name="Rectangle 12"/>
          <p:cNvSpPr>
            <a:spLocks noChangeArrowheads="1"/>
          </p:cNvSpPr>
          <p:nvPr/>
        </p:nvSpPr>
        <p:spPr bwMode="auto">
          <a:xfrm>
            <a:off x="868363" y="5603875"/>
            <a:ext cx="34607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b="1" smtClean="0">
                <a:solidFill>
                  <a:srgbClr val="000000"/>
                </a:solidFill>
              </a:rPr>
              <a:t>M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37" name="Rectangle 13"/>
          <p:cNvSpPr>
            <a:spLocks noChangeArrowheads="1"/>
          </p:cNvSpPr>
          <p:nvPr/>
        </p:nvSpPr>
        <p:spPr bwMode="auto">
          <a:xfrm>
            <a:off x="1127125" y="5713413"/>
            <a:ext cx="195263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 smtClean="0">
                <a:solidFill>
                  <a:srgbClr val="000000"/>
                </a:solidFill>
              </a:rPr>
              <a:t>b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38" name="Rectangle 14"/>
          <p:cNvSpPr>
            <a:spLocks noChangeArrowheads="1"/>
          </p:cNvSpPr>
          <p:nvPr/>
        </p:nvSpPr>
        <p:spPr bwMode="auto">
          <a:xfrm>
            <a:off x="803275" y="5603875"/>
            <a:ext cx="173038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</a:rPr>
              <a:t>,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39" name="Rectangle 15"/>
          <p:cNvSpPr>
            <a:spLocks noChangeArrowheads="1"/>
          </p:cNvSpPr>
          <p:nvPr/>
        </p:nvSpPr>
        <p:spPr bwMode="auto">
          <a:xfrm>
            <a:off x="369888" y="5603875"/>
            <a:ext cx="26035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á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40" name="Rectangle 16"/>
          <p:cNvSpPr>
            <a:spLocks noChangeArrowheads="1"/>
          </p:cNvSpPr>
          <p:nvPr/>
        </p:nvSpPr>
        <p:spPr bwMode="auto">
          <a:xfrm>
            <a:off x="1235075" y="5603875"/>
            <a:ext cx="26035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ñ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41" name="Rectangle 17"/>
          <p:cNvSpPr>
            <a:spLocks noChangeArrowheads="1"/>
          </p:cNvSpPr>
          <p:nvPr/>
        </p:nvSpPr>
        <p:spPr bwMode="auto">
          <a:xfrm>
            <a:off x="2122488" y="5603875"/>
            <a:ext cx="303212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b="1" i="1" smtClean="0">
                <a:solidFill>
                  <a:srgbClr val="000000"/>
                </a:solidFill>
              </a:rPr>
              <a:t>H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42" name="Rectangle 18"/>
          <p:cNvSpPr>
            <a:spLocks noChangeArrowheads="1"/>
          </p:cNvSpPr>
          <p:nvPr/>
        </p:nvSpPr>
        <p:spPr bwMode="auto">
          <a:xfrm>
            <a:off x="2339975" y="5713413"/>
            <a:ext cx="173038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43" name="Rectangle 19"/>
          <p:cNvSpPr>
            <a:spLocks noChangeArrowheads="1"/>
          </p:cNvSpPr>
          <p:nvPr/>
        </p:nvSpPr>
        <p:spPr bwMode="auto">
          <a:xfrm>
            <a:off x="2620963" y="5603875"/>
            <a:ext cx="34607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b="1" i="1" smtClean="0">
                <a:solidFill>
                  <a:srgbClr val="000000"/>
                </a:solidFill>
              </a:rPr>
              <a:t>M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44" name="Rectangle 20"/>
          <p:cNvSpPr>
            <a:spLocks noChangeArrowheads="1"/>
          </p:cNvSpPr>
          <p:nvPr/>
        </p:nvSpPr>
        <p:spPr bwMode="auto">
          <a:xfrm>
            <a:off x="2881313" y="5713413"/>
            <a:ext cx="195262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b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45" name="Rectangle 21"/>
          <p:cNvSpPr>
            <a:spLocks noChangeArrowheads="1"/>
          </p:cNvSpPr>
          <p:nvPr/>
        </p:nvSpPr>
        <p:spPr bwMode="auto">
          <a:xfrm>
            <a:off x="2490788" y="5603875"/>
            <a:ext cx="2159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×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46" name="Rectangle 22"/>
          <p:cNvSpPr>
            <a:spLocks noChangeArrowheads="1"/>
          </p:cNvSpPr>
          <p:nvPr/>
        </p:nvSpPr>
        <p:spPr bwMode="auto">
          <a:xfrm>
            <a:off x="3119438" y="5603875"/>
            <a:ext cx="303212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47" name="Rectangle 23"/>
          <p:cNvSpPr>
            <a:spLocks noChangeArrowheads="1"/>
          </p:cNvSpPr>
          <p:nvPr/>
        </p:nvSpPr>
        <p:spPr bwMode="auto">
          <a:xfrm>
            <a:off x="2989263" y="5603875"/>
            <a:ext cx="23812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</a:rPr>
              <a:t>d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48" name="Rectangle 24"/>
          <p:cNvSpPr>
            <a:spLocks noChangeArrowheads="1"/>
          </p:cNvSpPr>
          <p:nvPr/>
        </p:nvSpPr>
        <p:spPr bwMode="auto">
          <a:xfrm>
            <a:off x="1971675" y="5605463"/>
            <a:ext cx="325438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100" smtClean="0">
                <a:solidFill>
                  <a:srgbClr val="000000"/>
                </a:solidFill>
                <a:latin typeface="Symbol" pitchFamily="18" charset="2"/>
              </a:rPr>
              <a:t>ò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49" name="Rectangle 25"/>
          <p:cNvSpPr>
            <a:spLocks noChangeArrowheads="1"/>
          </p:cNvSpPr>
          <p:nvPr/>
        </p:nvSpPr>
        <p:spPr bwMode="auto">
          <a:xfrm>
            <a:off x="1733550" y="5951538"/>
            <a:ext cx="2381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50" name="Rectangle 26"/>
          <p:cNvSpPr>
            <a:spLocks noChangeArrowheads="1"/>
          </p:cNvSpPr>
          <p:nvPr/>
        </p:nvSpPr>
        <p:spPr bwMode="auto">
          <a:xfrm>
            <a:off x="1884363" y="6103938"/>
            <a:ext cx="107950" cy="15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smtClean="0">
                <a:solidFill>
                  <a:srgbClr val="000000"/>
                </a:solidFill>
              </a:rPr>
              <a:t>b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51" name="Rectangle 27"/>
          <p:cNvSpPr>
            <a:spLocks noChangeArrowheads="1"/>
          </p:cNvSpPr>
          <p:nvPr/>
        </p:nvSpPr>
        <p:spPr bwMode="auto">
          <a:xfrm>
            <a:off x="1798638" y="5605463"/>
            <a:ext cx="32543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100" smtClean="0">
                <a:solidFill>
                  <a:srgbClr val="000000"/>
                </a:solidFill>
                <a:latin typeface="Symbol" pitchFamily="18" charset="2"/>
              </a:rPr>
              <a:t>ò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52" name="Rectangle 28"/>
          <p:cNvSpPr>
            <a:spLocks noChangeArrowheads="1"/>
          </p:cNvSpPr>
          <p:nvPr/>
        </p:nvSpPr>
        <p:spPr bwMode="auto">
          <a:xfrm>
            <a:off x="1473200" y="5603875"/>
            <a:ext cx="30638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</a:rPr>
              <a:t>=</a:t>
            </a:r>
            <a:r>
              <a:rPr lang="sv-SE" sz="2100" smtClean="0">
                <a:solidFill>
                  <a:srgbClr val="000000"/>
                </a:solidFill>
              </a:rPr>
              <a:t> 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553" name="Rectangle 7"/>
          <p:cNvSpPr>
            <a:spLocks noChangeArrowheads="1"/>
          </p:cNvSpPr>
          <p:nvPr/>
        </p:nvSpPr>
        <p:spPr bwMode="auto">
          <a:xfrm>
            <a:off x="228600" y="1219200"/>
            <a:ext cx="8915400" cy="2743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 smtClean="0">
              <a:solidFill>
                <a:srgbClr val="000000"/>
              </a:solidFill>
            </a:endParaRPr>
          </a:p>
        </p:txBody>
      </p:sp>
      <p:sp>
        <p:nvSpPr>
          <p:cNvPr id="22554" name="Rectangle 8"/>
          <p:cNvSpPr>
            <a:spLocks noChangeArrowheads="1"/>
          </p:cNvSpPr>
          <p:nvPr/>
        </p:nvSpPr>
        <p:spPr bwMode="auto">
          <a:xfrm>
            <a:off x="228600" y="4191000"/>
            <a:ext cx="8915400" cy="2514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 smtClean="0">
              <a:solidFill>
                <a:srgbClr val="000000"/>
              </a:solidFill>
            </a:endParaRPr>
          </a:p>
        </p:txBody>
      </p:sp>
      <p:sp>
        <p:nvSpPr>
          <p:cNvPr id="22555" name="Text Box 9"/>
          <p:cNvSpPr txBox="1">
            <a:spLocks noChangeArrowheads="1"/>
          </p:cNvSpPr>
          <p:nvPr/>
        </p:nvSpPr>
        <p:spPr bwMode="auto">
          <a:xfrm>
            <a:off x="381000" y="4343400"/>
            <a:ext cx="2895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sz="2000" smtClean="0">
                <a:solidFill>
                  <a:srgbClr val="000000"/>
                </a:solidFill>
              </a:rPr>
              <a:t>Definition of reaction between field of source a and magnetic source b: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Three reciprocity relations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812925" y="1935163"/>
            <a:ext cx="5699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Can be derived from Maxwell’s equations and general</a:t>
            </a:r>
          </a:p>
          <a:p>
            <a:r>
              <a:rPr lang="en-US" sz="2000" smtClean="0">
                <a:solidFill>
                  <a:srgbClr val="000000"/>
                </a:solidFill>
              </a:rPr>
              <a:t>vector identities:</a:t>
            </a:r>
          </a:p>
        </p:txBody>
      </p:sp>
      <p:sp>
        <p:nvSpPr>
          <p:cNvPr id="23556" name="Rectangle 10"/>
          <p:cNvSpPr>
            <a:spLocks noChangeArrowheads="1"/>
          </p:cNvSpPr>
          <p:nvPr/>
        </p:nvSpPr>
        <p:spPr bwMode="auto">
          <a:xfrm>
            <a:off x="2752725" y="3005138"/>
            <a:ext cx="280988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E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57" name="Rectangle 11"/>
          <p:cNvSpPr>
            <a:spLocks noChangeArrowheads="1"/>
          </p:cNvSpPr>
          <p:nvPr/>
        </p:nvSpPr>
        <p:spPr bwMode="auto">
          <a:xfrm>
            <a:off x="2925763" y="3113088"/>
            <a:ext cx="173037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58" name="Rectangle 12"/>
          <p:cNvSpPr>
            <a:spLocks noChangeArrowheads="1"/>
          </p:cNvSpPr>
          <p:nvPr/>
        </p:nvSpPr>
        <p:spPr bwMode="auto">
          <a:xfrm>
            <a:off x="3098800" y="3005138"/>
            <a:ext cx="2381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59" name="Rectangle 13"/>
          <p:cNvSpPr>
            <a:spLocks noChangeArrowheads="1"/>
          </p:cNvSpPr>
          <p:nvPr/>
        </p:nvSpPr>
        <p:spPr bwMode="auto">
          <a:xfrm>
            <a:off x="3249613" y="3113088"/>
            <a:ext cx="1936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b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60" name="Rectangle 14"/>
          <p:cNvSpPr>
            <a:spLocks noChangeArrowheads="1"/>
          </p:cNvSpPr>
          <p:nvPr/>
        </p:nvSpPr>
        <p:spPr bwMode="auto">
          <a:xfrm>
            <a:off x="3033713" y="3005138"/>
            <a:ext cx="173037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,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61" name="Rectangle 15"/>
          <p:cNvSpPr>
            <a:spLocks noChangeArrowheads="1"/>
          </p:cNvSpPr>
          <p:nvPr/>
        </p:nvSpPr>
        <p:spPr bwMode="auto">
          <a:xfrm>
            <a:off x="2624138" y="3005138"/>
            <a:ext cx="258762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á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62" name="Rectangle 16"/>
          <p:cNvSpPr>
            <a:spLocks noChangeArrowheads="1"/>
          </p:cNvSpPr>
          <p:nvPr/>
        </p:nvSpPr>
        <p:spPr bwMode="auto">
          <a:xfrm>
            <a:off x="3357563" y="3005138"/>
            <a:ext cx="258762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ñ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63" name="Rectangle 17"/>
          <p:cNvSpPr>
            <a:spLocks noChangeArrowheads="1"/>
          </p:cNvSpPr>
          <p:nvPr/>
        </p:nvSpPr>
        <p:spPr bwMode="auto">
          <a:xfrm>
            <a:off x="4006850" y="3005138"/>
            <a:ext cx="280988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E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64" name="Rectangle 18"/>
          <p:cNvSpPr>
            <a:spLocks noChangeArrowheads="1"/>
          </p:cNvSpPr>
          <p:nvPr/>
        </p:nvSpPr>
        <p:spPr bwMode="auto">
          <a:xfrm>
            <a:off x="4178300" y="3113088"/>
            <a:ext cx="1936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b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65" name="Rectangle 19"/>
          <p:cNvSpPr>
            <a:spLocks noChangeArrowheads="1"/>
          </p:cNvSpPr>
          <p:nvPr/>
        </p:nvSpPr>
        <p:spPr bwMode="auto">
          <a:xfrm>
            <a:off x="4373563" y="3005138"/>
            <a:ext cx="2381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66" name="Rectangle 20"/>
          <p:cNvSpPr>
            <a:spLocks noChangeArrowheads="1"/>
          </p:cNvSpPr>
          <p:nvPr/>
        </p:nvSpPr>
        <p:spPr bwMode="auto">
          <a:xfrm>
            <a:off x="4524375" y="3113088"/>
            <a:ext cx="173038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67" name="Rectangle 21"/>
          <p:cNvSpPr>
            <a:spLocks noChangeArrowheads="1"/>
          </p:cNvSpPr>
          <p:nvPr/>
        </p:nvSpPr>
        <p:spPr bwMode="auto">
          <a:xfrm>
            <a:off x="4308475" y="3005138"/>
            <a:ext cx="173038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,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68" name="Rectangle 22"/>
          <p:cNvSpPr>
            <a:spLocks noChangeArrowheads="1"/>
          </p:cNvSpPr>
          <p:nvPr/>
        </p:nvSpPr>
        <p:spPr bwMode="auto">
          <a:xfrm>
            <a:off x="3876675" y="3005138"/>
            <a:ext cx="258763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á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69" name="Rectangle 23"/>
          <p:cNvSpPr>
            <a:spLocks noChangeArrowheads="1"/>
          </p:cNvSpPr>
          <p:nvPr/>
        </p:nvSpPr>
        <p:spPr bwMode="auto">
          <a:xfrm>
            <a:off x="4611688" y="3005138"/>
            <a:ext cx="258762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ñ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70" name="Rectangle 24"/>
          <p:cNvSpPr>
            <a:spLocks noChangeArrowheads="1"/>
          </p:cNvSpPr>
          <p:nvPr/>
        </p:nvSpPr>
        <p:spPr bwMode="auto">
          <a:xfrm>
            <a:off x="3573463" y="3005138"/>
            <a:ext cx="258762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=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71" name="Text Box 5"/>
          <p:cNvSpPr txBox="1">
            <a:spLocks noChangeArrowheads="1"/>
          </p:cNvSpPr>
          <p:nvPr/>
        </p:nvSpPr>
        <p:spPr bwMode="auto">
          <a:xfrm>
            <a:off x="1905000" y="2971800"/>
            <a:ext cx="374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2000" smtClean="0">
                <a:solidFill>
                  <a:srgbClr val="000000"/>
                </a:solidFill>
              </a:rPr>
              <a:t>1.</a:t>
            </a:r>
          </a:p>
        </p:txBody>
      </p:sp>
      <p:sp>
        <p:nvSpPr>
          <p:cNvPr id="23572" name="Text Box 6"/>
          <p:cNvSpPr txBox="1">
            <a:spLocks noChangeArrowheads="1"/>
          </p:cNvSpPr>
          <p:nvPr/>
        </p:nvSpPr>
        <p:spPr bwMode="auto">
          <a:xfrm>
            <a:off x="1905000" y="3810000"/>
            <a:ext cx="374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2000" smtClean="0">
                <a:solidFill>
                  <a:srgbClr val="000000"/>
                </a:solidFill>
              </a:rPr>
              <a:t>2.</a:t>
            </a:r>
          </a:p>
        </p:txBody>
      </p:sp>
      <p:pic>
        <p:nvPicPr>
          <p:cNvPr id="2357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810000"/>
            <a:ext cx="2457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4" name="Text Box 8"/>
          <p:cNvSpPr txBox="1">
            <a:spLocks noChangeArrowheads="1"/>
          </p:cNvSpPr>
          <p:nvPr/>
        </p:nvSpPr>
        <p:spPr bwMode="auto">
          <a:xfrm>
            <a:off x="1905000" y="4648200"/>
            <a:ext cx="374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2000" smtClean="0">
                <a:solidFill>
                  <a:srgbClr val="000000"/>
                </a:solidFill>
              </a:rPr>
              <a:t>3.</a:t>
            </a:r>
          </a:p>
        </p:txBody>
      </p:sp>
      <p:sp>
        <p:nvSpPr>
          <p:cNvPr id="23575" name="Rectangle 25"/>
          <p:cNvSpPr>
            <a:spLocks noChangeArrowheads="1"/>
          </p:cNvSpPr>
          <p:nvPr/>
        </p:nvSpPr>
        <p:spPr bwMode="auto">
          <a:xfrm>
            <a:off x="2776538" y="4605338"/>
            <a:ext cx="3048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b="1" smtClean="0">
                <a:solidFill>
                  <a:srgbClr val="000000"/>
                </a:solidFill>
              </a:rPr>
              <a:t>H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76" name="Rectangle 26"/>
          <p:cNvSpPr>
            <a:spLocks noChangeArrowheads="1"/>
          </p:cNvSpPr>
          <p:nvPr/>
        </p:nvSpPr>
        <p:spPr bwMode="auto">
          <a:xfrm>
            <a:off x="2994025" y="4713288"/>
            <a:ext cx="1746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77" name="Rectangle 27"/>
          <p:cNvSpPr>
            <a:spLocks noChangeArrowheads="1"/>
          </p:cNvSpPr>
          <p:nvPr/>
        </p:nvSpPr>
        <p:spPr bwMode="auto">
          <a:xfrm>
            <a:off x="3168650" y="4605338"/>
            <a:ext cx="34925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b="1" smtClean="0">
                <a:solidFill>
                  <a:srgbClr val="000000"/>
                </a:solidFill>
              </a:rPr>
              <a:t>M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78" name="Rectangle 28"/>
          <p:cNvSpPr>
            <a:spLocks noChangeArrowheads="1"/>
          </p:cNvSpPr>
          <p:nvPr/>
        </p:nvSpPr>
        <p:spPr bwMode="auto">
          <a:xfrm>
            <a:off x="3408363" y="4713288"/>
            <a:ext cx="195262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 smtClean="0">
                <a:solidFill>
                  <a:srgbClr val="000000"/>
                </a:solidFill>
              </a:rPr>
              <a:t>b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79" name="Rectangle 29"/>
          <p:cNvSpPr>
            <a:spLocks noChangeArrowheads="1"/>
          </p:cNvSpPr>
          <p:nvPr/>
        </p:nvSpPr>
        <p:spPr bwMode="auto">
          <a:xfrm>
            <a:off x="3101975" y="4605338"/>
            <a:ext cx="1746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</a:rPr>
              <a:t>,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80" name="Rectangle 30"/>
          <p:cNvSpPr>
            <a:spLocks noChangeArrowheads="1"/>
          </p:cNvSpPr>
          <p:nvPr/>
        </p:nvSpPr>
        <p:spPr bwMode="auto">
          <a:xfrm>
            <a:off x="2667000" y="4605338"/>
            <a:ext cx="261938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á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81" name="Rectangle 31"/>
          <p:cNvSpPr>
            <a:spLocks noChangeArrowheads="1"/>
          </p:cNvSpPr>
          <p:nvPr/>
        </p:nvSpPr>
        <p:spPr bwMode="auto">
          <a:xfrm>
            <a:off x="3516313" y="4605338"/>
            <a:ext cx="261937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ñ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82" name="Rectangle 33"/>
          <p:cNvSpPr>
            <a:spLocks noChangeArrowheads="1"/>
          </p:cNvSpPr>
          <p:nvPr/>
        </p:nvSpPr>
        <p:spPr bwMode="auto">
          <a:xfrm>
            <a:off x="4191000" y="4605338"/>
            <a:ext cx="28257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b="1" i="1" smtClean="0">
                <a:solidFill>
                  <a:srgbClr val="000000"/>
                </a:solidFill>
              </a:rPr>
              <a:t>E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83" name="Rectangle 34"/>
          <p:cNvSpPr>
            <a:spLocks noChangeArrowheads="1"/>
          </p:cNvSpPr>
          <p:nvPr/>
        </p:nvSpPr>
        <p:spPr bwMode="auto">
          <a:xfrm>
            <a:off x="4365625" y="4713288"/>
            <a:ext cx="195263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smtClean="0">
                <a:solidFill>
                  <a:srgbClr val="000000"/>
                </a:solidFill>
              </a:rPr>
              <a:t>b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84" name="Rectangle 35"/>
          <p:cNvSpPr>
            <a:spLocks noChangeArrowheads="1"/>
          </p:cNvSpPr>
          <p:nvPr/>
        </p:nvSpPr>
        <p:spPr bwMode="auto">
          <a:xfrm>
            <a:off x="4562475" y="4605338"/>
            <a:ext cx="239713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b="1" i="1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85" name="Rectangle 36"/>
          <p:cNvSpPr>
            <a:spLocks noChangeArrowheads="1"/>
          </p:cNvSpPr>
          <p:nvPr/>
        </p:nvSpPr>
        <p:spPr bwMode="auto">
          <a:xfrm>
            <a:off x="4714875" y="4713288"/>
            <a:ext cx="1746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86" name="Rectangle 37"/>
          <p:cNvSpPr>
            <a:spLocks noChangeArrowheads="1"/>
          </p:cNvSpPr>
          <p:nvPr/>
        </p:nvSpPr>
        <p:spPr bwMode="auto">
          <a:xfrm>
            <a:off x="4475163" y="4605338"/>
            <a:ext cx="1746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</a:rPr>
              <a:t>,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87" name="Rectangle 38"/>
          <p:cNvSpPr>
            <a:spLocks noChangeArrowheads="1"/>
          </p:cNvSpPr>
          <p:nvPr/>
        </p:nvSpPr>
        <p:spPr bwMode="auto">
          <a:xfrm>
            <a:off x="4060825" y="4605338"/>
            <a:ext cx="261938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á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88" name="Rectangle 39"/>
          <p:cNvSpPr>
            <a:spLocks noChangeArrowheads="1"/>
          </p:cNvSpPr>
          <p:nvPr/>
        </p:nvSpPr>
        <p:spPr bwMode="auto">
          <a:xfrm>
            <a:off x="4802188" y="4605338"/>
            <a:ext cx="261937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ñ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589" name="Rectangle 40"/>
          <p:cNvSpPr>
            <a:spLocks noChangeArrowheads="1"/>
          </p:cNvSpPr>
          <p:nvPr/>
        </p:nvSpPr>
        <p:spPr bwMode="auto">
          <a:xfrm>
            <a:off x="3756025" y="4605338"/>
            <a:ext cx="261938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</a:rPr>
              <a:t>=</a:t>
            </a:r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Mutual coupling between two</a:t>
            </a:r>
            <a:br>
              <a:rPr lang="en-US" sz="4000" smtClean="0"/>
            </a:br>
            <a:r>
              <a:rPr lang="en-US" sz="4000" smtClean="0"/>
              <a:t>infinitesimal sources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981200"/>
            <a:ext cx="5181600" cy="42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2675" y="4114800"/>
            <a:ext cx="2522538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0" y="4373563"/>
            <a:ext cx="852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2000" smtClean="0">
                <a:solidFill>
                  <a:srgbClr val="000000"/>
                </a:solidFill>
              </a:rPr>
              <a:t>Port a: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0" y="2697163"/>
            <a:ext cx="866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2000" smtClean="0">
                <a:solidFill>
                  <a:srgbClr val="000000"/>
                </a:solidFill>
              </a:rPr>
              <a:t>Port b:</a:t>
            </a:r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2675" y="2438400"/>
            <a:ext cx="2454275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212725" y="5211763"/>
            <a:ext cx="1436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2000" smtClean="0">
                <a:solidFill>
                  <a:srgbClr val="000000"/>
                </a:solidFill>
              </a:rPr>
              <a:t>Reciprocity:</a:t>
            </a:r>
          </a:p>
        </p:txBody>
      </p:sp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5257800"/>
            <a:ext cx="164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304800" y="5943600"/>
            <a:ext cx="790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2000" smtClean="0">
                <a:solidFill>
                  <a:srgbClr val="000000"/>
                </a:solidFill>
              </a:rPr>
              <a:t>When</a:t>
            </a:r>
          </a:p>
        </p:txBody>
      </p:sp>
      <p:pic>
        <p:nvPicPr>
          <p:cNvPr id="24587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6019800"/>
            <a:ext cx="827088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0" y="6019800"/>
            <a:ext cx="12636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9" name="Text Box 14"/>
          <p:cNvSpPr txBox="1">
            <a:spLocks noChangeArrowheads="1"/>
          </p:cNvSpPr>
          <p:nvPr/>
        </p:nvSpPr>
        <p:spPr bwMode="auto">
          <a:xfrm>
            <a:off x="1889125" y="59086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000000"/>
                </a:solidFill>
              </a:rPr>
              <a:t>,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87312" y="5105400"/>
            <a:ext cx="3646488" cy="685800"/>
          </a:xfrm>
          <a:prstGeom prst="rect">
            <a:avLst/>
          </a:prstGeom>
          <a:solidFill>
            <a:schemeClr val="tx2">
              <a:alpha val="1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1956763" y="4464050"/>
            <a:ext cx="62537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Does reciprocity apply when we interchange the antennas?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219200" y="2362200"/>
            <a:ext cx="7467600" cy="3657600"/>
            <a:chOff x="768" y="1488"/>
            <a:chExt cx="4704" cy="2304"/>
          </a:xfrm>
        </p:grpSpPr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1344" y="1488"/>
              <a:ext cx="2928" cy="2112"/>
              <a:chOff x="1344" y="1488"/>
              <a:chExt cx="2928" cy="2112"/>
            </a:xfrm>
          </p:grpSpPr>
          <p:grpSp>
            <p:nvGrpSpPr>
              <p:cNvPr id="4" name="Group 15"/>
              <p:cNvGrpSpPr>
                <a:grpSpLocks/>
              </p:cNvGrpSpPr>
              <p:nvPr/>
            </p:nvGrpSpPr>
            <p:grpSpPr bwMode="auto">
              <a:xfrm>
                <a:off x="1344" y="1488"/>
                <a:ext cx="2928" cy="2112"/>
                <a:chOff x="1344" y="1488"/>
                <a:chExt cx="2928" cy="2112"/>
              </a:xfrm>
            </p:grpSpPr>
            <p:pic>
              <p:nvPicPr>
                <p:cNvPr id="25616" name="Picture 6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b="35023"/>
                <a:stretch>
                  <a:fillRect/>
                </a:stretch>
              </p:blipFill>
              <p:spPr bwMode="auto">
                <a:xfrm>
                  <a:off x="1536" y="1488"/>
                  <a:ext cx="2592" cy="13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5" name="Group 14"/>
                <p:cNvGrpSpPr>
                  <a:grpSpLocks/>
                </p:cNvGrpSpPr>
                <p:nvPr/>
              </p:nvGrpSpPr>
              <p:grpSpPr bwMode="auto">
                <a:xfrm>
                  <a:off x="1344" y="2736"/>
                  <a:ext cx="2928" cy="864"/>
                  <a:chOff x="1344" y="2736"/>
                  <a:chExt cx="2928" cy="864"/>
                </a:xfrm>
              </p:grpSpPr>
              <p:pic>
                <p:nvPicPr>
                  <p:cNvPr id="25618" name="Picture 7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1344" y="2736"/>
                    <a:ext cx="912" cy="8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619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 r="-19046"/>
                  <a:stretch>
                    <a:fillRect/>
                  </a:stretch>
                </p:blipFill>
                <p:spPr bwMode="auto">
                  <a:xfrm>
                    <a:off x="3072" y="2784"/>
                    <a:ext cx="1200" cy="81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sp>
            <p:nvSpPr>
              <p:cNvPr id="25615" name="Rectangle 8"/>
              <p:cNvSpPr>
                <a:spLocks noChangeArrowheads="1"/>
              </p:cNvSpPr>
              <p:nvPr/>
            </p:nvSpPr>
            <p:spPr bwMode="auto">
              <a:xfrm>
                <a:off x="3312" y="2544"/>
                <a:ext cx="336" cy="2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v-SE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5613" name="Rectangle 26"/>
            <p:cNvSpPr>
              <a:spLocks noChangeArrowheads="1"/>
            </p:cNvSpPr>
            <p:nvPr/>
          </p:nvSpPr>
          <p:spPr bwMode="auto">
            <a:xfrm>
              <a:off x="768" y="2304"/>
              <a:ext cx="4704" cy="14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v-SE" smtClean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Does reciprocity apply when we interchange the antennas?</a:t>
            </a:r>
          </a:p>
        </p:txBody>
      </p:sp>
      <p:grpSp>
        <p:nvGrpSpPr>
          <p:cNvPr id="27" name="Group 29"/>
          <p:cNvGrpSpPr>
            <a:grpSpLocks/>
          </p:cNvGrpSpPr>
          <p:nvPr/>
        </p:nvGrpSpPr>
        <p:grpSpPr bwMode="auto">
          <a:xfrm>
            <a:off x="2133600" y="2362200"/>
            <a:ext cx="4648200" cy="3352800"/>
            <a:chOff x="1344" y="1488"/>
            <a:chExt cx="2928" cy="2112"/>
          </a:xfrm>
        </p:grpSpPr>
        <p:grpSp>
          <p:nvGrpSpPr>
            <p:cNvPr id="28" name="Group 30"/>
            <p:cNvGrpSpPr>
              <a:grpSpLocks/>
            </p:cNvGrpSpPr>
            <p:nvPr/>
          </p:nvGrpSpPr>
          <p:grpSpPr bwMode="auto">
            <a:xfrm>
              <a:off x="1344" y="1488"/>
              <a:ext cx="2928" cy="2112"/>
              <a:chOff x="1344" y="1488"/>
              <a:chExt cx="2928" cy="2112"/>
            </a:xfrm>
          </p:grpSpPr>
          <p:pic>
            <p:nvPicPr>
              <p:cNvPr id="30" name="Picture 3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35023"/>
              <a:stretch>
                <a:fillRect/>
              </a:stretch>
            </p:blipFill>
            <p:spPr bwMode="auto">
              <a:xfrm>
                <a:off x="1536" y="1488"/>
                <a:ext cx="2592" cy="13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1" name="Group 32"/>
              <p:cNvGrpSpPr>
                <a:grpSpLocks/>
              </p:cNvGrpSpPr>
              <p:nvPr/>
            </p:nvGrpSpPr>
            <p:grpSpPr bwMode="auto">
              <a:xfrm>
                <a:off x="1344" y="2736"/>
                <a:ext cx="2928" cy="864"/>
                <a:chOff x="1344" y="2736"/>
                <a:chExt cx="2928" cy="864"/>
              </a:xfrm>
            </p:grpSpPr>
            <p:pic>
              <p:nvPicPr>
                <p:cNvPr id="32" name="Picture 3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344" y="2736"/>
                  <a:ext cx="912" cy="8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4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r="-19046"/>
                <a:stretch>
                  <a:fillRect/>
                </a:stretch>
              </p:blipFill>
              <p:spPr bwMode="auto">
                <a:xfrm>
                  <a:off x="3072" y="2784"/>
                  <a:ext cx="1200" cy="8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29" name="Rectangle 35"/>
            <p:cNvSpPr>
              <a:spLocks noChangeArrowheads="1"/>
            </p:cNvSpPr>
            <p:nvPr/>
          </p:nvSpPr>
          <p:spPr bwMode="auto">
            <a:xfrm>
              <a:off x="3312" y="2544"/>
              <a:ext cx="336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v-SE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898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Does reciprocity apply when we interchange the antennas?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219200" y="2362200"/>
            <a:ext cx="7467600" cy="3657600"/>
            <a:chOff x="768" y="1488"/>
            <a:chExt cx="4704" cy="2304"/>
          </a:xfrm>
        </p:grpSpPr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1344" y="1488"/>
              <a:ext cx="2928" cy="2112"/>
              <a:chOff x="1344" y="1488"/>
              <a:chExt cx="2928" cy="2112"/>
            </a:xfrm>
          </p:grpSpPr>
          <p:grpSp>
            <p:nvGrpSpPr>
              <p:cNvPr id="4" name="Group 15"/>
              <p:cNvGrpSpPr>
                <a:grpSpLocks/>
              </p:cNvGrpSpPr>
              <p:nvPr/>
            </p:nvGrpSpPr>
            <p:grpSpPr bwMode="auto">
              <a:xfrm>
                <a:off x="1344" y="1488"/>
                <a:ext cx="2928" cy="2112"/>
                <a:chOff x="1344" y="1488"/>
                <a:chExt cx="2928" cy="2112"/>
              </a:xfrm>
            </p:grpSpPr>
            <p:pic>
              <p:nvPicPr>
                <p:cNvPr id="25616" name="Picture 6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b="35023"/>
                <a:stretch>
                  <a:fillRect/>
                </a:stretch>
              </p:blipFill>
              <p:spPr bwMode="auto">
                <a:xfrm>
                  <a:off x="1536" y="1488"/>
                  <a:ext cx="2592" cy="13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5" name="Group 14"/>
                <p:cNvGrpSpPr>
                  <a:grpSpLocks/>
                </p:cNvGrpSpPr>
                <p:nvPr/>
              </p:nvGrpSpPr>
              <p:grpSpPr bwMode="auto">
                <a:xfrm>
                  <a:off x="1344" y="2736"/>
                  <a:ext cx="2928" cy="864"/>
                  <a:chOff x="1344" y="2736"/>
                  <a:chExt cx="2928" cy="864"/>
                </a:xfrm>
              </p:grpSpPr>
              <p:pic>
                <p:nvPicPr>
                  <p:cNvPr id="25618" name="Picture 7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1344" y="2736"/>
                    <a:ext cx="912" cy="8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619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 r="-19046"/>
                  <a:stretch>
                    <a:fillRect/>
                  </a:stretch>
                </p:blipFill>
                <p:spPr bwMode="auto">
                  <a:xfrm>
                    <a:off x="3072" y="2784"/>
                    <a:ext cx="1200" cy="81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sp>
            <p:nvSpPr>
              <p:cNvPr id="25615" name="Rectangle 8"/>
              <p:cNvSpPr>
                <a:spLocks noChangeArrowheads="1"/>
              </p:cNvSpPr>
              <p:nvPr/>
            </p:nvSpPr>
            <p:spPr bwMode="auto">
              <a:xfrm>
                <a:off x="3312" y="2544"/>
                <a:ext cx="336" cy="2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v-SE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5613" name="Rectangle 26"/>
            <p:cNvSpPr>
              <a:spLocks noChangeArrowheads="1"/>
            </p:cNvSpPr>
            <p:nvPr/>
          </p:nvSpPr>
          <p:spPr bwMode="auto">
            <a:xfrm>
              <a:off x="768" y="2304"/>
              <a:ext cx="4704" cy="14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v-SE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2133600" y="2362200"/>
            <a:ext cx="4648200" cy="3352800"/>
            <a:chOff x="1344" y="1488"/>
            <a:chExt cx="2928" cy="2112"/>
          </a:xfrm>
        </p:grpSpPr>
        <p:grpSp>
          <p:nvGrpSpPr>
            <p:cNvPr id="7" name="Group 30"/>
            <p:cNvGrpSpPr>
              <a:grpSpLocks/>
            </p:cNvGrpSpPr>
            <p:nvPr/>
          </p:nvGrpSpPr>
          <p:grpSpPr bwMode="auto">
            <a:xfrm>
              <a:off x="1344" y="1488"/>
              <a:ext cx="2928" cy="2112"/>
              <a:chOff x="1344" y="1488"/>
              <a:chExt cx="2928" cy="2112"/>
            </a:xfrm>
          </p:grpSpPr>
          <p:pic>
            <p:nvPicPr>
              <p:cNvPr id="25608" name="Picture 3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35023"/>
              <a:stretch>
                <a:fillRect/>
              </a:stretch>
            </p:blipFill>
            <p:spPr bwMode="auto">
              <a:xfrm>
                <a:off x="1536" y="1488"/>
                <a:ext cx="2592" cy="13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>
                <a:off x="1344" y="2736"/>
                <a:ext cx="2928" cy="864"/>
                <a:chOff x="1344" y="2736"/>
                <a:chExt cx="2928" cy="864"/>
              </a:xfrm>
            </p:grpSpPr>
            <p:pic>
              <p:nvPicPr>
                <p:cNvPr id="25610" name="Picture 3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344" y="2736"/>
                  <a:ext cx="912" cy="8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611" name="Picture 34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r="-19046"/>
                <a:stretch>
                  <a:fillRect/>
                </a:stretch>
              </p:blipFill>
              <p:spPr bwMode="auto">
                <a:xfrm>
                  <a:off x="3072" y="2784"/>
                  <a:ext cx="1200" cy="8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25607" name="Rectangle 35"/>
            <p:cNvSpPr>
              <a:spLocks noChangeArrowheads="1"/>
            </p:cNvSpPr>
            <p:nvPr/>
          </p:nvSpPr>
          <p:spPr bwMode="auto">
            <a:xfrm>
              <a:off x="3312" y="2544"/>
              <a:ext cx="336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v-SE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838200" y="5715000"/>
            <a:ext cx="72596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No, not necessarily!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environment will be different seen from the antennas.</a:t>
            </a:r>
          </a:p>
        </p:txBody>
      </p:sp>
    </p:spTree>
    <p:extLst>
      <p:ext uri="{BB962C8B-B14F-4D97-AF65-F5344CB8AC3E}">
        <p14:creationId xmlns:p14="http://schemas.microsoft.com/office/powerpoint/2010/main" val="377931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 smtClean="0"/>
              <a:t>Mutual impedance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600200"/>
            <a:ext cx="5181600" cy="42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048000"/>
            <a:ext cx="15906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209800"/>
            <a:ext cx="15906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914400" y="4098925"/>
            <a:ext cx="1436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2000" dirty="0" smtClean="0">
                <a:solidFill>
                  <a:srgbClr val="000000"/>
                </a:solidFill>
              </a:rPr>
              <a:t>Reciprocity:</a:t>
            </a:r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4800600"/>
            <a:ext cx="11985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TextBox 8"/>
          <p:cNvSpPr txBox="1">
            <a:spLocks noChangeArrowheads="1"/>
          </p:cNvSpPr>
          <p:nvPr/>
        </p:nvSpPr>
        <p:spPr bwMode="auto">
          <a:xfrm>
            <a:off x="838200" y="5943600"/>
            <a:ext cx="78438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000000"/>
                </a:solidFill>
              </a:rPr>
              <a:t>Using S-parameters we can state S</a:t>
            </a:r>
            <a:r>
              <a:rPr lang="en-US" baseline="-25000" smtClean="0">
                <a:solidFill>
                  <a:srgbClr val="000000"/>
                </a:solidFill>
              </a:rPr>
              <a:t>ab</a:t>
            </a:r>
            <a:r>
              <a:rPr lang="en-US" smtClean="0">
                <a:solidFill>
                  <a:srgbClr val="000000"/>
                </a:solidFill>
              </a:rPr>
              <a:t> = S</a:t>
            </a:r>
            <a:r>
              <a:rPr lang="en-US" baseline="-25000" smtClean="0">
                <a:solidFill>
                  <a:srgbClr val="000000"/>
                </a:solidFill>
              </a:rPr>
              <a:t>ba</a:t>
            </a:r>
            <a:r>
              <a:rPr lang="en-US" smtClean="0">
                <a:solidFill>
                  <a:srgbClr val="000000"/>
                </a:solidFill>
              </a:rPr>
              <a:t>, </a:t>
            </a:r>
          </a:p>
          <a:p>
            <a:r>
              <a:rPr lang="en-US" smtClean="0">
                <a:solidFill>
                  <a:srgbClr val="000000"/>
                </a:solidFill>
              </a:rPr>
              <a:t>but S-parameters requires equal port impedance on both sides.</a:t>
            </a:r>
            <a:endParaRPr lang="en-US" baseline="-25000" smtClean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38200" y="4038600"/>
            <a:ext cx="1600200" cy="1219200"/>
          </a:xfrm>
          <a:prstGeom prst="rect">
            <a:avLst/>
          </a:prstGeom>
          <a:solidFill>
            <a:schemeClr val="tx2">
              <a:alpha val="1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714375"/>
          </a:xfrm>
        </p:spPr>
        <p:txBody>
          <a:bodyPr/>
          <a:lstStyle/>
          <a:p>
            <a:r>
              <a:rPr lang="en-US" smtClean="0"/>
              <a:t>Material parameters</a:t>
            </a: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1447800" y="1295399"/>
            <a:ext cx="7272338" cy="2667002"/>
            <a:chOff x="1447800" y="1870074"/>
            <a:chExt cx="7272338" cy="2667002"/>
          </a:xfrm>
        </p:grpSpPr>
        <p:sp>
          <p:nvSpPr>
            <p:cNvPr id="37896" name="Text Box 9"/>
            <p:cNvSpPr txBox="1">
              <a:spLocks noChangeArrowheads="1"/>
            </p:cNvSpPr>
            <p:nvPr/>
          </p:nvSpPr>
          <p:spPr bwMode="auto">
            <a:xfrm>
              <a:off x="3505200" y="1931988"/>
              <a:ext cx="28543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1800" smtClean="0">
                  <a:solidFill>
                    <a:srgbClr val="000000"/>
                  </a:solidFill>
                </a:rPr>
                <a:t>= relative permittivity</a:t>
              </a:r>
            </a:p>
          </p:txBody>
        </p:sp>
        <p:sp>
          <p:nvSpPr>
            <p:cNvPr id="37897" name="Text Box 10"/>
            <p:cNvSpPr txBox="1">
              <a:spLocks noChangeArrowheads="1"/>
            </p:cNvSpPr>
            <p:nvPr/>
          </p:nvSpPr>
          <p:spPr bwMode="auto">
            <a:xfrm>
              <a:off x="3505200" y="2389188"/>
              <a:ext cx="34813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1800" smtClean="0">
                  <a:solidFill>
                    <a:srgbClr val="000000"/>
                  </a:solidFill>
                </a:rPr>
                <a:t>= permittivity in free space</a:t>
              </a:r>
              <a:endParaRPr lang="sv-SE" sz="2800" smtClean="0">
                <a:solidFill>
                  <a:srgbClr val="000000"/>
                </a:solidFill>
              </a:endParaRPr>
            </a:p>
          </p:txBody>
        </p:sp>
        <p:sp>
          <p:nvSpPr>
            <p:cNvPr id="37898" name="Text Box 11"/>
            <p:cNvSpPr txBox="1">
              <a:spLocks noChangeArrowheads="1"/>
            </p:cNvSpPr>
            <p:nvPr/>
          </p:nvSpPr>
          <p:spPr bwMode="auto">
            <a:xfrm>
              <a:off x="3505200" y="2998788"/>
              <a:ext cx="29559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1800" smtClean="0">
                  <a:solidFill>
                    <a:srgbClr val="000000"/>
                  </a:solidFill>
                </a:rPr>
                <a:t>= relative permeability</a:t>
              </a:r>
              <a:endParaRPr lang="sv-SE" sz="2800" smtClean="0">
                <a:solidFill>
                  <a:srgbClr val="000000"/>
                </a:solidFill>
              </a:endParaRPr>
            </a:p>
          </p:txBody>
        </p:sp>
        <p:sp>
          <p:nvSpPr>
            <p:cNvPr id="37899" name="Text Box 12"/>
            <p:cNvSpPr txBox="1">
              <a:spLocks noChangeArrowheads="1"/>
            </p:cNvSpPr>
            <p:nvPr/>
          </p:nvSpPr>
          <p:spPr bwMode="auto">
            <a:xfrm>
              <a:off x="3505200" y="3454400"/>
              <a:ext cx="3624263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2800" smtClean="0">
                  <a:solidFill>
                    <a:srgbClr val="000000"/>
                  </a:solidFill>
                </a:rPr>
                <a:t>= </a:t>
              </a:r>
              <a:r>
                <a:rPr lang="sv-SE" sz="1800" smtClean="0">
                  <a:solidFill>
                    <a:srgbClr val="000000"/>
                  </a:solidFill>
                </a:rPr>
                <a:t>permeability in free space</a:t>
              </a:r>
              <a:endParaRPr lang="sv-SE" sz="2800" smtClean="0">
                <a:solidFill>
                  <a:srgbClr val="000000"/>
                </a:solidFill>
              </a:endParaRPr>
            </a:p>
          </p:txBody>
        </p:sp>
        <p:sp>
          <p:nvSpPr>
            <p:cNvPr id="37900" name="Text Box 14"/>
            <p:cNvSpPr txBox="1">
              <a:spLocks noChangeArrowheads="1"/>
            </p:cNvSpPr>
            <p:nvPr/>
          </p:nvSpPr>
          <p:spPr bwMode="auto">
            <a:xfrm>
              <a:off x="1828800" y="4065588"/>
              <a:ext cx="623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1800" smtClean="0">
                  <a:solidFill>
                    <a:srgbClr val="000000"/>
                  </a:solidFill>
                </a:rPr>
                <a:t>and</a:t>
              </a:r>
            </a:p>
          </p:txBody>
        </p:sp>
        <p:sp>
          <p:nvSpPr>
            <p:cNvPr id="37901" name="Text Box 16"/>
            <p:cNvSpPr txBox="1">
              <a:spLocks noChangeArrowheads="1"/>
            </p:cNvSpPr>
            <p:nvPr/>
          </p:nvSpPr>
          <p:spPr bwMode="auto">
            <a:xfrm>
              <a:off x="2743200" y="4065588"/>
              <a:ext cx="59769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1800" smtClean="0">
                  <a:solidFill>
                    <a:srgbClr val="000000"/>
                  </a:solidFill>
                </a:rPr>
                <a:t>are complex.  Imaginary part represents losses. </a:t>
              </a:r>
            </a:p>
          </p:txBody>
        </p:sp>
        <p:grpSp>
          <p:nvGrpSpPr>
            <p:cNvPr id="3" name="Group 19"/>
            <p:cNvGrpSpPr>
              <a:grpSpLocks noChangeAspect="1"/>
            </p:cNvGrpSpPr>
            <p:nvPr/>
          </p:nvGrpSpPr>
          <p:grpSpPr bwMode="auto">
            <a:xfrm>
              <a:off x="3200400" y="3505202"/>
              <a:ext cx="265113" cy="498476"/>
              <a:chOff x="2016" y="2269"/>
              <a:chExt cx="167" cy="314"/>
            </a:xfrm>
          </p:grpSpPr>
          <p:sp>
            <p:nvSpPr>
              <p:cNvPr id="37939" name="AutoShape 18"/>
              <p:cNvSpPr>
                <a:spLocks noChangeAspect="1" noChangeArrowheads="1" noTextEdit="1"/>
              </p:cNvSpPr>
              <p:nvPr/>
            </p:nvSpPr>
            <p:spPr bwMode="auto">
              <a:xfrm>
                <a:off x="2016" y="2293"/>
                <a:ext cx="167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940" name="Rectangle 20"/>
              <p:cNvSpPr>
                <a:spLocks noChangeArrowheads="1"/>
              </p:cNvSpPr>
              <p:nvPr/>
            </p:nvSpPr>
            <p:spPr bwMode="auto">
              <a:xfrm>
                <a:off x="2016" y="2269"/>
                <a:ext cx="11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  <a:latin typeface="Symbol" pitchFamily="18" charset="2"/>
                  </a:rPr>
                  <a:t>m</a:t>
                </a:r>
                <a:endParaRPr lang="en-US" sz="32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41" name="Rectangle 21"/>
              <p:cNvSpPr>
                <a:spLocks noChangeArrowheads="1"/>
              </p:cNvSpPr>
              <p:nvPr/>
            </p:nvSpPr>
            <p:spPr bwMode="auto">
              <a:xfrm>
                <a:off x="2111" y="2420"/>
                <a:ext cx="68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700" smtClean="0">
                    <a:solidFill>
                      <a:srgbClr val="000000"/>
                    </a:solidFill>
                  </a:rPr>
                  <a:t>0</a:t>
                </a:r>
                <a:endParaRPr lang="en-US" sz="32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" name="Group 23"/>
            <p:cNvGrpSpPr>
              <a:grpSpLocks noChangeAspect="1"/>
            </p:cNvGrpSpPr>
            <p:nvPr/>
          </p:nvGrpSpPr>
          <p:grpSpPr bwMode="auto">
            <a:xfrm>
              <a:off x="3200400" y="1870074"/>
              <a:ext cx="228600" cy="492125"/>
              <a:chOff x="2016" y="938"/>
              <a:chExt cx="144" cy="310"/>
            </a:xfrm>
          </p:grpSpPr>
          <p:sp>
            <p:nvSpPr>
              <p:cNvPr id="37936" name="AutoShape 22"/>
              <p:cNvSpPr>
                <a:spLocks noChangeAspect="1" noChangeArrowheads="1" noTextEdit="1"/>
              </p:cNvSpPr>
              <p:nvPr/>
            </p:nvSpPr>
            <p:spPr bwMode="auto">
              <a:xfrm>
                <a:off x="2016" y="1056"/>
                <a:ext cx="12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937" name="Rectangle 24"/>
              <p:cNvSpPr>
                <a:spLocks noChangeArrowheads="1"/>
              </p:cNvSpPr>
              <p:nvPr/>
            </p:nvSpPr>
            <p:spPr bwMode="auto">
              <a:xfrm>
                <a:off x="2016" y="938"/>
                <a:ext cx="8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2500" dirty="0" smtClean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endParaRPr lang="en-US" sz="36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38" name="Rectangle 25"/>
              <p:cNvSpPr>
                <a:spLocks noChangeArrowheads="1"/>
              </p:cNvSpPr>
              <p:nvPr/>
            </p:nvSpPr>
            <p:spPr bwMode="auto">
              <a:xfrm>
                <a:off x="2109" y="1035"/>
                <a:ext cx="51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900" dirty="0" smtClean="0">
                    <a:solidFill>
                      <a:srgbClr val="000000"/>
                    </a:solidFill>
                  </a:rPr>
                  <a:t>r</a:t>
                </a:r>
                <a:endParaRPr lang="en-US" sz="3600" dirty="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" name="Group 27"/>
            <p:cNvGrpSpPr>
              <a:grpSpLocks noChangeAspect="1"/>
            </p:cNvGrpSpPr>
            <p:nvPr/>
          </p:nvGrpSpPr>
          <p:grpSpPr bwMode="auto">
            <a:xfrm>
              <a:off x="1600208" y="4003690"/>
              <a:ext cx="212726" cy="420689"/>
              <a:chOff x="1008" y="2568"/>
              <a:chExt cx="134" cy="265"/>
            </a:xfrm>
          </p:grpSpPr>
          <p:sp>
            <p:nvSpPr>
              <p:cNvPr id="37933" name="AutoShape 26"/>
              <p:cNvSpPr>
                <a:spLocks noChangeAspect="1" noChangeArrowheads="1" noTextEdit="1"/>
              </p:cNvSpPr>
              <p:nvPr/>
            </p:nvSpPr>
            <p:spPr bwMode="auto">
              <a:xfrm>
                <a:off x="1008" y="2640"/>
                <a:ext cx="12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934" name="Rectangle 28"/>
              <p:cNvSpPr>
                <a:spLocks noChangeArrowheads="1"/>
              </p:cNvSpPr>
              <p:nvPr/>
            </p:nvSpPr>
            <p:spPr bwMode="auto">
              <a:xfrm>
                <a:off x="1008" y="2568"/>
                <a:ext cx="8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2500" dirty="0" smtClean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endParaRPr lang="en-US" sz="36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35" name="Rectangle 29"/>
              <p:cNvSpPr>
                <a:spLocks noChangeArrowheads="1"/>
              </p:cNvSpPr>
              <p:nvPr/>
            </p:nvSpPr>
            <p:spPr bwMode="auto">
              <a:xfrm>
                <a:off x="1091" y="2651"/>
                <a:ext cx="51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900" smtClean="0">
                    <a:solidFill>
                      <a:srgbClr val="000000"/>
                    </a:solidFill>
                  </a:rPr>
                  <a:t>r</a:t>
                </a:r>
                <a:endParaRPr lang="en-US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31"/>
            <p:cNvGrpSpPr>
              <a:grpSpLocks noChangeAspect="1"/>
            </p:cNvGrpSpPr>
            <p:nvPr/>
          </p:nvGrpSpPr>
          <p:grpSpPr bwMode="auto">
            <a:xfrm>
              <a:off x="1600200" y="2243138"/>
              <a:ext cx="1025525" cy="392112"/>
              <a:chOff x="1008" y="1413"/>
              <a:chExt cx="646" cy="247"/>
            </a:xfrm>
          </p:grpSpPr>
          <p:sp>
            <p:nvSpPr>
              <p:cNvPr id="37926" name="AutoShape 30"/>
              <p:cNvSpPr>
                <a:spLocks noChangeAspect="1" noChangeArrowheads="1" noTextEdit="1"/>
              </p:cNvSpPr>
              <p:nvPr/>
            </p:nvSpPr>
            <p:spPr bwMode="auto">
              <a:xfrm>
                <a:off x="1008" y="1440"/>
                <a:ext cx="646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927" name="Rectangle 32"/>
              <p:cNvSpPr>
                <a:spLocks noChangeArrowheads="1"/>
              </p:cNvSpPr>
              <p:nvPr/>
            </p:nvSpPr>
            <p:spPr bwMode="auto">
              <a:xfrm>
                <a:off x="1022" y="1413"/>
                <a:ext cx="8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2500" smtClean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28" name="Rectangle 33"/>
              <p:cNvSpPr>
                <a:spLocks noChangeArrowheads="1"/>
              </p:cNvSpPr>
              <p:nvPr/>
            </p:nvSpPr>
            <p:spPr bwMode="auto">
              <a:xfrm>
                <a:off x="1352" y="1413"/>
                <a:ext cx="8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2500" smtClean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29" name="Rectangle 34"/>
              <p:cNvSpPr>
                <a:spLocks noChangeArrowheads="1"/>
              </p:cNvSpPr>
              <p:nvPr/>
            </p:nvSpPr>
            <p:spPr bwMode="auto">
              <a:xfrm>
                <a:off x="1420" y="1481"/>
                <a:ext cx="48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</a:rPr>
                  <a:t>r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30" name="Rectangle 35"/>
              <p:cNvSpPr>
                <a:spLocks noChangeArrowheads="1"/>
              </p:cNvSpPr>
              <p:nvPr/>
            </p:nvSpPr>
            <p:spPr bwMode="auto">
              <a:xfrm>
                <a:off x="1475" y="1413"/>
                <a:ext cx="8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2500" smtClean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31" name="Rectangle 36"/>
              <p:cNvSpPr>
                <a:spLocks noChangeArrowheads="1"/>
              </p:cNvSpPr>
              <p:nvPr/>
            </p:nvSpPr>
            <p:spPr bwMode="auto">
              <a:xfrm>
                <a:off x="1558" y="1481"/>
                <a:ext cx="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</a:rPr>
                  <a:t>0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32" name="Rectangle 37"/>
              <p:cNvSpPr>
                <a:spLocks noChangeArrowheads="1"/>
              </p:cNvSpPr>
              <p:nvPr/>
            </p:nvSpPr>
            <p:spPr bwMode="auto">
              <a:xfrm>
                <a:off x="1173" y="1413"/>
                <a:ext cx="113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2500" smtClean="0">
                    <a:solidFill>
                      <a:srgbClr val="000000"/>
                    </a:solidFill>
                  </a:rPr>
                  <a:t>=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" name="Group 39"/>
            <p:cNvGrpSpPr>
              <a:grpSpLocks noChangeAspect="1"/>
            </p:cNvGrpSpPr>
            <p:nvPr/>
          </p:nvGrpSpPr>
          <p:grpSpPr bwMode="auto">
            <a:xfrm>
              <a:off x="1447800" y="3233741"/>
              <a:ext cx="1357313" cy="484188"/>
              <a:chOff x="912" y="2037"/>
              <a:chExt cx="855" cy="305"/>
            </a:xfrm>
          </p:grpSpPr>
          <p:sp>
            <p:nvSpPr>
              <p:cNvPr id="37919" name="AutoShape 38"/>
              <p:cNvSpPr>
                <a:spLocks noChangeAspect="1" noChangeArrowheads="1" noTextEdit="1"/>
              </p:cNvSpPr>
              <p:nvPr/>
            </p:nvSpPr>
            <p:spPr bwMode="auto">
              <a:xfrm>
                <a:off x="912" y="2064"/>
                <a:ext cx="85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920" name="Rectangle 40"/>
              <p:cNvSpPr>
                <a:spLocks noChangeArrowheads="1"/>
              </p:cNvSpPr>
              <p:nvPr/>
            </p:nvSpPr>
            <p:spPr bwMode="auto">
              <a:xfrm>
                <a:off x="1021" y="2037"/>
                <a:ext cx="11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  <a:latin typeface="Symbol" pitchFamily="18" charset="2"/>
                  </a:rPr>
                  <a:t>m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21" name="Rectangle 41"/>
              <p:cNvSpPr>
                <a:spLocks noChangeArrowheads="1"/>
              </p:cNvSpPr>
              <p:nvPr/>
            </p:nvSpPr>
            <p:spPr bwMode="auto">
              <a:xfrm>
                <a:off x="1373" y="2037"/>
                <a:ext cx="11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  <a:latin typeface="Symbol" pitchFamily="18" charset="2"/>
                  </a:rPr>
                  <a:t>m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22" name="Rectangle 42"/>
              <p:cNvSpPr>
                <a:spLocks noChangeArrowheads="1"/>
              </p:cNvSpPr>
              <p:nvPr/>
            </p:nvSpPr>
            <p:spPr bwMode="auto">
              <a:xfrm>
                <a:off x="1468" y="2179"/>
                <a:ext cx="45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700" smtClean="0">
                    <a:solidFill>
                      <a:srgbClr val="000000"/>
                    </a:solidFill>
                  </a:rPr>
                  <a:t>r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23" name="Rectangle 43"/>
              <p:cNvSpPr>
                <a:spLocks noChangeArrowheads="1"/>
              </p:cNvSpPr>
              <p:nvPr/>
            </p:nvSpPr>
            <p:spPr bwMode="auto">
              <a:xfrm>
                <a:off x="1523" y="2037"/>
                <a:ext cx="11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  <a:latin typeface="Symbol" pitchFamily="18" charset="2"/>
                  </a:rPr>
                  <a:t>m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24" name="Rectangle 44"/>
              <p:cNvSpPr>
                <a:spLocks noChangeArrowheads="1"/>
              </p:cNvSpPr>
              <p:nvPr/>
            </p:nvSpPr>
            <p:spPr bwMode="auto">
              <a:xfrm>
                <a:off x="1618" y="2179"/>
                <a:ext cx="68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700" smtClean="0">
                    <a:solidFill>
                      <a:srgbClr val="000000"/>
                    </a:solidFill>
                  </a:rPr>
                  <a:t>0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25" name="Rectangle 45"/>
              <p:cNvSpPr>
                <a:spLocks noChangeArrowheads="1"/>
              </p:cNvSpPr>
              <p:nvPr/>
            </p:nvSpPr>
            <p:spPr bwMode="auto">
              <a:xfrm>
                <a:off x="1197" y="2037"/>
                <a:ext cx="108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</a:rPr>
                  <a:t>=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47"/>
            <p:cNvGrpSpPr>
              <a:grpSpLocks noChangeAspect="1"/>
            </p:cNvGrpSpPr>
            <p:nvPr/>
          </p:nvGrpSpPr>
          <p:grpSpPr bwMode="auto">
            <a:xfrm>
              <a:off x="3200400" y="2395528"/>
              <a:ext cx="255588" cy="481010"/>
              <a:chOff x="2016" y="1509"/>
              <a:chExt cx="161" cy="303"/>
            </a:xfrm>
          </p:grpSpPr>
          <p:sp>
            <p:nvSpPr>
              <p:cNvPr id="37916" name="AutoShape 46"/>
              <p:cNvSpPr>
                <a:spLocks noChangeAspect="1" noChangeArrowheads="1" noTextEdit="1"/>
              </p:cNvSpPr>
              <p:nvPr/>
            </p:nvSpPr>
            <p:spPr bwMode="auto">
              <a:xfrm>
                <a:off x="2016" y="1584"/>
                <a:ext cx="161" cy="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917" name="Rectangle 48"/>
              <p:cNvSpPr>
                <a:spLocks noChangeArrowheads="1"/>
              </p:cNvSpPr>
              <p:nvPr/>
            </p:nvSpPr>
            <p:spPr bwMode="auto">
              <a:xfrm>
                <a:off x="2016" y="1509"/>
                <a:ext cx="84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18" name="Rectangle 49"/>
              <p:cNvSpPr>
                <a:spLocks noChangeArrowheads="1"/>
              </p:cNvSpPr>
              <p:nvPr/>
            </p:nvSpPr>
            <p:spPr bwMode="auto">
              <a:xfrm>
                <a:off x="2092" y="1639"/>
                <a:ext cx="68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700" smtClean="0">
                    <a:solidFill>
                      <a:srgbClr val="000000"/>
                    </a:solidFill>
                  </a:rPr>
                  <a:t>0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" name="Group 51"/>
            <p:cNvGrpSpPr>
              <a:grpSpLocks noChangeAspect="1"/>
            </p:cNvGrpSpPr>
            <p:nvPr/>
          </p:nvGrpSpPr>
          <p:grpSpPr bwMode="auto">
            <a:xfrm>
              <a:off x="3200400" y="3024185"/>
              <a:ext cx="255588" cy="479424"/>
              <a:chOff x="2016" y="1941"/>
              <a:chExt cx="161" cy="302"/>
            </a:xfrm>
          </p:grpSpPr>
          <p:sp>
            <p:nvSpPr>
              <p:cNvPr id="37913" name="AutoShape 50"/>
              <p:cNvSpPr>
                <a:spLocks noChangeAspect="1" noChangeArrowheads="1" noTextEdit="1"/>
              </p:cNvSpPr>
              <p:nvPr/>
            </p:nvSpPr>
            <p:spPr bwMode="auto">
              <a:xfrm>
                <a:off x="2016" y="1968"/>
                <a:ext cx="161" cy="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914" name="Rectangle 52"/>
              <p:cNvSpPr>
                <a:spLocks noChangeArrowheads="1"/>
              </p:cNvSpPr>
              <p:nvPr/>
            </p:nvSpPr>
            <p:spPr bwMode="auto">
              <a:xfrm>
                <a:off x="2016" y="1941"/>
                <a:ext cx="11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  <a:latin typeface="Symbol" pitchFamily="18" charset="2"/>
                  </a:rPr>
                  <a:t>m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15" name="Rectangle 53"/>
              <p:cNvSpPr>
                <a:spLocks noChangeArrowheads="1"/>
              </p:cNvSpPr>
              <p:nvPr/>
            </p:nvSpPr>
            <p:spPr bwMode="auto">
              <a:xfrm>
                <a:off x="2110" y="2080"/>
                <a:ext cx="45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700" smtClean="0">
                    <a:solidFill>
                      <a:srgbClr val="000000"/>
                    </a:solidFill>
                  </a:rPr>
                  <a:t>r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55"/>
            <p:cNvGrpSpPr>
              <a:grpSpLocks noChangeAspect="1"/>
            </p:cNvGrpSpPr>
            <p:nvPr/>
          </p:nvGrpSpPr>
          <p:grpSpPr bwMode="auto">
            <a:xfrm>
              <a:off x="2438400" y="4071939"/>
              <a:ext cx="255588" cy="465137"/>
              <a:chOff x="1536" y="2607"/>
              <a:chExt cx="161" cy="293"/>
            </a:xfrm>
          </p:grpSpPr>
          <p:sp>
            <p:nvSpPr>
              <p:cNvPr id="37910" name="AutoShape 54"/>
              <p:cNvSpPr>
                <a:spLocks noChangeAspect="1" noChangeArrowheads="1" noTextEdit="1"/>
              </p:cNvSpPr>
              <p:nvPr/>
            </p:nvSpPr>
            <p:spPr bwMode="auto">
              <a:xfrm>
                <a:off x="1536" y="2640"/>
                <a:ext cx="161" cy="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911" name="Rectangle 56"/>
              <p:cNvSpPr>
                <a:spLocks noChangeArrowheads="1"/>
              </p:cNvSpPr>
              <p:nvPr/>
            </p:nvSpPr>
            <p:spPr bwMode="auto">
              <a:xfrm>
                <a:off x="1536" y="2607"/>
                <a:ext cx="11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dirty="0" smtClean="0">
                    <a:solidFill>
                      <a:srgbClr val="000000"/>
                    </a:solidFill>
                    <a:latin typeface="Symbol" pitchFamily="18" charset="2"/>
                  </a:rPr>
                  <a:t>m</a:t>
                </a:r>
                <a:endParaRPr lang="en-US" sz="28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12" name="Rectangle 57"/>
              <p:cNvSpPr>
                <a:spLocks noChangeArrowheads="1"/>
              </p:cNvSpPr>
              <p:nvPr/>
            </p:nvSpPr>
            <p:spPr bwMode="auto">
              <a:xfrm>
                <a:off x="1630" y="2737"/>
                <a:ext cx="45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700" dirty="0" smtClean="0">
                    <a:solidFill>
                      <a:srgbClr val="000000"/>
                    </a:solidFill>
                  </a:rPr>
                  <a:t>r</a:t>
                </a:r>
                <a:endParaRPr lang="en-US" sz="2800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7892" name="TextBox 52"/>
          <p:cNvSpPr txBox="1">
            <a:spLocks noChangeArrowheads="1"/>
          </p:cNvSpPr>
          <p:nvPr/>
        </p:nvSpPr>
        <p:spPr bwMode="auto">
          <a:xfrm>
            <a:off x="214313" y="4705350"/>
            <a:ext cx="892968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  <a:latin typeface="Arial" pitchFamily="34" charset="0"/>
              </a:rPr>
              <a:t>Theoretical ideal canonical surfaces : 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  <a:latin typeface="Arial" pitchFamily="34" charset="0"/>
              </a:rPr>
              <a:t>PEC= Perfect Electrical Conductor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(infinite electric conductivity) = good approximation of good conductor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  <a:latin typeface="Arial" pitchFamily="34" charset="0"/>
              </a:rPr>
              <a:t>PMC = Perfect Magnetic Conductor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(infinite magnetic conductivity) can only be made artificially over narrow band)</a:t>
            </a:r>
          </a:p>
        </p:txBody>
      </p: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3111500" y="4000500"/>
            <a:ext cx="2032000" cy="536575"/>
            <a:chOff x="3048000" y="5821363"/>
            <a:chExt cx="1984375" cy="457200"/>
          </a:xfrm>
        </p:grpSpPr>
        <p:sp>
          <p:nvSpPr>
            <p:cNvPr id="37894" name="Text Box 24"/>
            <p:cNvSpPr txBox="1">
              <a:spLocks noChangeArrowheads="1"/>
            </p:cNvSpPr>
            <p:nvPr/>
          </p:nvSpPr>
          <p:spPr bwMode="auto">
            <a:xfrm>
              <a:off x="3048000" y="5821363"/>
              <a:ext cx="6111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1800" smtClean="0">
                  <a:solidFill>
                    <a:srgbClr val="000000"/>
                  </a:solidFill>
                  <a:latin typeface="Symbol" pitchFamily="18" charset="2"/>
                </a:rPr>
                <a:t>s =</a:t>
              </a:r>
            </a:p>
          </p:txBody>
        </p:sp>
        <p:sp>
          <p:nvSpPr>
            <p:cNvPr id="37895" name="Text Box 25"/>
            <p:cNvSpPr txBox="1">
              <a:spLocks noChangeArrowheads="1"/>
            </p:cNvSpPr>
            <p:nvPr/>
          </p:nvSpPr>
          <p:spPr bwMode="auto">
            <a:xfrm>
              <a:off x="3581400" y="5821363"/>
              <a:ext cx="14509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2000" smtClean="0">
                  <a:solidFill>
                    <a:srgbClr val="000000"/>
                  </a:solidFill>
                </a:rPr>
                <a:t>conductivity</a:t>
              </a:r>
              <a:endParaRPr lang="sv-SE" sz="1800" smtClean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Mutual impedance between current distributions</a:t>
            </a: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700338" y="2543175"/>
            <a:ext cx="280987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Z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2873375" y="2651125"/>
            <a:ext cx="173038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53" name="Rectangle 6"/>
          <p:cNvSpPr>
            <a:spLocks noChangeArrowheads="1"/>
          </p:cNvSpPr>
          <p:nvPr/>
        </p:nvSpPr>
        <p:spPr bwMode="auto">
          <a:xfrm>
            <a:off x="2979738" y="2651125"/>
            <a:ext cx="1936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b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3649663" y="2327275"/>
            <a:ext cx="258762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E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55" name="Rectangle 8"/>
          <p:cNvSpPr>
            <a:spLocks noChangeArrowheads="1"/>
          </p:cNvSpPr>
          <p:nvPr/>
        </p:nvSpPr>
        <p:spPr bwMode="auto">
          <a:xfrm>
            <a:off x="3821113" y="2455862"/>
            <a:ext cx="1936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 smtClean="0">
                <a:solidFill>
                  <a:srgbClr val="000000"/>
                </a:solidFill>
              </a:rPr>
              <a:t>b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56" name="Rectangle 9"/>
          <p:cNvSpPr>
            <a:spLocks noChangeArrowheads="1"/>
          </p:cNvSpPr>
          <p:nvPr/>
        </p:nvSpPr>
        <p:spPr bwMode="auto">
          <a:xfrm>
            <a:off x="4059238" y="2327275"/>
            <a:ext cx="236537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57" name="Rectangle 10"/>
          <p:cNvSpPr>
            <a:spLocks noChangeArrowheads="1"/>
          </p:cNvSpPr>
          <p:nvPr/>
        </p:nvSpPr>
        <p:spPr bwMode="auto">
          <a:xfrm>
            <a:off x="4210050" y="2455862"/>
            <a:ext cx="150813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l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58" name="Rectangle 11"/>
          <p:cNvSpPr>
            <a:spLocks noChangeArrowheads="1"/>
          </p:cNvSpPr>
          <p:nvPr/>
        </p:nvSpPr>
        <p:spPr bwMode="auto">
          <a:xfrm>
            <a:off x="4275138" y="2455862"/>
            <a:ext cx="173037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59" name="Rectangle 12"/>
          <p:cNvSpPr>
            <a:spLocks noChangeArrowheads="1"/>
          </p:cNvSpPr>
          <p:nvPr/>
        </p:nvSpPr>
        <p:spPr bwMode="auto">
          <a:xfrm>
            <a:off x="3929063" y="2327275"/>
            <a:ext cx="236537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,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60" name="Rectangle 13"/>
          <p:cNvSpPr>
            <a:spLocks noChangeArrowheads="1"/>
          </p:cNvSpPr>
          <p:nvPr/>
        </p:nvSpPr>
        <p:spPr bwMode="auto">
          <a:xfrm>
            <a:off x="3541713" y="2327275"/>
            <a:ext cx="258762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á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61" name="Rectangle 14"/>
          <p:cNvSpPr>
            <a:spLocks noChangeArrowheads="1"/>
          </p:cNvSpPr>
          <p:nvPr/>
        </p:nvSpPr>
        <p:spPr bwMode="auto">
          <a:xfrm>
            <a:off x="4360863" y="2327275"/>
            <a:ext cx="258762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ñ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62" name="Rectangle 15"/>
          <p:cNvSpPr>
            <a:spLocks noChangeArrowheads="1"/>
          </p:cNvSpPr>
          <p:nvPr/>
        </p:nvSpPr>
        <p:spPr bwMode="auto">
          <a:xfrm>
            <a:off x="3778250" y="271462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I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63" name="Rectangle 16"/>
          <p:cNvSpPr>
            <a:spLocks noChangeArrowheads="1"/>
          </p:cNvSpPr>
          <p:nvPr/>
        </p:nvSpPr>
        <p:spPr bwMode="auto">
          <a:xfrm>
            <a:off x="3886200" y="2822575"/>
            <a:ext cx="173038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64" name="Rectangle 17"/>
          <p:cNvSpPr>
            <a:spLocks noChangeArrowheads="1"/>
          </p:cNvSpPr>
          <p:nvPr/>
        </p:nvSpPr>
        <p:spPr bwMode="auto">
          <a:xfrm>
            <a:off x="3994150" y="271462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I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65" name="Rectangle 18"/>
          <p:cNvSpPr>
            <a:spLocks noChangeArrowheads="1"/>
          </p:cNvSpPr>
          <p:nvPr/>
        </p:nvSpPr>
        <p:spPr bwMode="auto">
          <a:xfrm>
            <a:off x="4079875" y="2822575"/>
            <a:ext cx="1936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b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66" name="Rectangle 19"/>
          <p:cNvSpPr>
            <a:spLocks noChangeArrowheads="1"/>
          </p:cNvSpPr>
          <p:nvPr/>
        </p:nvSpPr>
        <p:spPr bwMode="auto">
          <a:xfrm>
            <a:off x="3498850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67" name="Rectangle 20"/>
          <p:cNvSpPr>
            <a:spLocks noChangeArrowheads="1"/>
          </p:cNvSpPr>
          <p:nvPr/>
        </p:nvSpPr>
        <p:spPr bwMode="auto">
          <a:xfrm>
            <a:off x="3541713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68" name="Rectangle 21"/>
          <p:cNvSpPr>
            <a:spLocks noChangeArrowheads="1"/>
          </p:cNvSpPr>
          <p:nvPr/>
        </p:nvSpPr>
        <p:spPr bwMode="auto">
          <a:xfrm>
            <a:off x="3584575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69" name="Rectangle 22"/>
          <p:cNvSpPr>
            <a:spLocks noChangeArrowheads="1"/>
          </p:cNvSpPr>
          <p:nvPr/>
        </p:nvSpPr>
        <p:spPr bwMode="auto">
          <a:xfrm>
            <a:off x="3627438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70" name="Rectangle 23"/>
          <p:cNvSpPr>
            <a:spLocks noChangeArrowheads="1"/>
          </p:cNvSpPr>
          <p:nvPr/>
        </p:nvSpPr>
        <p:spPr bwMode="auto">
          <a:xfrm>
            <a:off x="3670300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71" name="Rectangle 24"/>
          <p:cNvSpPr>
            <a:spLocks noChangeArrowheads="1"/>
          </p:cNvSpPr>
          <p:nvPr/>
        </p:nvSpPr>
        <p:spPr bwMode="auto">
          <a:xfrm>
            <a:off x="3713163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72" name="Rectangle 25"/>
          <p:cNvSpPr>
            <a:spLocks noChangeArrowheads="1"/>
          </p:cNvSpPr>
          <p:nvPr/>
        </p:nvSpPr>
        <p:spPr bwMode="auto">
          <a:xfrm>
            <a:off x="3757613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73" name="Rectangle 26"/>
          <p:cNvSpPr>
            <a:spLocks noChangeArrowheads="1"/>
          </p:cNvSpPr>
          <p:nvPr/>
        </p:nvSpPr>
        <p:spPr bwMode="auto">
          <a:xfrm>
            <a:off x="3800475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74" name="Rectangle 27"/>
          <p:cNvSpPr>
            <a:spLocks noChangeArrowheads="1"/>
          </p:cNvSpPr>
          <p:nvPr/>
        </p:nvSpPr>
        <p:spPr bwMode="auto">
          <a:xfrm>
            <a:off x="3843338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75" name="Rectangle 28"/>
          <p:cNvSpPr>
            <a:spLocks noChangeArrowheads="1"/>
          </p:cNvSpPr>
          <p:nvPr/>
        </p:nvSpPr>
        <p:spPr bwMode="auto">
          <a:xfrm>
            <a:off x="3886200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76" name="Rectangle 29"/>
          <p:cNvSpPr>
            <a:spLocks noChangeArrowheads="1"/>
          </p:cNvSpPr>
          <p:nvPr/>
        </p:nvSpPr>
        <p:spPr bwMode="auto">
          <a:xfrm>
            <a:off x="3929063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77" name="Rectangle 30"/>
          <p:cNvSpPr>
            <a:spLocks noChangeArrowheads="1"/>
          </p:cNvSpPr>
          <p:nvPr/>
        </p:nvSpPr>
        <p:spPr bwMode="auto">
          <a:xfrm>
            <a:off x="3971925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78" name="Rectangle 31"/>
          <p:cNvSpPr>
            <a:spLocks noChangeArrowheads="1"/>
          </p:cNvSpPr>
          <p:nvPr/>
        </p:nvSpPr>
        <p:spPr bwMode="auto">
          <a:xfrm>
            <a:off x="4016375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79" name="Rectangle 32"/>
          <p:cNvSpPr>
            <a:spLocks noChangeArrowheads="1"/>
          </p:cNvSpPr>
          <p:nvPr/>
        </p:nvSpPr>
        <p:spPr bwMode="auto">
          <a:xfrm>
            <a:off x="4059238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80" name="Rectangle 33"/>
          <p:cNvSpPr>
            <a:spLocks noChangeArrowheads="1"/>
          </p:cNvSpPr>
          <p:nvPr/>
        </p:nvSpPr>
        <p:spPr bwMode="auto">
          <a:xfrm>
            <a:off x="4102100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81" name="Rectangle 34"/>
          <p:cNvSpPr>
            <a:spLocks noChangeArrowheads="1"/>
          </p:cNvSpPr>
          <p:nvPr/>
        </p:nvSpPr>
        <p:spPr bwMode="auto">
          <a:xfrm>
            <a:off x="4144963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82" name="Rectangle 35"/>
          <p:cNvSpPr>
            <a:spLocks noChangeArrowheads="1"/>
          </p:cNvSpPr>
          <p:nvPr/>
        </p:nvSpPr>
        <p:spPr bwMode="auto">
          <a:xfrm>
            <a:off x="4187825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83" name="Rectangle 36"/>
          <p:cNvSpPr>
            <a:spLocks noChangeArrowheads="1"/>
          </p:cNvSpPr>
          <p:nvPr/>
        </p:nvSpPr>
        <p:spPr bwMode="auto">
          <a:xfrm>
            <a:off x="4230688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84" name="Rectangle 37"/>
          <p:cNvSpPr>
            <a:spLocks noChangeArrowheads="1"/>
          </p:cNvSpPr>
          <p:nvPr/>
        </p:nvSpPr>
        <p:spPr bwMode="auto">
          <a:xfrm>
            <a:off x="4275138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85" name="Rectangle 38"/>
          <p:cNvSpPr>
            <a:spLocks noChangeArrowheads="1"/>
          </p:cNvSpPr>
          <p:nvPr/>
        </p:nvSpPr>
        <p:spPr bwMode="auto">
          <a:xfrm>
            <a:off x="4318000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86" name="Rectangle 39"/>
          <p:cNvSpPr>
            <a:spLocks noChangeArrowheads="1"/>
          </p:cNvSpPr>
          <p:nvPr/>
        </p:nvSpPr>
        <p:spPr bwMode="auto">
          <a:xfrm>
            <a:off x="4360863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87" name="Rectangle 40"/>
          <p:cNvSpPr>
            <a:spLocks noChangeArrowheads="1"/>
          </p:cNvSpPr>
          <p:nvPr/>
        </p:nvSpPr>
        <p:spPr bwMode="auto">
          <a:xfrm>
            <a:off x="4360863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88" name="Rectangle 41"/>
          <p:cNvSpPr>
            <a:spLocks noChangeArrowheads="1"/>
          </p:cNvSpPr>
          <p:nvPr/>
        </p:nvSpPr>
        <p:spPr bwMode="auto">
          <a:xfrm>
            <a:off x="3368675" y="2543175"/>
            <a:ext cx="236538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–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89" name="Rectangle 42"/>
          <p:cNvSpPr>
            <a:spLocks noChangeArrowheads="1"/>
          </p:cNvSpPr>
          <p:nvPr/>
        </p:nvSpPr>
        <p:spPr bwMode="auto">
          <a:xfrm>
            <a:off x="3087688" y="2543175"/>
            <a:ext cx="258762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=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90" name="Rectangle 43"/>
          <p:cNvSpPr>
            <a:spLocks noChangeArrowheads="1"/>
          </p:cNvSpPr>
          <p:nvPr/>
        </p:nvSpPr>
        <p:spPr bwMode="auto">
          <a:xfrm>
            <a:off x="5159375" y="2327275"/>
            <a:ext cx="258763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E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91" name="Rectangle 44"/>
          <p:cNvSpPr>
            <a:spLocks noChangeArrowheads="1"/>
          </p:cNvSpPr>
          <p:nvPr/>
        </p:nvSpPr>
        <p:spPr bwMode="auto">
          <a:xfrm>
            <a:off x="5330825" y="2455862"/>
            <a:ext cx="173038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92" name="Rectangle 45"/>
          <p:cNvSpPr>
            <a:spLocks noChangeArrowheads="1"/>
          </p:cNvSpPr>
          <p:nvPr/>
        </p:nvSpPr>
        <p:spPr bwMode="auto">
          <a:xfrm>
            <a:off x="5546725" y="2327275"/>
            <a:ext cx="236538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93" name="Rectangle 46"/>
          <p:cNvSpPr>
            <a:spLocks noChangeArrowheads="1"/>
          </p:cNvSpPr>
          <p:nvPr/>
        </p:nvSpPr>
        <p:spPr bwMode="auto">
          <a:xfrm>
            <a:off x="5697538" y="2455862"/>
            <a:ext cx="1508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l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94" name="Rectangle 47"/>
          <p:cNvSpPr>
            <a:spLocks noChangeArrowheads="1"/>
          </p:cNvSpPr>
          <p:nvPr/>
        </p:nvSpPr>
        <p:spPr bwMode="auto">
          <a:xfrm>
            <a:off x="5762625" y="2455862"/>
            <a:ext cx="1936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b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95" name="Rectangle 48"/>
          <p:cNvSpPr>
            <a:spLocks noChangeArrowheads="1"/>
          </p:cNvSpPr>
          <p:nvPr/>
        </p:nvSpPr>
        <p:spPr bwMode="auto">
          <a:xfrm>
            <a:off x="5418138" y="2327275"/>
            <a:ext cx="236537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,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96" name="Rectangle 49"/>
          <p:cNvSpPr>
            <a:spLocks noChangeArrowheads="1"/>
          </p:cNvSpPr>
          <p:nvPr/>
        </p:nvSpPr>
        <p:spPr bwMode="auto">
          <a:xfrm>
            <a:off x="5029200" y="2327275"/>
            <a:ext cx="258763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á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97" name="Rectangle 50"/>
          <p:cNvSpPr>
            <a:spLocks noChangeArrowheads="1"/>
          </p:cNvSpPr>
          <p:nvPr/>
        </p:nvSpPr>
        <p:spPr bwMode="auto">
          <a:xfrm>
            <a:off x="5848350" y="2327275"/>
            <a:ext cx="258763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ñ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98" name="Rectangle 51"/>
          <p:cNvSpPr>
            <a:spLocks noChangeArrowheads="1"/>
          </p:cNvSpPr>
          <p:nvPr/>
        </p:nvSpPr>
        <p:spPr bwMode="auto">
          <a:xfrm>
            <a:off x="5287963" y="271462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I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699" name="Rectangle 52"/>
          <p:cNvSpPr>
            <a:spLocks noChangeArrowheads="1"/>
          </p:cNvSpPr>
          <p:nvPr/>
        </p:nvSpPr>
        <p:spPr bwMode="auto">
          <a:xfrm>
            <a:off x="5375275" y="2822575"/>
            <a:ext cx="173038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00" name="Rectangle 53"/>
          <p:cNvSpPr>
            <a:spLocks noChangeArrowheads="1"/>
          </p:cNvSpPr>
          <p:nvPr/>
        </p:nvSpPr>
        <p:spPr bwMode="auto">
          <a:xfrm>
            <a:off x="5483225" y="271462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I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01" name="Rectangle 54"/>
          <p:cNvSpPr>
            <a:spLocks noChangeArrowheads="1"/>
          </p:cNvSpPr>
          <p:nvPr/>
        </p:nvSpPr>
        <p:spPr bwMode="auto">
          <a:xfrm>
            <a:off x="5589588" y="2822575"/>
            <a:ext cx="1936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b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02" name="Rectangle 55"/>
          <p:cNvSpPr>
            <a:spLocks noChangeArrowheads="1"/>
          </p:cNvSpPr>
          <p:nvPr/>
        </p:nvSpPr>
        <p:spPr bwMode="auto">
          <a:xfrm>
            <a:off x="5008563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03" name="Rectangle 56"/>
          <p:cNvSpPr>
            <a:spLocks noChangeArrowheads="1"/>
          </p:cNvSpPr>
          <p:nvPr/>
        </p:nvSpPr>
        <p:spPr bwMode="auto">
          <a:xfrm>
            <a:off x="5051425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04" name="Rectangle 57"/>
          <p:cNvSpPr>
            <a:spLocks noChangeArrowheads="1"/>
          </p:cNvSpPr>
          <p:nvPr/>
        </p:nvSpPr>
        <p:spPr bwMode="auto">
          <a:xfrm>
            <a:off x="5094288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05" name="Rectangle 58"/>
          <p:cNvSpPr>
            <a:spLocks noChangeArrowheads="1"/>
          </p:cNvSpPr>
          <p:nvPr/>
        </p:nvSpPr>
        <p:spPr bwMode="auto">
          <a:xfrm>
            <a:off x="5137150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06" name="Rectangle 59"/>
          <p:cNvSpPr>
            <a:spLocks noChangeArrowheads="1"/>
          </p:cNvSpPr>
          <p:nvPr/>
        </p:nvSpPr>
        <p:spPr bwMode="auto">
          <a:xfrm>
            <a:off x="5180013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07" name="Rectangle 60"/>
          <p:cNvSpPr>
            <a:spLocks noChangeArrowheads="1"/>
          </p:cNvSpPr>
          <p:nvPr/>
        </p:nvSpPr>
        <p:spPr bwMode="auto">
          <a:xfrm>
            <a:off x="5222875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08" name="Rectangle 61"/>
          <p:cNvSpPr>
            <a:spLocks noChangeArrowheads="1"/>
          </p:cNvSpPr>
          <p:nvPr/>
        </p:nvSpPr>
        <p:spPr bwMode="auto">
          <a:xfrm>
            <a:off x="5267325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09" name="Rectangle 62"/>
          <p:cNvSpPr>
            <a:spLocks noChangeArrowheads="1"/>
          </p:cNvSpPr>
          <p:nvPr/>
        </p:nvSpPr>
        <p:spPr bwMode="auto">
          <a:xfrm>
            <a:off x="5310188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10" name="Rectangle 63"/>
          <p:cNvSpPr>
            <a:spLocks noChangeArrowheads="1"/>
          </p:cNvSpPr>
          <p:nvPr/>
        </p:nvSpPr>
        <p:spPr bwMode="auto">
          <a:xfrm>
            <a:off x="5353050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11" name="Rectangle 64"/>
          <p:cNvSpPr>
            <a:spLocks noChangeArrowheads="1"/>
          </p:cNvSpPr>
          <p:nvPr/>
        </p:nvSpPr>
        <p:spPr bwMode="auto">
          <a:xfrm>
            <a:off x="5395913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12" name="Rectangle 65"/>
          <p:cNvSpPr>
            <a:spLocks noChangeArrowheads="1"/>
          </p:cNvSpPr>
          <p:nvPr/>
        </p:nvSpPr>
        <p:spPr bwMode="auto">
          <a:xfrm>
            <a:off x="5438775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13" name="Rectangle 66"/>
          <p:cNvSpPr>
            <a:spLocks noChangeArrowheads="1"/>
          </p:cNvSpPr>
          <p:nvPr/>
        </p:nvSpPr>
        <p:spPr bwMode="auto">
          <a:xfrm>
            <a:off x="5483225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14" name="Rectangle 67"/>
          <p:cNvSpPr>
            <a:spLocks noChangeArrowheads="1"/>
          </p:cNvSpPr>
          <p:nvPr/>
        </p:nvSpPr>
        <p:spPr bwMode="auto">
          <a:xfrm>
            <a:off x="5526088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15" name="Rectangle 68"/>
          <p:cNvSpPr>
            <a:spLocks noChangeArrowheads="1"/>
          </p:cNvSpPr>
          <p:nvPr/>
        </p:nvSpPr>
        <p:spPr bwMode="auto">
          <a:xfrm>
            <a:off x="5568950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16" name="Rectangle 69"/>
          <p:cNvSpPr>
            <a:spLocks noChangeArrowheads="1"/>
          </p:cNvSpPr>
          <p:nvPr/>
        </p:nvSpPr>
        <p:spPr bwMode="auto">
          <a:xfrm>
            <a:off x="5611813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17" name="Rectangle 70"/>
          <p:cNvSpPr>
            <a:spLocks noChangeArrowheads="1"/>
          </p:cNvSpPr>
          <p:nvPr/>
        </p:nvSpPr>
        <p:spPr bwMode="auto">
          <a:xfrm>
            <a:off x="5654675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18" name="Rectangle 71"/>
          <p:cNvSpPr>
            <a:spLocks noChangeArrowheads="1"/>
          </p:cNvSpPr>
          <p:nvPr/>
        </p:nvSpPr>
        <p:spPr bwMode="auto">
          <a:xfrm>
            <a:off x="5697538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-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27719" name="Rectangle 72"/>
          <p:cNvSpPr>
            <a:spLocks noChangeArrowheads="1"/>
          </p:cNvSpPr>
          <p:nvPr/>
        </p:nvSpPr>
        <p:spPr bwMode="auto">
          <a:xfrm>
            <a:off x="5741988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20" name="Rectangle 73"/>
          <p:cNvSpPr>
            <a:spLocks noChangeArrowheads="1"/>
          </p:cNvSpPr>
          <p:nvPr/>
        </p:nvSpPr>
        <p:spPr bwMode="auto">
          <a:xfrm>
            <a:off x="5784850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21" name="Rectangle 74"/>
          <p:cNvSpPr>
            <a:spLocks noChangeArrowheads="1"/>
          </p:cNvSpPr>
          <p:nvPr/>
        </p:nvSpPr>
        <p:spPr bwMode="auto">
          <a:xfrm>
            <a:off x="5827713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22" name="Rectangle 75"/>
          <p:cNvSpPr>
            <a:spLocks noChangeArrowheads="1"/>
          </p:cNvSpPr>
          <p:nvPr/>
        </p:nvSpPr>
        <p:spPr bwMode="auto">
          <a:xfrm>
            <a:off x="5870575" y="2543175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23" name="Rectangle 76"/>
          <p:cNvSpPr>
            <a:spLocks noChangeArrowheads="1"/>
          </p:cNvSpPr>
          <p:nvPr/>
        </p:nvSpPr>
        <p:spPr bwMode="auto">
          <a:xfrm>
            <a:off x="4856163" y="2543175"/>
            <a:ext cx="236537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–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24" name="Rectangle 77"/>
          <p:cNvSpPr>
            <a:spLocks noChangeArrowheads="1"/>
          </p:cNvSpPr>
          <p:nvPr/>
        </p:nvSpPr>
        <p:spPr bwMode="auto">
          <a:xfrm>
            <a:off x="4597400" y="2543175"/>
            <a:ext cx="258763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=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7725" name="Text Box 78"/>
          <p:cNvSpPr txBox="1">
            <a:spLocks noChangeArrowheads="1"/>
          </p:cNvSpPr>
          <p:nvPr/>
        </p:nvSpPr>
        <p:spPr bwMode="auto">
          <a:xfrm>
            <a:off x="1219200" y="4038600"/>
            <a:ext cx="29535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v-SE" sz="2000" u="sng" dirty="0" smtClean="0">
                <a:solidFill>
                  <a:srgbClr val="000000"/>
                </a:solidFill>
              </a:rPr>
              <a:t>Self </a:t>
            </a:r>
            <a:r>
              <a:rPr lang="sv-SE" sz="2000" u="sng" dirty="0" err="1" smtClean="0">
                <a:solidFill>
                  <a:srgbClr val="000000"/>
                </a:solidFill>
              </a:rPr>
              <a:t>impedance</a:t>
            </a:r>
            <a:r>
              <a:rPr lang="sv-SE" sz="2000" u="sng" dirty="0" smtClean="0">
                <a:solidFill>
                  <a:srgbClr val="000000"/>
                </a:solidFill>
              </a:rPr>
              <a:t> = </a:t>
            </a:r>
            <a:r>
              <a:rPr lang="sv-SE" sz="2000" u="sng" dirty="0" err="1" smtClean="0">
                <a:solidFill>
                  <a:srgbClr val="000000"/>
                </a:solidFill>
              </a:rPr>
              <a:t>normalized</a:t>
            </a:r>
            <a:r>
              <a:rPr lang="sv-SE" sz="2000" u="sng" dirty="0" smtClean="0">
                <a:solidFill>
                  <a:srgbClr val="000000"/>
                </a:solidFill>
              </a:rPr>
              <a:t> </a:t>
            </a:r>
            <a:r>
              <a:rPr lang="sv-SE" sz="2000" u="sng" dirty="0" err="1" smtClean="0">
                <a:solidFill>
                  <a:srgbClr val="000000"/>
                </a:solidFill>
              </a:rPr>
              <a:t>self</a:t>
            </a:r>
            <a:r>
              <a:rPr lang="sv-SE" sz="2000" u="sng" dirty="0" smtClean="0">
                <a:solidFill>
                  <a:srgbClr val="000000"/>
                </a:solidFill>
              </a:rPr>
              <a:t>- </a:t>
            </a:r>
            <a:r>
              <a:rPr lang="sv-SE" sz="2000" u="sng" dirty="0" err="1" smtClean="0">
                <a:solidFill>
                  <a:srgbClr val="000000"/>
                </a:solidFill>
              </a:rPr>
              <a:t>reaction</a:t>
            </a:r>
            <a:endParaRPr lang="sv-SE" sz="2000" dirty="0" smtClean="0">
              <a:solidFill>
                <a:srgbClr val="000000"/>
              </a:solidFill>
            </a:endParaRPr>
          </a:p>
        </p:txBody>
      </p:sp>
      <p:pic>
        <p:nvPicPr>
          <p:cNvPr id="27726" name="Picture 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1712" y="3962400"/>
            <a:ext cx="1741488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727" name="Picture 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1712" y="5105400"/>
            <a:ext cx="1701800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" name="Rectangle 79"/>
          <p:cNvSpPr/>
          <p:nvPr/>
        </p:nvSpPr>
        <p:spPr bwMode="auto">
          <a:xfrm>
            <a:off x="4210050" y="2492375"/>
            <a:ext cx="62537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5710719" y="2422525"/>
            <a:ext cx="62537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6262063" y="4059237"/>
            <a:ext cx="62537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2057400" cy="2971800"/>
          </a:xfrm>
        </p:spPr>
        <p:txBody>
          <a:bodyPr/>
          <a:lstStyle/>
          <a:p>
            <a:r>
              <a:rPr lang="en-US" sz="2800" smtClean="0"/>
              <a:t>Mutual impedance: Illustrations and equivalent circuits</a:t>
            </a:r>
            <a:endParaRPr lang="en-US" smtClean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9688" y="0"/>
            <a:ext cx="6564312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298450" y="4267200"/>
            <a:ext cx="155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Z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71488" y="4375150"/>
            <a:ext cx="8413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577850" y="4375150"/>
            <a:ext cx="95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b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1247775" y="4051300"/>
            <a:ext cx="169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E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1419225" y="4179888"/>
            <a:ext cx="106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 smtClean="0">
                <a:solidFill>
                  <a:srgbClr val="000000"/>
                </a:solidFill>
              </a:rPr>
              <a:t>b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1657350" y="4051300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1808163" y="4179888"/>
            <a:ext cx="523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l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1873250" y="4179888"/>
            <a:ext cx="841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1527175" y="4051300"/>
            <a:ext cx="63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,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1139825" y="40513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á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1958975" y="40513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ñ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1376363" y="443865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I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1484313" y="4546600"/>
            <a:ext cx="8413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1592263" y="443865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I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1677988" y="4546600"/>
            <a:ext cx="95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b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1096963" y="42672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1139825" y="42672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1182688" y="42672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1225550" y="42672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95" name="Rectangle 23"/>
          <p:cNvSpPr>
            <a:spLocks noChangeArrowheads="1"/>
          </p:cNvSpPr>
          <p:nvPr/>
        </p:nvSpPr>
        <p:spPr bwMode="auto">
          <a:xfrm>
            <a:off x="1268413" y="42672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96" name="Rectangle 24"/>
          <p:cNvSpPr>
            <a:spLocks noChangeArrowheads="1"/>
          </p:cNvSpPr>
          <p:nvPr/>
        </p:nvSpPr>
        <p:spPr bwMode="auto">
          <a:xfrm>
            <a:off x="1311275" y="42672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97" name="Rectangle 25"/>
          <p:cNvSpPr>
            <a:spLocks noChangeArrowheads="1"/>
          </p:cNvSpPr>
          <p:nvPr/>
        </p:nvSpPr>
        <p:spPr bwMode="auto">
          <a:xfrm>
            <a:off x="1355725" y="42672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98" name="Rectangle 26"/>
          <p:cNvSpPr>
            <a:spLocks noChangeArrowheads="1"/>
          </p:cNvSpPr>
          <p:nvPr/>
        </p:nvSpPr>
        <p:spPr bwMode="auto">
          <a:xfrm>
            <a:off x="1398588" y="42672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99" name="Rectangle 27"/>
          <p:cNvSpPr>
            <a:spLocks noChangeArrowheads="1"/>
          </p:cNvSpPr>
          <p:nvPr/>
        </p:nvSpPr>
        <p:spPr bwMode="auto">
          <a:xfrm>
            <a:off x="1441450" y="42672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00" name="Rectangle 28"/>
          <p:cNvSpPr>
            <a:spLocks noChangeArrowheads="1"/>
          </p:cNvSpPr>
          <p:nvPr/>
        </p:nvSpPr>
        <p:spPr bwMode="auto">
          <a:xfrm>
            <a:off x="1484313" y="42672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01" name="Rectangle 29"/>
          <p:cNvSpPr>
            <a:spLocks noChangeArrowheads="1"/>
          </p:cNvSpPr>
          <p:nvPr/>
        </p:nvSpPr>
        <p:spPr bwMode="auto">
          <a:xfrm>
            <a:off x="1527175" y="42672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02" name="Rectangle 30"/>
          <p:cNvSpPr>
            <a:spLocks noChangeArrowheads="1"/>
          </p:cNvSpPr>
          <p:nvPr/>
        </p:nvSpPr>
        <p:spPr bwMode="auto">
          <a:xfrm>
            <a:off x="1570038" y="42672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03" name="Rectangle 31"/>
          <p:cNvSpPr>
            <a:spLocks noChangeArrowheads="1"/>
          </p:cNvSpPr>
          <p:nvPr/>
        </p:nvSpPr>
        <p:spPr bwMode="auto">
          <a:xfrm>
            <a:off x="1614488" y="42672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04" name="Rectangle 32"/>
          <p:cNvSpPr>
            <a:spLocks noChangeArrowheads="1"/>
          </p:cNvSpPr>
          <p:nvPr/>
        </p:nvSpPr>
        <p:spPr bwMode="auto">
          <a:xfrm>
            <a:off x="1657350" y="42672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1700213" y="42672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06" name="Rectangle 34"/>
          <p:cNvSpPr>
            <a:spLocks noChangeArrowheads="1"/>
          </p:cNvSpPr>
          <p:nvPr/>
        </p:nvSpPr>
        <p:spPr bwMode="auto">
          <a:xfrm>
            <a:off x="1743075" y="42672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07" name="Rectangle 35"/>
          <p:cNvSpPr>
            <a:spLocks noChangeArrowheads="1"/>
          </p:cNvSpPr>
          <p:nvPr/>
        </p:nvSpPr>
        <p:spPr bwMode="auto">
          <a:xfrm>
            <a:off x="1785938" y="42672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08" name="Rectangle 36"/>
          <p:cNvSpPr>
            <a:spLocks noChangeArrowheads="1"/>
          </p:cNvSpPr>
          <p:nvPr/>
        </p:nvSpPr>
        <p:spPr bwMode="auto">
          <a:xfrm>
            <a:off x="1828800" y="42672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09" name="Rectangle 37"/>
          <p:cNvSpPr>
            <a:spLocks noChangeArrowheads="1"/>
          </p:cNvSpPr>
          <p:nvPr/>
        </p:nvSpPr>
        <p:spPr bwMode="auto">
          <a:xfrm>
            <a:off x="1873250" y="42672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10" name="Rectangle 38"/>
          <p:cNvSpPr>
            <a:spLocks noChangeArrowheads="1"/>
          </p:cNvSpPr>
          <p:nvPr/>
        </p:nvSpPr>
        <p:spPr bwMode="auto">
          <a:xfrm>
            <a:off x="1916113" y="42672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11" name="Rectangle 39"/>
          <p:cNvSpPr>
            <a:spLocks noChangeArrowheads="1"/>
          </p:cNvSpPr>
          <p:nvPr/>
        </p:nvSpPr>
        <p:spPr bwMode="auto">
          <a:xfrm>
            <a:off x="1958975" y="42672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12" name="Rectangle 40"/>
          <p:cNvSpPr>
            <a:spLocks noChangeArrowheads="1"/>
          </p:cNvSpPr>
          <p:nvPr/>
        </p:nvSpPr>
        <p:spPr bwMode="auto">
          <a:xfrm>
            <a:off x="1958975" y="42672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13" name="Rectangle 41"/>
          <p:cNvSpPr>
            <a:spLocks noChangeArrowheads="1"/>
          </p:cNvSpPr>
          <p:nvPr/>
        </p:nvSpPr>
        <p:spPr bwMode="auto">
          <a:xfrm>
            <a:off x="966788" y="4267200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–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14" name="Rectangle 42"/>
          <p:cNvSpPr>
            <a:spLocks noChangeArrowheads="1"/>
          </p:cNvSpPr>
          <p:nvPr/>
        </p:nvSpPr>
        <p:spPr bwMode="auto">
          <a:xfrm>
            <a:off x="685800" y="4267200"/>
            <a:ext cx="142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=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15" name="Rectangle 43"/>
          <p:cNvSpPr>
            <a:spLocks noChangeArrowheads="1"/>
          </p:cNvSpPr>
          <p:nvPr/>
        </p:nvSpPr>
        <p:spPr bwMode="auto">
          <a:xfrm>
            <a:off x="1266825" y="4889500"/>
            <a:ext cx="169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E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16" name="Rectangle 44"/>
          <p:cNvSpPr>
            <a:spLocks noChangeArrowheads="1"/>
          </p:cNvSpPr>
          <p:nvPr/>
        </p:nvSpPr>
        <p:spPr bwMode="auto">
          <a:xfrm>
            <a:off x="1438275" y="5018088"/>
            <a:ext cx="841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a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17" name="Rectangle 45"/>
          <p:cNvSpPr>
            <a:spLocks noChangeArrowheads="1"/>
          </p:cNvSpPr>
          <p:nvPr/>
        </p:nvSpPr>
        <p:spPr bwMode="auto">
          <a:xfrm>
            <a:off x="1654175" y="4889500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18" name="Rectangle 46"/>
          <p:cNvSpPr>
            <a:spLocks noChangeArrowheads="1"/>
          </p:cNvSpPr>
          <p:nvPr/>
        </p:nvSpPr>
        <p:spPr bwMode="auto">
          <a:xfrm>
            <a:off x="1804988" y="5018088"/>
            <a:ext cx="523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l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19" name="Rectangle 47"/>
          <p:cNvSpPr>
            <a:spLocks noChangeArrowheads="1"/>
          </p:cNvSpPr>
          <p:nvPr/>
        </p:nvSpPr>
        <p:spPr bwMode="auto">
          <a:xfrm>
            <a:off x="1870075" y="5018088"/>
            <a:ext cx="95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b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20" name="Rectangle 48"/>
          <p:cNvSpPr>
            <a:spLocks noChangeArrowheads="1"/>
          </p:cNvSpPr>
          <p:nvPr/>
        </p:nvSpPr>
        <p:spPr bwMode="auto">
          <a:xfrm>
            <a:off x="1525588" y="4889500"/>
            <a:ext cx="63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,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21" name="Rectangle 49"/>
          <p:cNvSpPr>
            <a:spLocks noChangeArrowheads="1"/>
          </p:cNvSpPr>
          <p:nvPr/>
        </p:nvSpPr>
        <p:spPr bwMode="auto">
          <a:xfrm>
            <a:off x="1136650" y="48895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á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22" name="Rectangle 50"/>
          <p:cNvSpPr>
            <a:spLocks noChangeArrowheads="1"/>
          </p:cNvSpPr>
          <p:nvPr/>
        </p:nvSpPr>
        <p:spPr bwMode="auto">
          <a:xfrm>
            <a:off x="1955800" y="48895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ñ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23" name="Rectangle 51"/>
          <p:cNvSpPr>
            <a:spLocks noChangeArrowheads="1"/>
          </p:cNvSpPr>
          <p:nvPr/>
        </p:nvSpPr>
        <p:spPr bwMode="auto">
          <a:xfrm>
            <a:off x="1395413" y="527685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I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24" name="Rectangle 52"/>
          <p:cNvSpPr>
            <a:spLocks noChangeArrowheads="1"/>
          </p:cNvSpPr>
          <p:nvPr/>
        </p:nvSpPr>
        <p:spPr bwMode="auto">
          <a:xfrm>
            <a:off x="1482725" y="5384800"/>
            <a:ext cx="841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dirty="0" smtClean="0">
                <a:solidFill>
                  <a:srgbClr val="000000"/>
                </a:solidFill>
              </a:rPr>
              <a:t>a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28725" name="Rectangle 53"/>
          <p:cNvSpPr>
            <a:spLocks noChangeArrowheads="1"/>
          </p:cNvSpPr>
          <p:nvPr/>
        </p:nvSpPr>
        <p:spPr bwMode="auto">
          <a:xfrm>
            <a:off x="1590675" y="527685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I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26" name="Rectangle 54"/>
          <p:cNvSpPr>
            <a:spLocks noChangeArrowheads="1"/>
          </p:cNvSpPr>
          <p:nvPr/>
        </p:nvSpPr>
        <p:spPr bwMode="auto">
          <a:xfrm>
            <a:off x="1697038" y="5384800"/>
            <a:ext cx="95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dirty="0" smtClean="0">
                <a:solidFill>
                  <a:srgbClr val="000000"/>
                </a:solidFill>
              </a:rPr>
              <a:t>b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28727" name="Rectangle 55"/>
          <p:cNvSpPr>
            <a:spLocks noChangeArrowheads="1"/>
          </p:cNvSpPr>
          <p:nvPr/>
        </p:nvSpPr>
        <p:spPr bwMode="auto">
          <a:xfrm>
            <a:off x="1116013" y="51054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28" name="Rectangle 56"/>
          <p:cNvSpPr>
            <a:spLocks noChangeArrowheads="1"/>
          </p:cNvSpPr>
          <p:nvPr/>
        </p:nvSpPr>
        <p:spPr bwMode="auto">
          <a:xfrm>
            <a:off x="1158875" y="51054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29" name="Rectangle 57"/>
          <p:cNvSpPr>
            <a:spLocks noChangeArrowheads="1"/>
          </p:cNvSpPr>
          <p:nvPr/>
        </p:nvSpPr>
        <p:spPr bwMode="auto">
          <a:xfrm>
            <a:off x="1201738" y="51054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-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28730" name="Rectangle 58"/>
          <p:cNvSpPr>
            <a:spLocks noChangeArrowheads="1"/>
          </p:cNvSpPr>
          <p:nvPr/>
        </p:nvSpPr>
        <p:spPr bwMode="auto">
          <a:xfrm>
            <a:off x="1244600" y="51054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31" name="Rectangle 59"/>
          <p:cNvSpPr>
            <a:spLocks noChangeArrowheads="1"/>
          </p:cNvSpPr>
          <p:nvPr/>
        </p:nvSpPr>
        <p:spPr bwMode="auto">
          <a:xfrm>
            <a:off x="1287463" y="51054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32" name="Rectangle 60"/>
          <p:cNvSpPr>
            <a:spLocks noChangeArrowheads="1"/>
          </p:cNvSpPr>
          <p:nvPr/>
        </p:nvSpPr>
        <p:spPr bwMode="auto">
          <a:xfrm>
            <a:off x="1330325" y="51054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33" name="Rectangle 61"/>
          <p:cNvSpPr>
            <a:spLocks noChangeArrowheads="1"/>
          </p:cNvSpPr>
          <p:nvPr/>
        </p:nvSpPr>
        <p:spPr bwMode="auto">
          <a:xfrm>
            <a:off x="1374775" y="51054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34" name="Rectangle 62"/>
          <p:cNvSpPr>
            <a:spLocks noChangeArrowheads="1"/>
          </p:cNvSpPr>
          <p:nvPr/>
        </p:nvSpPr>
        <p:spPr bwMode="auto">
          <a:xfrm>
            <a:off x="1417638" y="51054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35" name="Rectangle 63"/>
          <p:cNvSpPr>
            <a:spLocks noChangeArrowheads="1"/>
          </p:cNvSpPr>
          <p:nvPr/>
        </p:nvSpPr>
        <p:spPr bwMode="auto">
          <a:xfrm>
            <a:off x="1460500" y="51054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36" name="Rectangle 64"/>
          <p:cNvSpPr>
            <a:spLocks noChangeArrowheads="1"/>
          </p:cNvSpPr>
          <p:nvPr/>
        </p:nvSpPr>
        <p:spPr bwMode="auto">
          <a:xfrm>
            <a:off x="1503363" y="51054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37" name="Rectangle 65"/>
          <p:cNvSpPr>
            <a:spLocks noChangeArrowheads="1"/>
          </p:cNvSpPr>
          <p:nvPr/>
        </p:nvSpPr>
        <p:spPr bwMode="auto">
          <a:xfrm>
            <a:off x="1546225" y="51054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38" name="Rectangle 66"/>
          <p:cNvSpPr>
            <a:spLocks noChangeArrowheads="1"/>
          </p:cNvSpPr>
          <p:nvPr/>
        </p:nvSpPr>
        <p:spPr bwMode="auto">
          <a:xfrm>
            <a:off x="1590675" y="51054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39" name="Rectangle 67"/>
          <p:cNvSpPr>
            <a:spLocks noChangeArrowheads="1"/>
          </p:cNvSpPr>
          <p:nvPr/>
        </p:nvSpPr>
        <p:spPr bwMode="auto">
          <a:xfrm>
            <a:off x="1633538" y="51054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40" name="Rectangle 68"/>
          <p:cNvSpPr>
            <a:spLocks noChangeArrowheads="1"/>
          </p:cNvSpPr>
          <p:nvPr/>
        </p:nvSpPr>
        <p:spPr bwMode="auto">
          <a:xfrm>
            <a:off x="1676400" y="51054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41" name="Rectangle 69"/>
          <p:cNvSpPr>
            <a:spLocks noChangeArrowheads="1"/>
          </p:cNvSpPr>
          <p:nvPr/>
        </p:nvSpPr>
        <p:spPr bwMode="auto">
          <a:xfrm>
            <a:off x="1719263" y="51054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42" name="Rectangle 70"/>
          <p:cNvSpPr>
            <a:spLocks noChangeArrowheads="1"/>
          </p:cNvSpPr>
          <p:nvPr/>
        </p:nvSpPr>
        <p:spPr bwMode="auto">
          <a:xfrm>
            <a:off x="1762125" y="51054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43" name="Rectangle 71"/>
          <p:cNvSpPr>
            <a:spLocks noChangeArrowheads="1"/>
          </p:cNvSpPr>
          <p:nvPr/>
        </p:nvSpPr>
        <p:spPr bwMode="auto">
          <a:xfrm>
            <a:off x="1804988" y="51054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44" name="Rectangle 72"/>
          <p:cNvSpPr>
            <a:spLocks noChangeArrowheads="1"/>
          </p:cNvSpPr>
          <p:nvPr/>
        </p:nvSpPr>
        <p:spPr bwMode="auto">
          <a:xfrm>
            <a:off x="1849438" y="51054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45" name="Rectangle 73"/>
          <p:cNvSpPr>
            <a:spLocks noChangeArrowheads="1"/>
          </p:cNvSpPr>
          <p:nvPr/>
        </p:nvSpPr>
        <p:spPr bwMode="auto">
          <a:xfrm>
            <a:off x="1892300" y="51054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46" name="Rectangle 74"/>
          <p:cNvSpPr>
            <a:spLocks noChangeArrowheads="1"/>
          </p:cNvSpPr>
          <p:nvPr/>
        </p:nvSpPr>
        <p:spPr bwMode="auto">
          <a:xfrm>
            <a:off x="1935163" y="51054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47" name="Rectangle 75"/>
          <p:cNvSpPr>
            <a:spLocks noChangeArrowheads="1"/>
          </p:cNvSpPr>
          <p:nvPr/>
        </p:nvSpPr>
        <p:spPr bwMode="auto">
          <a:xfrm>
            <a:off x="1978025" y="51054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-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48" name="Rectangle 76"/>
          <p:cNvSpPr>
            <a:spLocks noChangeArrowheads="1"/>
          </p:cNvSpPr>
          <p:nvPr/>
        </p:nvSpPr>
        <p:spPr bwMode="auto">
          <a:xfrm>
            <a:off x="963613" y="5105400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–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749" name="Rectangle 77"/>
          <p:cNvSpPr>
            <a:spLocks noChangeArrowheads="1"/>
          </p:cNvSpPr>
          <p:nvPr/>
        </p:nvSpPr>
        <p:spPr bwMode="auto">
          <a:xfrm>
            <a:off x="704850" y="5105400"/>
            <a:ext cx="142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=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1766263" y="4191000"/>
            <a:ext cx="103812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1766263" y="5029200"/>
            <a:ext cx="106987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2057400" cy="2971800"/>
          </a:xfrm>
        </p:spPr>
        <p:txBody>
          <a:bodyPr/>
          <a:lstStyle/>
          <a:p>
            <a:r>
              <a:rPr lang="en-US" sz="2800" smtClean="0"/>
              <a:t>Mutual admittance: Illustrations and equivalent circuits</a:t>
            </a:r>
            <a:endParaRPr lang="en-US" smtClean="0"/>
          </a:p>
        </p:txBody>
      </p:sp>
      <p:pic>
        <p:nvPicPr>
          <p:cNvPr id="29699" name="Picture 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1600" y="0"/>
            <a:ext cx="65024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8915400" cy="838200"/>
          </a:xfrm>
        </p:spPr>
        <p:txBody>
          <a:bodyPr/>
          <a:lstStyle/>
          <a:p>
            <a:r>
              <a:rPr lang="en-US" sz="2800" smtClean="0"/>
              <a:t>Mutual coupling coefficient: Illustrations and equivalent circuits</a:t>
            </a:r>
            <a:endParaRPr lang="en-US" smtClean="0"/>
          </a:p>
        </p:txBody>
      </p:sp>
      <p:pic>
        <p:nvPicPr>
          <p:cNvPr id="30723" name="Picture 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95400"/>
            <a:ext cx="7924800" cy="501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sz="4000" dirty="0" smtClean="0"/>
              <a:t>Lecture 7</a:t>
            </a:r>
            <a:br>
              <a:rPr lang="en-US" sz="4000" dirty="0" smtClean="0"/>
            </a:br>
            <a:r>
              <a:rPr lang="en-GB" sz="4000" dirty="0" smtClean="0"/>
              <a:t>Incremental elementary sources of radiation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sz="2400" dirty="0" smtClean="0"/>
              <a:t>Maxwell’s equations</a:t>
            </a:r>
          </a:p>
          <a:p>
            <a:pPr lvl="1"/>
            <a:r>
              <a:rPr lang="en-US" sz="2000" dirty="0" smtClean="0"/>
              <a:t>Boundary conditions</a:t>
            </a:r>
          </a:p>
          <a:p>
            <a:pPr lvl="1"/>
            <a:r>
              <a:rPr lang="en-US" sz="2000" dirty="0" smtClean="0"/>
              <a:t>Auxiliary vector potentials</a:t>
            </a:r>
          </a:p>
          <a:p>
            <a:r>
              <a:rPr lang="en-US" sz="2400" dirty="0" smtClean="0"/>
              <a:t>Vector integral forms of E- and H-fields</a:t>
            </a:r>
          </a:p>
          <a:p>
            <a:pPr lvl="1"/>
            <a:r>
              <a:rPr lang="en-US" sz="2000" dirty="0" smtClean="0"/>
              <a:t>General expressions and far-field expressions</a:t>
            </a:r>
          </a:p>
          <a:p>
            <a:r>
              <a:rPr lang="en-US" sz="2400" dirty="0" smtClean="0"/>
              <a:t>Uniqueness and equivalence for construction of solutions</a:t>
            </a:r>
          </a:p>
          <a:p>
            <a:r>
              <a:rPr lang="en-US" sz="2400" dirty="0" smtClean="0"/>
              <a:t>Incremental current sources</a:t>
            </a:r>
          </a:p>
          <a:p>
            <a:pPr lvl="1"/>
            <a:r>
              <a:rPr lang="en-US" sz="2000" dirty="0" smtClean="0"/>
              <a:t>Electric, magnetic and </a:t>
            </a:r>
            <a:r>
              <a:rPr lang="en-US" sz="2000" dirty="0" err="1" smtClean="0"/>
              <a:t>Huygen’s</a:t>
            </a:r>
            <a:r>
              <a:rPr lang="en-US" sz="2000" dirty="0" smtClean="0"/>
              <a:t> sources</a:t>
            </a:r>
          </a:p>
          <a:p>
            <a:r>
              <a:rPr lang="en-US" sz="2400" dirty="0" smtClean="0"/>
              <a:t>Reaction, reciprocity and mutual coupling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Imaging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2057400" cy="1143000"/>
          </a:xfrm>
        </p:spPr>
        <p:txBody>
          <a:bodyPr/>
          <a:lstStyle/>
          <a:p>
            <a:pPr algn="l"/>
            <a:r>
              <a:rPr lang="en-US" smtClean="0"/>
              <a:t>Imaging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1863" y="228600"/>
            <a:ext cx="5672137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28600" y="1600200"/>
            <a:ext cx="2971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(Imaging is a way of constructing a solution which satisfies</a:t>
            </a:r>
          </a:p>
          <a:p>
            <a:r>
              <a:rPr lang="en-US" sz="2000" smtClean="0">
                <a:solidFill>
                  <a:srgbClr val="000000"/>
                </a:solidFill>
              </a:rPr>
              <a:t>the boundary conditions)</a:t>
            </a:r>
          </a:p>
        </p:txBody>
      </p:sp>
      <p:sp>
        <p:nvSpPr>
          <p:cNvPr id="31749" name="Rectangle 13"/>
          <p:cNvSpPr>
            <a:spLocks noChangeArrowheads="1"/>
          </p:cNvSpPr>
          <p:nvPr/>
        </p:nvSpPr>
        <p:spPr bwMode="auto">
          <a:xfrm>
            <a:off x="304800" y="4648200"/>
            <a:ext cx="2159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b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50" name="Rectangle 15"/>
          <p:cNvSpPr>
            <a:spLocks noChangeArrowheads="1"/>
          </p:cNvSpPr>
          <p:nvPr/>
        </p:nvSpPr>
        <p:spPr bwMode="auto">
          <a:xfrm>
            <a:off x="455613" y="4778375"/>
            <a:ext cx="150812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i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51" name="Rectangle 16"/>
          <p:cNvSpPr>
            <a:spLocks noChangeArrowheads="1"/>
          </p:cNvSpPr>
          <p:nvPr/>
        </p:nvSpPr>
        <p:spPr bwMode="auto">
          <a:xfrm>
            <a:off x="931863" y="4648200"/>
            <a:ext cx="2159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b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52" name="Rectangle 17"/>
          <p:cNvSpPr>
            <a:spLocks noChangeArrowheads="1"/>
          </p:cNvSpPr>
          <p:nvPr/>
        </p:nvSpPr>
        <p:spPr bwMode="auto">
          <a:xfrm>
            <a:off x="1039813" y="4648200"/>
            <a:ext cx="150812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</a:rPr>
              <a:t>'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53" name="Rectangle 18"/>
          <p:cNvSpPr>
            <a:spLocks noChangeArrowheads="1"/>
          </p:cNvSpPr>
          <p:nvPr/>
        </p:nvSpPr>
        <p:spPr bwMode="auto">
          <a:xfrm>
            <a:off x="1343025" y="4648200"/>
            <a:ext cx="23812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</a:rPr>
              <a:t>2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54" name="Rectangle 19"/>
          <p:cNvSpPr>
            <a:spLocks noChangeArrowheads="1"/>
          </p:cNvSpPr>
          <p:nvPr/>
        </p:nvSpPr>
        <p:spPr bwMode="auto">
          <a:xfrm>
            <a:off x="1603375" y="4648200"/>
            <a:ext cx="280988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b="1" i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55" name="Rectangle 21"/>
          <p:cNvSpPr>
            <a:spLocks noChangeArrowheads="1"/>
          </p:cNvSpPr>
          <p:nvPr/>
        </p:nvSpPr>
        <p:spPr bwMode="auto">
          <a:xfrm>
            <a:off x="1970088" y="4648200"/>
            <a:ext cx="26035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b="1" i="1" smtClean="0">
                <a:solidFill>
                  <a:srgbClr val="000000"/>
                </a:solidFill>
              </a:rPr>
              <a:t>n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56" name="Rectangle 22"/>
          <p:cNvSpPr>
            <a:spLocks noChangeArrowheads="1"/>
          </p:cNvSpPr>
          <p:nvPr/>
        </p:nvSpPr>
        <p:spPr bwMode="auto">
          <a:xfrm>
            <a:off x="2014538" y="4648200"/>
            <a:ext cx="195262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57" name="Rectangle 23"/>
          <p:cNvSpPr>
            <a:spLocks noChangeArrowheads="1"/>
          </p:cNvSpPr>
          <p:nvPr/>
        </p:nvSpPr>
        <p:spPr bwMode="auto">
          <a:xfrm>
            <a:off x="1841500" y="4648200"/>
            <a:ext cx="2159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×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58" name="Rectangle 24"/>
          <p:cNvSpPr>
            <a:spLocks noChangeArrowheads="1"/>
          </p:cNvSpPr>
          <p:nvPr/>
        </p:nvSpPr>
        <p:spPr bwMode="auto">
          <a:xfrm>
            <a:off x="1495425" y="4648200"/>
            <a:ext cx="23812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59" name="Rectangle 25"/>
          <p:cNvSpPr>
            <a:spLocks noChangeArrowheads="1"/>
          </p:cNvSpPr>
          <p:nvPr/>
        </p:nvSpPr>
        <p:spPr bwMode="auto">
          <a:xfrm>
            <a:off x="2143125" y="4648200"/>
            <a:ext cx="23812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60" name="Rectangle 26"/>
          <p:cNvSpPr>
            <a:spLocks noChangeArrowheads="1"/>
          </p:cNvSpPr>
          <p:nvPr/>
        </p:nvSpPr>
        <p:spPr bwMode="auto">
          <a:xfrm>
            <a:off x="2251075" y="4648200"/>
            <a:ext cx="26035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b="1" i="1" smtClean="0">
                <a:solidFill>
                  <a:srgbClr val="000000"/>
                </a:solidFill>
              </a:rPr>
              <a:t>n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61" name="Rectangle 27"/>
          <p:cNvSpPr>
            <a:spLocks noChangeArrowheads="1"/>
          </p:cNvSpPr>
          <p:nvPr/>
        </p:nvSpPr>
        <p:spPr bwMode="auto">
          <a:xfrm>
            <a:off x="2273300" y="4648200"/>
            <a:ext cx="195263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63" name="Rectangle 29"/>
          <p:cNvSpPr>
            <a:spLocks noChangeArrowheads="1"/>
          </p:cNvSpPr>
          <p:nvPr/>
        </p:nvSpPr>
        <p:spPr bwMode="auto">
          <a:xfrm>
            <a:off x="1147763" y="4648200"/>
            <a:ext cx="23812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</a:rPr>
              <a:t>–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64" name="Rectangle 30"/>
          <p:cNvSpPr>
            <a:spLocks noChangeArrowheads="1"/>
          </p:cNvSpPr>
          <p:nvPr/>
        </p:nvSpPr>
        <p:spPr bwMode="auto">
          <a:xfrm>
            <a:off x="650875" y="4648200"/>
            <a:ext cx="26035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</a:rPr>
              <a:t>=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65" name="Rectangle 31"/>
          <p:cNvSpPr>
            <a:spLocks noChangeArrowheads="1"/>
          </p:cNvSpPr>
          <p:nvPr/>
        </p:nvSpPr>
        <p:spPr bwMode="auto">
          <a:xfrm>
            <a:off x="282575" y="5214938"/>
            <a:ext cx="2381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66" name="Rectangle 32"/>
          <p:cNvSpPr>
            <a:spLocks noChangeArrowheads="1"/>
          </p:cNvSpPr>
          <p:nvPr/>
        </p:nvSpPr>
        <p:spPr bwMode="auto">
          <a:xfrm>
            <a:off x="434975" y="5343525"/>
            <a:ext cx="150813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i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67" name="Rectangle 33"/>
          <p:cNvSpPr>
            <a:spLocks noChangeArrowheads="1"/>
          </p:cNvSpPr>
          <p:nvPr/>
        </p:nvSpPr>
        <p:spPr bwMode="auto">
          <a:xfrm>
            <a:off x="1125538" y="5214938"/>
            <a:ext cx="2381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68" name="Rectangle 34"/>
          <p:cNvSpPr>
            <a:spLocks noChangeArrowheads="1"/>
          </p:cNvSpPr>
          <p:nvPr/>
        </p:nvSpPr>
        <p:spPr bwMode="auto">
          <a:xfrm>
            <a:off x="1514475" y="5214938"/>
            <a:ext cx="2381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2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69" name="Rectangle 35"/>
          <p:cNvSpPr>
            <a:spLocks noChangeArrowheads="1"/>
          </p:cNvSpPr>
          <p:nvPr/>
        </p:nvSpPr>
        <p:spPr bwMode="auto">
          <a:xfrm>
            <a:off x="1773238" y="5214938"/>
            <a:ext cx="2381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70" name="Rectangle 36"/>
          <p:cNvSpPr>
            <a:spLocks noChangeArrowheads="1"/>
          </p:cNvSpPr>
          <p:nvPr/>
        </p:nvSpPr>
        <p:spPr bwMode="auto">
          <a:xfrm>
            <a:off x="2097088" y="5214938"/>
            <a:ext cx="258762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n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71" name="Rectangle 37"/>
          <p:cNvSpPr>
            <a:spLocks noChangeArrowheads="1"/>
          </p:cNvSpPr>
          <p:nvPr/>
        </p:nvSpPr>
        <p:spPr bwMode="auto">
          <a:xfrm>
            <a:off x="2119313" y="5214938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72" name="Rectangle 38"/>
          <p:cNvSpPr>
            <a:spLocks noChangeArrowheads="1"/>
          </p:cNvSpPr>
          <p:nvPr/>
        </p:nvSpPr>
        <p:spPr bwMode="auto">
          <a:xfrm>
            <a:off x="1966913" y="5214938"/>
            <a:ext cx="215900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×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73" name="Rectangle 39"/>
          <p:cNvSpPr>
            <a:spLocks noChangeArrowheads="1"/>
          </p:cNvSpPr>
          <p:nvPr/>
        </p:nvSpPr>
        <p:spPr bwMode="auto">
          <a:xfrm>
            <a:off x="1665288" y="5214938"/>
            <a:ext cx="2381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74" name="Rectangle 40"/>
          <p:cNvSpPr>
            <a:spLocks noChangeArrowheads="1"/>
          </p:cNvSpPr>
          <p:nvPr/>
        </p:nvSpPr>
        <p:spPr bwMode="auto">
          <a:xfrm>
            <a:off x="2247900" y="5214938"/>
            <a:ext cx="2381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75" name="Rectangle 41"/>
          <p:cNvSpPr>
            <a:spLocks noChangeArrowheads="1"/>
          </p:cNvSpPr>
          <p:nvPr/>
        </p:nvSpPr>
        <p:spPr bwMode="auto">
          <a:xfrm>
            <a:off x="2355850" y="5214938"/>
            <a:ext cx="258763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n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76" name="Rectangle 42"/>
          <p:cNvSpPr>
            <a:spLocks noChangeArrowheads="1"/>
          </p:cNvSpPr>
          <p:nvPr/>
        </p:nvSpPr>
        <p:spPr bwMode="auto">
          <a:xfrm>
            <a:off x="2378075" y="5214938"/>
            <a:ext cx="1936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77" name="Rectangle 44"/>
          <p:cNvSpPr>
            <a:spLocks noChangeArrowheads="1"/>
          </p:cNvSpPr>
          <p:nvPr/>
        </p:nvSpPr>
        <p:spPr bwMode="auto">
          <a:xfrm>
            <a:off x="1319213" y="5214938"/>
            <a:ext cx="2381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–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78" name="Rectangle 45"/>
          <p:cNvSpPr>
            <a:spLocks noChangeArrowheads="1"/>
          </p:cNvSpPr>
          <p:nvPr/>
        </p:nvSpPr>
        <p:spPr bwMode="auto">
          <a:xfrm>
            <a:off x="1017588" y="5214938"/>
            <a:ext cx="2381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[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79" name="Rectangle 46"/>
          <p:cNvSpPr>
            <a:spLocks noChangeArrowheads="1"/>
          </p:cNvSpPr>
          <p:nvPr/>
        </p:nvSpPr>
        <p:spPr bwMode="auto">
          <a:xfrm>
            <a:off x="2593975" y="5214938"/>
            <a:ext cx="2381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]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80" name="Rectangle 47"/>
          <p:cNvSpPr>
            <a:spLocks noChangeArrowheads="1"/>
          </p:cNvSpPr>
          <p:nvPr/>
        </p:nvSpPr>
        <p:spPr bwMode="auto">
          <a:xfrm>
            <a:off x="887413" y="5214938"/>
            <a:ext cx="2381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–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81" name="Rectangle 48"/>
          <p:cNvSpPr>
            <a:spLocks noChangeArrowheads="1"/>
          </p:cNvSpPr>
          <p:nvPr/>
        </p:nvSpPr>
        <p:spPr bwMode="auto">
          <a:xfrm>
            <a:off x="606425" y="5214938"/>
            <a:ext cx="258763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=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82" name="Rectangle 49"/>
          <p:cNvSpPr>
            <a:spLocks noChangeArrowheads="1"/>
          </p:cNvSpPr>
          <p:nvPr/>
        </p:nvSpPr>
        <p:spPr bwMode="auto">
          <a:xfrm>
            <a:off x="327025" y="5748338"/>
            <a:ext cx="344488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M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83" name="Rectangle 50"/>
          <p:cNvSpPr>
            <a:spLocks noChangeArrowheads="1"/>
          </p:cNvSpPr>
          <p:nvPr/>
        </p:nvSpPr>
        <p:spPr bwMode="auto">
          <a:xfrm>
            <a:off x="585788" y="5876925"/>
            <a:ext cx="1508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i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84" name="Rectangle 51"/>
          <p:cNvSpPr>
            <a:spLocks noChangeArrowheads="1"/>
          </p:cNvSpPr>
          <p:nvPr/>
        </p:nvSpPr>
        <p:spPr bwMode="auto">
          <a:xfrm>
            <a:off x="1179513" y="5715000"/>
            <a:ext cx="190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M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85" name="Rectangle 52"/>
          <p:cNvSpPr>
            <a:spLocks noChangeArrowheads="1"/>
          </p:cNvSpPr>
          <p:nvPr/>
        </p:nvSpPr>
        <p:spPr bwMode="auto">
          <a:xfrm>
            <a:off x="1676400" y="5715000"/>
            <a:ext cx="1000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2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86" name="Rectangle 53"/>
          <p:cNvSpPr>
            <a:spLocks noChangeArrowheads="1"/>
          </p:cNvSpPr>
          <p:nvPr/>
        </p:nvSpPr>
        <p:spPr bwMode="auto">
          <a:xfrm>
            <a:off x="1935163" y="5715000"/>
            <a:ext cx="190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M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87" name="Rectangle 54"/>
          <p:cNvSpPr>
            <a:spLocks noChangeArrowheads="1"/>
          </p:cNvSpPr>
          <p:nvPr/>
        </p:nvSpPr>
        <p:spPr bwMode="auto">
          <a:xfrm>
            <a:off x="2366963" y="5715000"/>
            <a:ext cx="112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n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88" name="Rectangle 55"/>
          <p:cNvSpPr>
            <a:spLocks noChangeArrowheads="1"/>
          </p:cNvSpPr>
          <p:nvPr/>
        </p:nvSpPr>
        <p:spPr bwMode="auto">
          <a:xfrm>
            <a:off x="2370138" y="5715000"/>
            <a:ext cx="746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89" name="Rectangle 56"/>
          <p:cNvSpPr>
            <a:spLocks noChangeArrowheads="1"/>
          </p:cNvSpPr>
          <p:nvPr/>
        </p:nvSpPr>
        <p:spPr bwMode="auto">
          <a:xfrm>
            <a:off x="2198688" y="5715000"/>
            <a:ext cx="746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×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90" name="Rectangle 57"/>
          <p:cNvSpPr>
            <a:spLocks noChangeArrowheads="1"/>
          </p:cNvSpPr>
          <p:nvPr/>
        </p:nvSpPr>
        <p:spPr bwMode="auto">
          <a:xfrm>
            <a:off x="1809750" y="5715000"/>
            <a:ext cx="74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91" name="Rectangle 58"/>
          <p:cNvSpPr>
            <a:spLocks noChangeArrowheads="1"/>
          </p:cNvSpPr>
          <p:nvPr/>
        </p:nvSpPr>
        <p:spPr bwMode="auto">
          <a:xfrm>
            <a:off x="2498725" y="5715000"/>
            <a:ext cx="74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92" name="Rectangle 59"/>
          <p:cNvSpPr>
            <a:spLocks noChangeArrowheads="1"/>
          </p:cNvSpPr>
          <p:nvPr/>
        </p:nvSpPr>
        <p:spPr bwMode="auto">
          <a:xfrm>
            <a:off x="2625725" y="5715000"/>
            <a:ext cx="112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n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93" name="Rectangle 60"/>
          <p:cNvSpPr>
            <a:spLocks noChangeArrowheads="1"/>
          </p:cNvSpPr>
          <p:nvPr/>
        </p:nvSpPr>
        <p:spPr bwMode="auto">
          <a:xfrm>
            <a:off x="2628900" y="5715000"/>
            <a:ext cx="74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94" name="Rectangle 62"/>
          <p:cNvSpPr>
            <a:spLocks noChangeArrowheads="1"/>
          </p:cNvSpPr>
          <p:nvPr/>
        </p:nvSpPr>
        <p:spPr bwMode="auto">
          <a:xfrm>
            <a:off x="1481138" y="5715000"/>
            <a:ext cx="1000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–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95" name="Rectangle 66"/>
          <p:cNvSpPr>
            <a:spLocks noChangeArrowheads="1"/>
          </p:cNvSpPr>
          <p:nvPr/>
        </p:nvSpPr>
        <p:spPr bwMode="auto">
          <a:xfrm>
            <a:off x="757238" y="5748338"/>
            <a:ext cx="258762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=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1796" name="Rectangle 9"/>
          <p:cNvSpPr>
            <a:spLocks noChangeArrowheads="1"/>
          </p:cNvSpPr>
          <p:nvPr/>
        </p:nvSpPr>
        <p:spPr bwMode="auto">
          <a:xfrm>
            <a:off x="3124200" y="152400"/>
            <a:ext cx="5257800" cy="259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 smtClean="0">
              <a:solidFill>
                <a:srgbClr val="000000"/>
              </a:solidFill>
            </a:endParaRPr>
          </a:p>
        </p:txBody>
      </p:sp>
      <p:sp>
        <p:nvSpPr>
          <p:cNvPr id="31797" name="Rectangle 10"/>
          <p:cNvSpPr>
            <a:spLocks noChangeArrowheads="1"/>
          </p:cNvSpPr>
          <p:nvPr/>
        </p:nvSpPr>
        <p:spPr bwMode="auto">
          <a:xfrm>
            <a:off x="3124200" y="2895600"/>
            <a:ext cx="6019800" cy="3962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 smtClean="0">
              <a:solidFill>
                <a:srgbClr val="000000"/>
              </a:solidFill>
            </a:endParaRPr>
          </a:p>
        </p:txBody>
      </p:sp>
      <p:sp>
        <p:nvSpPr>
          <p:cNvPr id="31798" name="Oval 11"/>
          <p:cNvSpPr>
            <a:spLocks noChangeArrowheads="1"/>
          </p:cNvSpPr>
          <p:nvPr/>
        </p:nvSpPr>
        <p:spPr bwMode="auto">
          <a:xfrm>
            <a:off x="0" y="609600"/>
            <a:ext cx="3048000" cy="29718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sv-SE" smtClean="0">
              <a:solidFill>
                <a:srgbClr val="000000"/>
              </a:solidFill>
            </a:endParaRPr>
          </a:p>
        </p:txBody>
      </p:sp>
      <p:sp>
        <p:nvSpPr>
          <p:cNvPr id="31799" name="Line 12"/>
          <p:cNvSpPr>
            <a:spLocks noChangeShapeType="1"/>
          </p:cNvSpPr>
          <p:nvPr/>
        </p:nvSpPr>
        <p:spPr bwMode="auto">
          <a:xfrm>
            <a:off x="1905000" y="3505200"/>
            <a:ext cx="1219200" cy="685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Imaging: Total field formula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819400"/>
            <a:ext cx="29146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371600" y="1981200"/>
            <a:ext cx="487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Radiation field function (only electric current)</a:t>
            </a:r>
          </a:p>
        </p:txBody>
      </p:sp>
      <p:sp>
        <p:nvSpPr>
          <p:cNvPr id="32773" name="Rectangle 8"/>
          <p:cNvSpPr>
            <a:spLocks noChangeArrowheads="1"/>
          </p:cNvSpPr>
          <p:nvPr/>
        </p:nvSpPr>
        <p:spPr bwMode="auto">
          <a:xfrm>
            <a:off x="1481138" y="3722688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G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74" name="Rectangle 9"/>
          <p:cNvSpPr>
            <a:spLocks noChangeArrowheads="1"/>
          </p:cNvSpPr>
          <p:nvPr/>
        </p:nvSpPr>
        <p:spPr bwMode="auto">
          <a:xfrm>
            <a:off x="1674813" y="3830638"/>
            <a:ext cx="746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75" name="Rectangle 10"/>
          <p:cNvSpPr>
            <a:spLocks noChangeArrowheads="1"/>
          </p:cNvSpPr>
          <p:nvPr/>
        </p:nvSpPr>
        <p:spPr bwMode="auto">
          <a:xfrm>
            <a:off x="1892300" y="3722688"/>
            <a:ext cx="9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dirty="0" smtClean="0">
                <a:solidFill>
                  <a:srgbClr val="000000"/>
                </a:solidFill>
              </a:rPr>
              <a:t>r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2776" name="Rectangle 11"/>
          <p:cNvSpPr>
            <a:spLocks noChangeArrowheads="1"/>
          </p:cNvSpPr>
          <p:nvPr/>
        </p:nvSpPr>
        <p:spPr bwMode="auto">
          <a:xfrm>
            <a:off x="1892300" y="370205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ˆ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2777" name="Rectangle 12"/>
          <p:cNvSpPr>
            <a:spLocks noChangeArrowheads="1"/>
          </p:cNvSpPr>
          <p:nvPr/>
        </p:nvSpPr>
        <p:spPr bwMode="auto">
          <a:xfrm>
            <a:off x="1762125" y="3722688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2778" name="Rectangle 13"/>
          <p:cNvSpPr>
            <a:spLocks noChangeArrowheads="1"/>
          </p:cNvSpPr>
          <p:nvPr/>
        </p:nvSpPr>
        <p:spPr bwMode="auto">
          <a:xfrm>
            <a:off x="2000250" y="3722688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2779" name="Rectangle 14"/>
          <p:cNvSpPr>
            <a:spLocks noChangeArrowheads="1"/>
          </p:cNvSpPr>
          <p:nvPr/>
        </p:nvSpPr>
        <p:spPr bwMode="auto">
          <a:xfrm>
            <a:off x="2497138" y="3722688"/>
            <a:ext cx="1698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C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80" name="Rectangle 15"/>
          <p:cNvSpPr>
            <a:spLocks noChangeArrowheads="1"/>
          </p:cNvSpPr>
          <p:nvPr/>
        </p:nvSpPr>
        <p:spPr bwMode="auto">
          <a:xfrm>
            <a:off x="2778125" y="3722688"/>
            <a:ext cx="15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h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81" name="Rectangle 16"/>
          <p:cNvSpPr>
            <a:spLocks noChangeArrowheads="1"/>
          </p:cNvSpPr>
          <p:nvPr/>
        </p:nvSpPr>
        <p:spPr bwMode="auto">
          <a:xfrm>
            <a:off x="2951163" y="3722688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82" name="Rectangle 17"/>
          <p:cNvSpPr>
            <a:spLocks noChangeArrowheads="1"/>
          </p:cNvSpPr>
          <p:nvPr/>
        </p:nvSpPr>
        <p:spPr bwMode="auto">
          <a:xfrm>
            <a:off x="3448050" y="3722688"/>
            <a:ext cx="15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h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83" name="Rectangle 18"/>
          <p:cNvSpPr>
            <a:spLocks noChangeArrowheads="1"/>
          </p:cNvSpPr>
          <p:nvPr/>
        </p:nvSpPr>
        <p:spPr bwMode="auto">
          <a:xfrm>
            <a:off x="3643313" y="3722688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84" name="Rectangle 19"/>
          <p:cNvSpPr>
            <a:spLocks noChangeArrowheads="1"/>
          </p:cNvSpPr>
          <p:nvPr/>
        </p:nvSpPr>
        <p:spPr bwMode="auto">
          <a:xfrm>
            <a:off x="3967163" y="3722688"/>
            <a:ext cx="112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85" name="Rectangle 20"/>
          <p:cNvSpPr>
            <a:spLocks noChangeArrowheads="1"/>
          </p:cNvSpPr>
          <p:nvPr/>
        </p:nvSpPr>
        <p:spPr bwMode="auto">
          <a:xfrm>
            <a:off x="3987800" y="370205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86" name="Rectangle 21"/>
          <p:cNvSpPr>
            <a:spLocks noChangeArrowheads="1"/>
          </p:cNvSpPr>
          <p:nvPr/>
        </p:nvSpPr>
        <p:spPr bwMode="auto">
          <a:xfrm>
            <a:off x="3836988" y="3722688"/>
            <a:ext cx="63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×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87" name="Rectangle 22"/>
          <p:cNvSpPr>
            <a:spLocks noChangeArrowheads="1"/>
          </p:cNvSpPr>
          <p:nvPr/>
        </p:nvSpPr>
        <p:spPr bwMode="auto">
          <a:xfrm>
            <a:off x="3362325" y="3722688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88" name="Rectangle 23"/>
          <p:cNvSpPr>
            <a:spLocks noChangeArrowheads="1"/>
          </p:cNvSpPr>
          <p:nvPr/>
        </p:nvSpPr>
        <p:spPr bwMode="auto">
          <a:xfrm>
            <a:off x="4097338" y="3722688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89" name="Rectangle 24"/>
          <p:cNvSpPr>
            <a:spLocks noChangeArrowheads="1"/>
          </p:cNvSpPr>
          <p:nvPr/>
        </p:nvSpPr>
        <p:spPr bwMode="auto">
          <a:xfrm>
            <a:off x="4205288" y="3722688"/>
            <a:ext cx="112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90" name="Rectangle 25"/>
          <p:cNvSpPr>
            <a:spLocks noChangeArrowheads="1"/>
          </p:cNvSpPr>
          <p:nvPr/>
        </p:nvSpPr>
        <p:spPr bwMode="auto">
          <a:xfrm>
            <a:off x="4225925" y="370205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91" name="Rectangle 26"/>
          <p:cNvSpPr>
            <a:spLocks noChangeArrowheads="1"/>
          </p:cNvSpPr>
          <p:nvPr/>
        </p:nvSpPr>
        <p:spPr bwMode="auto">
          <a:xfrm>
            <a:off x="3167063" y="3722688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–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92" name="Rectangle 27"/>
          <p:cNvSpPr>
            <a:spLocks noChangeArrowheads="1"/>
          </p:cNvSpPr>
          <p:nvPr/>
        </p:nvSpPr>
        <p:spPr bwMode="auto">
          <a:xfrm>
            <a:off x="2690813" y="3722688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[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93" name="Rectangle 28"/>
          <p:cNvSpPr>
            <a:spLocks noChangeArrowheads="1"/>
          </p:cNvSpPr>
          <p:nvPr/>
        </p:nvSpPr>
        <p:spPr bwMode="auto">
          <a:xfrm>
            <a:off x="4333875" y="3722688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]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94" name="Rectangle 29"/>
          <p:cNvSpPr>
            <a:spLocks noChangeArrowheads="1"/>
          </p:cNvSpPr>
          <p:nvPr/>
        </p:nvSpPr>
        <p:spPr bwMode="auto">
          <a:xfrm>
            <a:off x="4441825" y="3722688"/>
            <a:ext cx="112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e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95" name="Rectangle 30"/>
          <p:cNvSpPr>
            <a:spLocks noChangeArrowheads="1"/>
          </p:cNvSpPr>
          <p:nvPr/>
        </p:nvSpPr>
        <p:spPr bwMode="auto">
          <a:xfrm>
            <a:off x="4572000" y="3614738"/>
            <a:ext cx="523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96" name="Rectangle 31"/>
          <p:cNvSpPr>
            <a:spLocks noChangeArrowheads="1"/>
          </p:cNvSpPr>
          <p:nvPr/>
        </p:nvSpPr>
        <p:spPr bwMode="auto">
          <a:xfrm>
            <a:off x="4637088" y="3614738"/>
            <a:ext cx="95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k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97" name="Rectangle 32"/>
          <p:cNvSpPr>
            <a:spLocks noChangeArrowheads="1"/>
          </p:cNvSpPr>
          <p:nvPr/>
        </p:nvSpPr>
        <p:spPr bwMode="auto">
          <a:xfrm>
            <a:off x="4767263" y="3635375"/>
            <a:ext cx="746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 i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98" name="Rectangle 33"/>
          <p:cNvSpPr>
            <a:spLocks noChangeArrowheads="1"/>
          </p:cNvSpPr>
          <p:nvPr/>
        </p:nvSpPr>
        <p:spPr bwMode="auto">
          <a:xfrm>
            <a:off x="4832350" y="3614738"/>
            <a:ext cx="349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'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99" name="Rectangle 34"/>
          <p:cNvSpPr>
            <a:spLocks noChangeArrowheads="1"/>
          </p:cNvSpPr>
          <p:nvPr/>
        </p:nvSpPr>
        <p:spPr bwMode="auto">
          <a:xfrm>
            <a:off x="5026025" y="3635375"/>
            <a:ext cx="746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 i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00" name="Rectangle 35"/>
          <p:cNvSpPr>
            <a:spLocks noChangeArrowheads="1"/>
          </p:cNvSpPr>
          <p:nvPr/>
        </p:nvSpPr>
        <p:spPr bwMode="auto">
          <a:xfrm>
            <a:off x="5026025" y="3614738"/>
            <a:ext cx="63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01" name="Rectangle 36"/>
          <p:cNvSpPr>
            <a:spLocks noChangeArrowheads="1"/>
          </p:cNvSpPr>
          <p:nvPr/>
        </p:nvSpPr>
        <p:spPr bwMode="auto">
          <a:xfrm>
            <a:off x="4918075" y="3635375"/>
            <a:ext cx="476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Symbol" pitchFamily="18" charset="2"/>
              </a:rPr>
              <a:t>×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02" name="Rectangle 37"/>
          <p:cNvSpPr>
            <a:spLocks noChangeArrowheads="1"/>
          </p:cNvSpPr>
          <p:nvPr/>
        </p:nvSpPr>
        <p:spPr bwMode="auto">
          <a:xfrm>
            <a:off x="2216150" y="3722688"/>
            <a:ext cx="142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=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03" name="Rectangle 38"/>
          <p:cNvSpPr>
            <a:spLocks noChangeArrowheads="1"/>
          </p:cNvSpPr>
          <p:nvPr/>
        </p:nvSpPr>
        <p:spPr bwMode="auto">
          <a:xfrm>
            <a:off x="1447800" y="4492625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dirty="0" smtClean="0">
                <a:solidFill>
                  <a:srgbClr val="000000"/>
                </a:solidFill>
              </a:rPr>
              <a:t>G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2804" name="Rectangle 39"/>
          <p:cNvSpPr>
            <a:spLocks noChangeArrowheads="1"/>
          </p:cNvSpPr>
          <p:nvPr/>
        </p:nvSpPr>
        <p:spPr bwMode="auto">
          <a:xfrm>
            <a:off x="1751013" y="4600575"/>
            <a:ext cx="1698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M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05" name="Rectangle 40"/>
          <p:cNvSpPr>
            <a:spLocks noChangeArrowheads="1"/>
          </p:cNvSpPr>
          <p:nvPr/>
        </p:nvSpPr>
        <p:spPr bwMode="auto">
          <a:xfrm>
            <a:off x="2051050" y="4492625"/>
            <a:ext cx="9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06" name="Rectangle 41"/>
          <p:cNvSpPr>
            <a:spLocks noChangeArrowheads="1"/>
          </p:cNvSpPr>
          <p:nvPr/>
        </p:nvSpPr>
        <p:spPr bwMode="auto">
          <a:xfrm>
            <a:off x="2051050" y="44704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07" name="Rectangle 42"/>
          <p:cNvSpPr>
            <a:spLocks noChangeArrowheads="1"/>
          </p:cNvSpPr>
          <p:nvPr/>
        </p:nvSpPr>
        <p:spPr bwMode="auto">
          <a:xfrm>
            <a:off x="1944688" y="4492625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08" name="Rectangle 43"/>
          <p:cNvSpPr>
            <a:spLocks noChangeArrowheads="1"/>
          </p:cNvSpPr>
          <p:nvPr/>
        </p:nvSpPr>
        <p:spPr bwMode="auto">
          <a:xfrm>
            <a:off x="2159000" y="4492625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09" name="Rectangle 44"/>
          <p:cNvSpPr>
            <a:spLocks noChangeArrowheads="1"/>
          </p:cNvSpPr>
          <p:nvPr/>
        </p:nvSpPr>
        <p:spPr bwMode="auto">
          <a:xfrm>
            <a:off x="2654300" y="4492625"/>
            <a:ext cx="169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C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10" name="Rectangle 45"/>
          <p:cNvSpPr>
            <a:spLocks noChangeArrowheads="1"/>
          </p:cNvSpPr>
          <p:nvPr/>
        </p:nvSpPr>
        <p:spPr bwMode="auto">
          <a:xfrm>
            <a:off x="2954338" y="4492625"/>
            <a:ext cx="15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h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11" name="Rectangle 46"/>
          <p:cNvSpPr>
            <a:spLocks noChangeArrowheads="1"/>
          </p:cNvSpPr>
          <p:nvPr/>
        </p:nvSpPr>
        <p:spPr bwMode="auto">
          <a:xfrm>
            <a:off x="3127375" y="4492625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dirty="0" smtClean="0">
                <a:solidFill>
                  <a:srgbClr val="000000"/>
                </a:solidFill>
              </a:rPr>
              <a:t>J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2812" name="Rectangle 47"/>
          <p:cNvSpPr>
            <a:spLocks noChangeArrowheads="1"/>
          </p:cNvSpPr>
          <p:nvPr/>
        </p:nvSpPr>
        <p:spPr bwMode="auto">
          <a:xfrm>
            <a:off x="3649662" y="4600575"/>
            <a:ext cx="841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dirty="0" smtClean="0">
                <a:solidFill>
                  <a:srgbClr val="000000"/>
                </a:solidFill>
              </a:rPr>
              <a:t>e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2813" name="Rectangle 48"/>
          <p:cNvSpPr>
            <a:spLocks noChangeArrowheads="1"/>
          </p:cNvSpPr>
          <p:nvPr/>
        </p:nvSpPr>
        <p:spPr bwMode="auto">
          <a:xfrm>
            <a:off x="3278188" y="4600575"/>
            <a:ext cx="3794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dirty="0" err="1" smtClean="0">
                <a:solidFill>
                  <a:srgbClr val="000000"/>
                </a:solidFill>
              </a:rPr>
              <a:t>imag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2814" name="Rectangle 49"/>
          <p:cNvSpPr>
            <a:spLocks noChangeArrowheads="1"/>
          </p:cNvSpPr>
          <p:nvPr/>
        </p:nvSpPr>
        <p:spPr bwMode="auto">
          <a:xfrm>
            <a:off x="4137025" y="4492625"/>
            <a:ext cx="15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h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15" name="Rectangle 50"/>
          <p:cNvSpPr>
            <a:spLocks noChangeArrowheads="1"/>
          </p:cNvSpPr>
          <p:nvPr/>
        </p:nvSpPr>
        <p:spPr bwMode="auto">
          <a:xfrm>
            <a:off x="4310063" y="4492625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16" name="Rectangle 51"/>
          <p:cNvSpPr>
            <a:spLocks noChangeArrowheads="1"/>
          </p:cNvSpPr>
          <p:nvPr/>
        </p:nvSpPr>
        <p:spPr bwMode="auto">
          <a:xfrm>
            <a:off x="4800600" y="4600575"/>
            <a:ext cx="8413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e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17" name="Rectangle 52"/>
          <p:cNvSpPr>
            <a:spLocks noChangeArrowheads="1"/>
          </p:cNvSpPr>
          <p:nvPr/>
        </p:nvSpPr>
        <p:spPr bwMode="auto">
          <a:xfrm>
            <a:off x="4460875" y="4600575"/>
            <a:ext cx="3794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imag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18" name="Rectangle 53"/>
          <p:cNvSpPr>
            <a:spLocks noChangeArrowheads="1"/>
          </p:cNvSpPr>
          <p:nvPr/>
        </p:nvSpPr>
        <p:spPr bwMode="auto">
          <a:xfrm>
            <a:off x="5148263" y="4492625"/>
            <a:ext cx="9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19" name="Rectangle 54"/>
          <p:cNvSpPr>
            <a:spLocks noChangeArrowheads="1"/>
          </p:cNvSpPr>
          <p:nvPr/>
        </p:nvSpPr>
        <p:spPr bwMode="auto">
          <a:xfrm>
            <a:off x="5148263" y="4470400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20" name="Rectangle 55"/>
          <p:cNvSpPr>
            <a:spLocks noChangeArrowheads="1"/>
          </p:cNvSpPr>
          <p:nvPr/>
        </p:nvSpPr>
        <p:spPr bwMode="auto">
          <a:xfrm>
            <a:off x="5019675" y="4492625"/>
            <a:ext cx="63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×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21" name="Rectangle 56"/>
          <p:cNvSpPr>
            <a:spLocks noChangeArrowheads="1"/>
          </p:cNvSpPr>
          <p:nvPr/>
        </p:nvSpPr>
        <p:spPr bwMode="auto">
          <a:xfrm>
            <a:off x="4030663" y="4492625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22" name="Rectangle 57"/>
          <p:cNvSpPr>
            <a:spLocks noChangeArrowheads="1"/>
          </p:cNvSpPr>
          <p:nvPr/>
        </p:nvSpPr>
        <p:spPr bwMode="auto">
          <a:xfrm>
            <a:off x="5256213" y="4492625"/>
            <a:ext cx="8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23" name="Rectangle 58"/>
          <p:cNvSpPr>
            <a:spLocks noChangeArrowheads="1"/>
          </p:cNvSpPr>
          <p:nvPr/>
        </p:nvSpPr>
        <p:spPr bwMode="auto">
          <a:xfrm>
            <a:off x="5364163" y="4492625"/>
            <a:ext cx="9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24" name="Rectangle 59"/>
          <p:cNvSpPr>
            <a:spLocks noChangeArrowheads="1"/>
          </p:cNvSpPr>
          <p:nvPr/>
        </p:nvSpPr>
        <p:spPr bwMode="auto">
          <a:xfrm>
            <a:off x="5384800" y="44704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25" name="Rectangle 60"/>
          <p:cNvSpPr>
            <a:spLocks noChangeArrowheads="1"/>
          </p:cNvSpPr>
          <p:nvPr/>
        </p:nvSpPr>
        <p:spPr bwMode="auto">
          <a:xfrm>
            <a:off x="3836988" y="4492625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–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26" name="Rectangle 61"/>
          <p:cNvSpPr>
            <a:spLocks noChangeArrowheads="1"/>
          </p:cNvSpPr>
          <p:nvPr/>
        </p:nvSpPr>
        <p:spPr bwMode="auto">
          <a:xfrm>
            <a:off x="2847975" y="4492625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[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27" name="Rectangle 62"/>
          <p:cNvSpPr>
            <a:spLocks noChangeArrowheads="1"/>
          </p:cNvSpPr>
          <p:nvPr/>
        </p:nvSpPr>
        <p:spPr bwMode="auto">
          <a:xfrm>
            <a:off x="5492750" y="4492625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" pitchFamily="18" charset="2"/>
              </a:rPr>
              <a:t>]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28" name="Rectangle 63"/>
          <p:cNvSpPr>
            <a:spLocks noChangeArrowheads="1"/>
          </p:cNvSpPr>
          <p:nvPr/>
        </p:nvSpPr>
        <p:spPr bwMode="auto">
          <a:xfrm>
            <a:off x="5600700" y="4492625"/>
            <a:ext cx="112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e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29" name="Rectangle 64"/>
          <p:cNvSpPr>
            <a:spLocks noChangeArrowheads="1"/>
          </p:cNvSpPr>
          <p:nvPr/>
        </p:nvSpPr>
        <p:spPr bwMode="auto">
          <a:xfrm>
            <a:off x="5729288" y="4343400"/>
            <a:ext cx="523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j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30" name="Rectangle 65"/>
          <p:cNvSpPr>
            <a:spLocks noChangeArrowheads="1"/>
          </p:cNvSpPr>
          <p:nvPr/>
        </p:nvSpPr>
        <p:spPr bwMode="auto">
          <a:xfrm>
            <a:off x="5794375" y="4343400"/>
            <a:ext cx="95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k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31" name="Rectangle 66"/>
          <p:cNvSpPr>
            <a:spLocks noChangeArrowheads="1"/>
          </p:cNvSpPr>
          <p:nvPr/>
        </p:nvSpPr>
        <p:spPr bwMode="auto">
          <a:xfrm>
            <a:off x="5986463" y="4364038"/>
            <a:ext cx="746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 i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32" name="Rectangle 67"/>
          <p:cNvSpPr>
            <a:spLocks noChangeArrowheads="1"/>
          </p:cNvSpPr>
          <p:nvPr/>
        </p:nvSpPr>
        <p:spPr bwMode="auto">
          <a:xfrm>
            <a:off x="6324600" y="4513263"/>
            <a:ext cx="571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e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2833" name="Rectangle 68"/>
          <p:cNvSpPr>
            <a:spLocks noChangeArrowheads="1"/>
          </p:cNvSpPr>
          <p:nvPr/>
        </p:nvSpPr>
        <p:spPr bwMode="auto">
          <a:xfrm>
            <a:off x="6073775" y="4513263"/>
            <a:ext cx="25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smtClean="0">
                <a:solidFill>
                  <a:srgbClr val="000000"/>
                </a:solidFill>
              </a:rPr>
              <a:t>imag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34" name="Rectangle 69"/>
          <p:cNvSpPr>
            <a:spLocks noChangeArrowheads="1"/>
          </p:cNvSpPr>
          <p:nvPr/>
        </p:nvSpPr>
        <p:spPr bwMode="auto">
          <a:xfrm>
            <a:off x="6546850" y="4364038"/>
            <a:ext cx="746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 i="1" smtClean="0">
                <a:solidFill>
                  <a:srgbClr val="000000"/>
                </a:solidFill>
              </a:rPr>
              <a:t>r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35" name="Rectangle 70"/>
          <p:cNvSpPr>
            <a:spLocks noChangeArrowheads="1"/>
          </p:cNvSpPr>
          <p:nvPr/>
        </p:nvSpPr>
        <p:spPr bwMode="auto">
          <a:xfrm>
            <a:off x="6567488" y="4343400"/>
            <a:ext cx="63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</a:rPr>
              <a:t>ˆ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36" name="Rectangle 71"/>
          <p:cNvSpPr>
            <a:spLocks noChangeArrowheads="1"/>
          </p:cNvSpPr>
          <p:nvPr/>
        </p:nvSpPr>
        <p:spPr bwMode="auto">
          <a:xfrm>
            <a:off x="6459538" y="4364038"/>
            <a:ext cx="476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Symbol" pitchFamily="18" charset="2"/>
              </a:rPr>
              <a:t>×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37" name="Rectangle 72"/>
          <p:cNvSpPr>
            <a:spLocks noChangeArrowheads="1"/>
          </p:cNvSpPr>
          <p:nvPr/>
        </p:nvSpPr>
        <p:spPr bwMode="auto">
          <a:xfrm>
            <a:off x="5900738" y="4364038"/>
            <a:ext cx="63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38" name="Rectangle 73"/>
          <p:cNvSpPr>
            <a:spLocks noChangeArrowheads="1"/>
          </p:cNvSpPr>
          <p:nvPr/>
        </p:nvSpPr>
        <p:spPr bwMode="auto">
          <a:xfrm>
            <a:off x="6653213" y="4364038"/>
            <a:ext cx="63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smtClean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39" name="Rectangle 74"/>
          <p:cNvSpPr>
            <a:spLocks noChangeArrowheads="1"/>
          </p:cNvSpPr>
          <p:nvPr/>
        </p:nvSpPr>
        <p:spPr bwMode="auto">
          <a:xfrm>
            <a:off x="2374900" y="4492625"/>
            <a:ext cx="142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</a:rPr>
              <a:t>=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840" name="Text Box 7"/>
          <p:cNvSpPr txBox="1">
            <a:spLocks noChangeArrowheads="1"/>
          </p:cNvSpPr>
          <p:nvPr/>
        </p:nvSpPr>
        <p:spPr bwMode="auto">
          <a:xfrm>
            <a:off x="1524000" y="5334000"/>
            <a:ext cx="60102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Correspondingly for magnetic currents.</a:t>
            </a: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Imaging applies only to INFINITE PLANE PEC or PMC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1749425" y="4635500"/>
            <a:ext cx="17145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0" y="4601746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dirty="0" err="1" smtClean="0"/>
              <a:t>J</a:t>
            </a:r>
            <a:r>
              <a:rPr lang="sv-SE" sz="1400" baseline="-25000" dirty="0" err="1" smtClean="0"/>
              <a:t>image</a:t>
            </a:r>
            <a:endParaRPr lang="sv-SE" sz="1400" baseline="-25000" dirty="0"/>
          </a:p>
        </p:txBody>
      </p:sp>
      <p:sp>
        <p:nvSpPr>
          <p:cNvPr id="81" name="Rectangle 80"/>
          <p:cNvSpPr/>
          <p:nvPr/>
        </p:nvSpPr>
        <p:spPr bwMode="auto">
          <a:xfrm>
            <a:off x="2867987" y="2819400"/>
            <a:ext cx="146675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4152587" y="2871787"/>
            <a:ext cx="146675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Rectangle 10"/>
          <p:cNvSpPr>
            <a:spLocks noChangeArrowheads="1"/>
          </p:cNvSpPr>
          <p:nvPr/>
        </p:nvSpPr>
        <p:spPr bwMode="auto">
          <a:xfrm>
            <a:off x="4168775" y="2840038"/>
            <a:ext cx="9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dirty="0" smtClean="0">
                <a:solidFill>
                  <a:srgbClr val="000000"/>
                </a:solidFill>
              </a:rPr>
              <a:t>r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80" name="Rectangle 11"/>
          <p:cNvSpPr>
            <a:spLocks noChangeArrowheads="1"/>
          </p:cNvSpPr>
          <p:nvPr/>
        </p:nvSpPr>
        <p:spPr bwMode="auto">
          <a:xfrm>
            <a:off x="4168775" y="28194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ˆ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76" name="Rectangle 10"/>
          <p:cNvSpPr>
            <a:spLocks noChangeArrowheads="1"/>
          </p:cNvSpPr>
          <p:nvPr/>
        </p:nvSpPr>
        <p:spPr bwMode="auto">
          <a:xfrm>
            <a:off x="2895600" y="2840038"/>
            <a:ext cx="9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 i="1" dirty="0" smtClean="0">
                <a:solidFill>
                  <a:srgbClr val="000000"/>
                </a:solidFill>
              </a:rPr>
              <a:t>r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77" name="Rectangle 11"/>
          <p:cNvSpPr>
            <a:spLocks noChangeArrowheads="1"/>
          </p:cNvSpPr>
          <p:nvPr/>
        </p:nvSpPr>
        <p:spPr bwMode="auto">
          <a:xfrm>
            <a:off x="2895600" y="2819400"/>
            <a:ext cx="8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ˆ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1371600" y="2743200"/>
            <a:ext cx="3157537" cy="533400"/>
          </a:xfrm>
          <a:prstGeom prst="rect">
            <a:avLst/>
          </a:prstGeom>
          <a:solidFill>
            <a:schemeClr val="tx2">
              <a:alpha val="1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sv-SE" dirty="0" smtClean="0"/>
              <a:t>Learning </a:t>
            </a:r>
            <a:r>
              <a:rPr lang="sv-SE" dirty="0" err="1" smtClean="0"/>
              <a:t>Goals</a:t>
            </a:r>
            <a:r>
              <a:rPr lang="en-GB" sz="4000" dirty="0" smtClean="0"/>
              <a:t/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6" name="Platshållare för innehåll 3"/>
          <p:cNvSpPr>
            <a:spLocks noGrp="1"/>
          </p:cNvSpPr>
          <p:nvPr>
            <p:ph idx="1"/>
          </p:nvPr>
        </p:nvSpPr>
        <p:spPr>
          <a:xfrm>
            <a:off x="609600" y="1371600"/>
            <a:ext cx="8153400" cy="44958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400" u="sng" dirty="0" smtClean="0"/>
              <a:t>Explain</a:t>
            </a:r>
            <a:r>
              <a:rPr lang="en-US" sz="2400" dirty="0" smtClean="0"/>
              <a:t> how antennas can be analyzed in terms of </a:t>
            </a:r>
            <a:r>
              <a:rPr lang="en-US" sz="2400" b="1" dirty="0" smtClean="0"/>
              <a:t>incremental elementary sources</a:t>
            </a:r>
            <a:r>
              <a:rPr lang="en-US" sz="2400" dirty="0" smtClean="0"/>
              <a:t>: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electric current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e</a:t>
            </a:r>
            <a:r>
              <a:rPr lang="en-US" sz="2000" dirty="0" smtClean="0"/>
              <a:t>quivalent magnetic current</a:t>
            </a:r>
          </a:p>
          <a:p>
            <a:pPr lvl="1">
              <a:spcBef>
                <a:spcPts val="600"/>
              </a:spcBef>
            </a:pPr>
            <a:r>
              <a:rPr lang="en-US" sz="2000" dirty="0" err="1" smtClean="0"/>
              <a:t>Huygen’s</a:t>
            </a:r>
            <a:r>
              <a:rPr lang="en-US" sz="2000" dirty="0" smtClean="0"/>
              <a:t> source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US" sz="2400" dirty="0" smtClean="0"/>
              <a:t>by </a:t>
            </a:r>
            <a:r>
              <a:rPr lang="en-US" sz="2400" dirty="0" smtClean="0"/>
              <a:t>using a compact vector notation and </a:t>
            </a:r>
            <a:r>
              <a:rPr lang="en-US" sz="2400" dirty="0" smtClean="0"/>
              <a:t>numerical integration; </a:t>
            </a:r>
            <a:r>
              <a:rPr lang="en-US" sz="2400" u="sng" dirty="0" smtClean="0"/>
              <a:t>apply</a:t>
            </a:r>
            <a:r>
              <a:rPr lang="en-US" sz="2400" dirty="0" smtClean="0"/>
              <a:t> </a:t>
            </a:r>
            <a:r>
              <a:rPr lang="en-US" sz="2400" dirty="0"/>
              <a:t>the formulas and perform simple calculations</a:t>
            </a:r>
            <a:endParaRPr lang="en-US" sz="2400" dirty="0" smtClean="0"/>
          </a:p>
          <a:p>
            <a:pPr>
              <a:spcBef>
                <a:spcPts val="1200"/>
              </a:spcBef>
            </a:pPr>
            <a:r>
              <a:rPr lang="en-US" sz="2400" u="sng" dirty="0" smtClean="0"/>
              <a:t>Describe</a:t>
            </a:r>
            <a:r>
              <a:rPr lang="en-US" sz="2400" dirty="0" smtClean="0"/>
              <a:t> reaction, </a:t>
            </a:r>
            <a:r>
              <a:rPr lang="en-US" sz="2400" b="1" dirty="0" smtClean="0"/>
              <a:t>reciprocity</a:t>
            </a:r>
            <a:r>
              <a:rPr lang="en-US" sz="2400" dirty="0" smtClean="0"/>
              <a:t> and mutual </a:t>
            </a:r>
            <a:r>
              <a:rPr lang="en-US" sz="2400" dirty="0" smtClean="0"/>
              <a:t>coupling; </a:t>
            </a:r>
            <a:r>
              <a:rPr lang="en-US" sz="2400" u="sng" dirty="0" smtClean="0"/>
              <a:t>apply</a:t>
            </a:r>
            <a:r>
              <a:rPr lang="en-US" sz="2400" dirty="0" smtClean="0"/>
              <a:t> the formulas and perform simple calculations</a:t>
            </a:r>
            <a:endParaRPr lang="en-US" sz="2400" dirty="0" smtClean="0"/>
          </a:p>
          <a:p>
            <a:pPr>
              <a:spcBef>
                <a:spcPts val="1200"/>
              </a:spcBef>
            </a:pPr>
            <a:r>
              <a:rPr lang="en-US" sz="2400" u="sng" dirty="0" smtClean="0"/>
              <a:t>Explain</a:t>
            </a:r>
            <a:r>
              <a:rPr lang="en-US" sz="2400" dirty="0" smtClean="0"/>
              <a:t> principles of </a:t>
            </a:r>
            <a:r>
              <a:rPr lang="en-US" sz="2400" b="1" dirty="0" smtClean="0"/>
              <a:t>imaging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766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Small antennas: Electric </a:t>
            </a:r>
            <a:r>
              <a:rPr lang="en-US" dirty="0" smtClean="0"/>
              <a:t>monopole, dipole, loop, and slot antennas. </a:t>
            </a:r>
          </a:p>
          <a:p>
            <a:r>
              <a:rPr lang="en-US" dirty="0" smtClean="0"/>
              <a:t>Yagi </a:t>
            </a:r>
            <a:r>
              <a:rPr lang="en-US" dirty="0"/>
              <a:t>antennas. </a:t>
            </a:r>
            <a:r>
              <a:rPr lang="en-US" dirty="0" smtClean="0"/>
              <a:t>Log-periodic </a:t>
            </a:r>
            <a:r>
              <a:rPr lang="en-US" dirty="0"/>
              <a:t>and other ultra wideband antennas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Helical </a:t>
            </a:r>
            <a:r>
              <a:rPr lang="en-US" dirty="0"/>
              <a:t>and spiral antennas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lecture – </a:t>
            </a:r>
            <a:r>
              <a:rPr lang="en-US" dirty="0" smtClean="0"/>
              <a:t>May 5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962025"/>
          </a:xfrm>
        </p:spPr>
        <p:txBody>
          <a:bodyPr/>
          <a:lstStyle/>
          <a:p>
            <a:r>
              <a:rPr lang="en-US" smtClean="0"/>
              <a:t>Example of dielectric materials</a:t>
            </a:r>
          </a:p>
        </p:txBody>
      </p:sp>
      <p:pic>
        <p:nvPicPr>
          <p:cNvPr id="39939" name="Picture 4"/>
          <p:cNvPicPr>
            <a:picLocks noChangeAspect="1" noChangeArrowheads="1"/>
          </p:cNvPicPr>
          <p:nvPr/>
        </p:nvPicPr>
        <p:blipFill>
          <a:blip r:embed="rId2" cstate="print"/>
          <a:srcRect l="59766" t="25626" r="5859" b="46249"/>
          <a:stretch>
            <a:fillRect/>
          </a:stretch>
        </p:blipFill>
        <p:spPr bwMode="auto">
          <a:xfrm>
            <a:off x="60325" y="1643063"/>
            <a:ext cx="8940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/>
              <a:t>Example of skin depths of good conductors (can be approximated as PEC if thickness &gt; skin depth)</a:t>
            </a:r>
          </a:p>
        </p:txBody>
      </p:sp>
      <p:pic>
        <p:nvPicPr>
          <p:cNvPr id="43011" name="Picture 4"/>
          <p:cNvPicPr>
            <a:picLocks noChangeAspect="1" noChangeArrowheads="1"/>
          </p:cNvPicPr>
          <p:nvPr/>
        </p:nvPicPr>
        <p:blipFill>
          <a:blip r:embed="rId2" cstate="print"/>
          <a:srcRect l="60547" t="53751" r="7031" b="16875"/>
          <a:stretch>
            <a:fillRect/>
          </a:stretch>
        </p:blipFill>
        <p:spPr bwMode="auto">
          <a:xfrm>
            <a:off x="571500" y="1928813"/>
            <a:ext cx="8072438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sz="4000" smtClean="0"/>
              <a:t>Skin depth </a:t>
            </a:r>
            <a:br>
              <a:rPr lang="en-US" sz="4000" smtClean="0"/>
            </a:br>
            <a:r>
              <a:rPr lang="en-US" sz="4000" smtClean="0"/>
              <a:t>(field penetration into good conductors)</a:t>
            </a: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 l="8035" t="45769" r="56250" b="42857"/>
          <a:stretch>
            <a:fillRect/>
          </a:stretch>
        </p:blipFill>
        <p:spPr bwMode="auto">
          <a:xfrm>
            <a:off x="428625" y="2214563"/>
            <a:ext cx="82550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sz="4000" dirty="0" smtClean="0"/>
              <a:t>Lecture 7</a:t>
            </a:r>
            <a:br>
              <a:rPr lang="en-US" sz="4000" dirty="0" smtClean="0"/>
            </a:br>
            <a:r>
              <a:rPr lang="en-GB" sz="4000" dirty="0" smtClean="0"/>
              <a:t>Incremental elementary sources of radiation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sz="2400" dirty="0" smtClean="0"/>
              <a:t>Maxwell’s equations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Boundary conditions</a:t>
            </a:r>
          </a:p>
          <a:p>
            <a:pPr lvl="1"/>
            <a:r>
              <a:rPr lang="en-US" sz="2000" dirty="0" smtClean="0"/>
              <a:t>Auxiliary vector potentials</a:t>
            </a:r>
          </a:p>
          <a:p>
            <a:r>
              <a:rPr lang="en-US" sz="2400" dirty="0" smtClean="0"/>
              <a:t>Vector integral forms of E- and H-fields</a:t>
            </a:r>
          </a:p>
          <a:p>
            <a:pPr lvl="1"/>
            <a:r>
              <a:rPr lang="en-US" sz="2000" dirty="0" smtClean="0"/>
              <a:t>General expressions and far-field expressions</a:t>
            </a:r>
          </a:p>
          <a:p>
            <a:r>
              <a:rPr lang="en-US" sz="2400" dirty="0" smtClean="0"/>
              <a:t>Uniqueness and equivalence for construction of solutions</a:t>
            </a:r>
          </a:p>
          <a:p>
            <a:r>
              <a:rPr lang="en-US" sz="2400" dirty="0" smtClean="0"/>
              <a:t>Incremental current sources</a:t>
            </a:r>
          </a:p>
          <a:p>
            <a:pPr lvl="1"/>
            <a:r>
              <a:rPr lang="en-US" sz="2000" dirty="0" smtClean="0"/>
              <a:t>Electric, magnetic and </a:t>
            </a:r>
            <a:r>
              <a:rPr lang="en-US" sz="2000" dirty="0" err="1" smtClean="0"/>
              <a:t>Huygen’s</a:t>
            </a:r>
            <a:r>
              <a:rPr lang="en-US" sz="2000" dirty="0" smtClean="0"/>
              <a:t> sources</a:t>
            </a:r>
          </a:p>
          <a:p>
            <a:r>
              <a:rPr lang="en-US" sz="2400" dirty="0" smtClean="0"/>
              <a:t>Reaction, reciprocity and mutual coupling</a:t>
            </a:r>
          </a:p>
          <a:p>
            <a:r>
              <a:rPr lang="en-US" sz="2400" dirty="0" smtClean="0"/>
              <a:t>Imaging</a:t>
            </a:r>
          </a:p>
          <a:p>
            <a:pPr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619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_Blank Presentation">
  <a:themeElements>
    <a:clrScheme name="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21286</TotalTime>
  <Words>2191</Words>
  <Application>Microsoft Office PowerPoint</Application>
  <PresentationFormat>On-screen Show (4:3)</PresentationFormat>
  <Paragraphs>954</Paragraphs>
  <Slides>58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5" baseType="lpstr">
      <vt:lpstr>Arial</vt:lpstr>
      <vt:lpstr>Arial Black</vt:lpstr>
      <vt:lpstr>Symbol</vt:lpstr>
      <vt:lpstr>Times</vt:lpstr>
      <vt:lpstr>Times New Roman</vt:lpstr>
      <vt:lpstr>11_Blank Presentation</vt:lpstr>
      <vt:lpstr>Equation</vt:lpstr>
      <vt:lpstr>Lecture 7 Incremental elementary sources of radiation Dr. Rob Maaskant </vt:lpstr>
      <vt:lpstr>Learning Goals </vt:lpstr>
      <vt:lpstr>Lecture 7 Incremental elementary sources of radiation </vt:lpstr>
      <vt:lpstr>Maxwell’s equations</vt:lpstr>
      <vt:lpstr>Material parameters</vt:lpstr>
      <vt:lpstr>Example of dielectric materials</vt:lpstr>
      <vt:lpstr>Example of skin depths of good conductors (can be approximated as PEC if thickness &gt; skin depth)</vt:lpstr>
      <vt:lpstr>Skin depth  (field penetration into good conductors)</vt:lpstr>
      <vt:lpstr>Lecture 7 Incremental elementary sources of radiation </vt:lpstr>
      <vt:lpstr>Boundary conditions</vt:lpstr>
      <vt:lpstr>Impressed tang. currents on PEC do not radiate (are “short-circuited”)</vt:lpstr>
      <vt:lpstr>Question: What with scattering from a thin wire. For which polarization is it larger?</vt:lpstr>
      <vt:lpstr>Question: What with scattering from a thin wire. For which polarization is it larger?</vt:lpstr>
      <vt:lpstr>Fields around PEC, 2D case Soft and hard boundary conditions</vt:lpstr>
      <vt:lpstr>Lecture 7 Incremental elementary sources of radiation </vt:lpstr>
      <vt:lpstr>About the vector potentials used in most other antenna theory textbooks:</vt:lpstr>
      <vt:lpstr>Auxiliary vector potentials</vt:lpstr>
      <vt:lpstr>Auxiliary vector potentials</vt:lpstr>
      <vt:lpstr>Auxiliary vector potentials:  field expressions</vt:lpstr>
      <vt:lpstr>Auxiliary vector potentials:  field expressions</vt:lpstr>
      <vt:lpstr>However, the vector potentials are really NOT needed</vt:lpstr>
      <vt:lpstr>Vector integral forms of E- and H-fields versus vector potentials</vt:lpstr>
      <vt:lpstr>Lecture 7 Incremental elementary sources of radiation </vt:lpstr>
      <vt:lpstr>Vector Integral Forms of the E- and H-fields used in compendium (general formulas)</vt:lpstr>
      <vt:lpstr>Vector integral formulas for radiating near fields</vt:lpstr>
      <vt:lpstr>Vector integral formulas for far field  from current distributions</vt:lpstr>
      <vt:lpstr>Far field integrals &amp;  Fourier transforms</vt:lpstr>
      <vt:lpstr>Duality and superposition</vt:lpstr>
      <vt:lpstr>Lecture 7 Incremental elementary sources of radiation </vt:lpstr>
      <vt:lpstr>Uniqueness (can be used to construct equivalent field problems)</vt:lpstr>
      <vt:lpstr>PEC equivalent and  magnetic currents</vt:lpstr>
      <vt:lpstr>Free space equivalent is used to remove sources and materials in some volume</vt:lpstr>
      <vt:lpstr>Physical equivalent is used to remove metal objects</vt:lpstr>
      <vt:lpstr>Lecture 7 Incremental elementary sources of radiation </vt:lpstr>
      <vt:lpstr>Incremental electric current</vt:lpstr>
      <vt:lpstr>Incremental electric current:  vertical and horizontal orientation in spherical coordinate system</vt:lpstr>
      <vt:lpstr>Incremental magnetic current</vt:lpstr>
      <vt:lpstr>Questions</vt:lpstr>
      <vt:lpstr>Huygen’s source by adding orthogonal electric and magnetic currents</vt:lpstr>
      <vt:lpstr>Questions</vt:lpstr>
      <vt:lpstr>Rad. patterns of incremental sources, BOR1 excited</vt:lpstr>
      <vt:lpstr>Lecture 7 Incremental elementary sources of radiation </vt:lpstr>
      <vt:lpstr>Definition of reaction</vt:lpstr>
      <vt:lpstr>Three reciprocity relations</vt:lpstr>
      <vt:lpstr>Mutual coupling between two infinitesimal sources</vt:lpstr>
      <vt:lpstr>Does reciprocity apply when we interchange the antennas?</vt:lpstr>
      <vt:lpstr>Does reciprocity apply when we interchange the antennas?</vt:lpstr>
      <vt:lpstr>Does reciprocity apply when we interchange the antennas?</vt:lpstr>
      <vt:lpstr>Mutual impedance</vt:lpstr>
      <vt:lpstr>Mutual impedance between current distributions</vt:lpstr>
      <vt:lpstr>Mutual impedance: Illustrations and equivalent circuits</vt:lpstr>
      <vt:lpstr>Mutual admittance: Illustrations and equivalent circuits</vt:lpstr>
      <vt:lpstr>Mutual coupling coefficient: Illustrations and equivalent circuits</vt:lpstr>
      <vt:lpstr>Lecture 7 Incremental elementary sources of radiation </vt:lpstr>
      <vt:lpstr>Imaging</vt:lpstr>
      <vt:lpstr>Imaging: Total field formula</vt:lpstr>
      <vt:lpstr>Learning Goals </vt:lpstr>
      <vt:lpstr>Next lecture – May 5 </vt:lpstr>
    </vt:vector>
  </TitlesOfParts>
  <Company>.Chalmers Univ.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Characterization of Antennas</dc:title>
  <dc:creator>.Per-Simon Kildal</dc:creator>
  <cp:lastModifiedBy>maaskant</cp:lastModifiedBy>
  <cp:revision>454</cp:revision>
  <cp:lastPrinted>2013-04-22T14:18:01Z</cp:lastPrinted>
  <dcterms:created xsi:type="dcterms:W3CDTF">1999-06-13T11:08:48Z</dcterms:created>
  <dcterms:modified xsi:type="dcterms:W3CDTF">2015-04-28T08:15:47Z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2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/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4</vt:i4>
  </property>
  <property fmtid="{D5CDD505-2E9C-101B-9397-08002B2CF9AE}" pid="21" name="OutputDir">
    <vt:lpwstr>C:\Per-Simon_hos_Susanne\Antennkursen\99-00\Cd-rom for Microwave Antenna course 1999\OH-slides in html format</vt:lpwstr>
  </property>
</Properties>
</file>