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433" r:id="rId2"/>
    <p:sldId id="379" r:id="rId3"/>
    <p:sldId id="409" r:id="rId4"/>
    <p:sldId id="410" r:id="rId5"/>
    <p:sldId id="297" r:id="rId6"/>
    <p:sldId id="344" r:id="rId7"/>
    <p:sldId id="430" r:id="rId8"/>
    <p:sldId id="298" r:id="rId9"/>
    <p:sldId id="345" r:id="rId10"/>
    <p:sldId id="431" r:id="rId11"/>
    <p:sldId id="383" r:id="rId12"/>
    <p:sldId id="384" r:id="rId13"/>
    <p:sldId id="388" r:id="rId14"/>
    <p:sldId id="389" r:id="rId15"/>
    <p:sldId id="387" r:id="rId16"/>
    <p:sldId id="385" r:id="rId17"/>
    <p:sldId id="386" r:id="rId18"/>
    <p:sldId id="392" r:id="rId19"/>
    <p:sldId id="393" r:id="rId20"/>
    <p:sldId id="413" r:id="rId21"/>
    <p:sldId id="395" r:id="rId22"/>
    <p:sldId id="299" r:id="rId23"/>
    <p:sldId id="306" r:id="rId24"/>
    <p:sldId id="307" r:id="rId25"/>
    <p:sldId id="414" r:id="rId26"/>
    <p:sldId id="396" r:id="rId27"/>
    <p:sldId id="399" r:id="rId28"/>
    <p:sldId id="400" r:id="rId29"/>
    <p:sldId id="401" r:id="rId30"/>
    <p:sldId id="408" r:id="rId31"/>
    <p:sldId id="397" r:id="rId32"/>
    <p:sldId id="402" r:id="rId33"/>
    <p:sldId id="403" r:id="rId34"/>
    <p:sldId id="404" r:id="rId35"/>
    <p:sldId id="405" r:id="rId36"/>
    <p:sldId id="407" r:id="rId37"/>
    <p:sldId id="406" r:id="rId38"/>
    <p:sldId id="415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7" r:id="rId50"/>
    <p:sldId id="426" r:id="rId51"/>
    <p:sldId id="428" r:id="rId52"/>
    <p:sldId id="429" r:id="rId53"/>
    <p:sldId id="432" r:id="rId54"/>
    <p:sldId id="398" r:id="rId55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>
      <p:cViewPr varScale="1">
        <p:scale>
          <a:sx n="113" d="100"/>
          <a:sy n="113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998" y="-9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5.wmf"/><Relationship Id="rId7" Type="http://schemas.openxmlformats.org/officeDocument/2006/relationships/image" Target="../media/image13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0.wmf"/><Relationship Id="rId4" Type="http://schemas.openxmlformats.org/officeDocument/2006/relationships/image" Target="../media/image6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1.wmf"/><Relationship Id="rId3" Type="http://schemas.openxmlformats.org/officeDocument/2006/relationships/image" Target="../media/image5.wmf"/><Relationship Id="rId7" Type="http://schemas.openxmlformats.org/officeDocument/2006/relationships/image" Target="../media/image13.wmf"/><Relationship Id="rId12" Type="http://schemas.openxmlformats.org/officeDocument/2006/relationships/image" Target="../media/image20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12.wmf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5" Type="http://schemas.openxmlformats.org/officeDocument/2006/relationships/image" Target="../media/image10.wmf"/><Relationship Id="rId10" Type="http://schemas.openxmlformats.org/officeDocument/2006/relationships/image" Target="../media/image18.wmf"/><Relationship Id="rId4" Type="http://schemas.openxmlformats.org/officeDocument/2006/relationships/image" Target="../media/image6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1.wmf"/><Relationship Id="rId3" Type="http://schemas.openxmlformats.org/officeDocument/2006/relationships/image" Target="../media/image5.wmf"/><Relationship Id="rId7" Type="http://schemas.openxmlformats.org/officeDocument/2006/relationships/image" Target="../media/image13.wmf"/><Relationship Id="rId12" Type="http://schemas.openxmlformats.org/officeDocument/2006/relationships/image" Target="../media/image20.wmf"/><Relationship Id="rId2" Type="http://schemas.openxmlformats.org/officeDocument/2006/relationships/image" Target="../media/image4.wmf"/><Relationship Id="rId16" Type="http://schemas.openxmlformats.org/officeDocument/2006/relationships/image" Target="../media/image10.wmf"/><Relationship Id="rId1" Type="http://schemas.openxmlformats.org/officeDocument/2006/relationships/image" Target="../media/image3.wmf"/><Relationship Id="rId6" Type="http://schemas.openxmlformats.org/officeDocument/2006/relationships/image" Target="../media/image12.wmf"/><Relationship Id="rId11" Type="http://schemas.openxmlformats.org/officeDocument/2006/relationships/image" Target="../media/image24.wmf"/><Relationship Id="rId5" Type="http://schemas.openxmlformats.org/officeDocument/2006/relationships/image" Target="../media/image23.wmf"/><Relationship Id="rId15" Type="http://schemas.openxmlformats.org/officeDocument/2006/relationships/image" Target="../media/image14.wmf"/><Relationship Id="rId10" Type="http://schemas.openxmlformats.org/officeDocument/2006/relationships/image" Target="../media/image18.wmf"/><Relationship Id="rId4" Type="http://schemas.openxmlformats.org/officeDocument/2006/relationships/image" Target="../media/image6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1.wmf"/><Relationship Id="rId3" Type="http://schemas.openxmlformats.org/officeDocument/2006/relationships/image" Target="../media/image5.wmf"/><Relationship Id="rId7" Type="http://schemas.openxmlformats.org/officeDocument/2006/relationships/image" Target="../media/image13.wmf"/><Relationship Id="rId12" Type="http://schemas.openxmlformats.org/officeDocument/2006/relationships/image" Target="../media/image20.wmf"/><Relationship Id="rId2" Type="http://schemas.openxmlformats.org/officeDocument/2006/relationships/image" Target="../media/image4.wmf"/><Relationship Id="rId16" Type="http://schemas.openxmlformats.org/officeDocument/2006/relationships/image" Target="../media/image10.wmf"/><Relationship Id="rId1" Type="http://schemas.openxmlformats.org/officeDocument/2006/relationships/image" Target="../media/image3.wmf"/><Relationship Id="rId6" Type="http://schemas.openxmlformats.org/officeDocument/2006/relationships/image" Target="../media/image12.wmf"/><Relationship Id="rId11" Type="http://schemas.openxmlformats.org/officeDocument/2006/relationships/image" Target="../media/image26.wmf"/><Relationship Id="rId5" Type="http://schemas.openxmlformats.org/officeDocument/2006/relationships/image" Target="../media/image25.wmf"/><Relationship Id="rId15" Type="http://schemas.openxmlformats.org/officeDocument/2006/relationships/image" Target="../media/image14.wmf"/><Relationship Id="rId10" Type="http://schemas.openxmlformats.org/officeDocument/2006/relationships/image" Target="../media/image18.wmf"/><Relationship Id="rId4" Type="http://schemas.openxmlformats.org/officeDocument/2006/relationships/image" Target="../media/image6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32.wmf"/><Relationship Id="rId3" Type="http://schemas.openxmlformats.org/officeDocument/2006/relationships/image" Target="../media/image13.wmf"/><Relationship Id="rId7" Type="http://schemas.openxmlformats.org/officeDocument/2006/relationships/image" Target="../media/image21.wmf"/><Relationship Id="rId12" Type="http://schemas.openxmlformats.org/officeDocument/2006/relationships/image" Target="../media/image31.wmf"/><Relationship Id="rId2" Type="http://schemas.openxmlformats.org/officeDocument/2006/relationships/image" Target="../media/image12.wmf"/><Relationship Id="rId1" Type="http://schemas.openxmlformats.org/officeDocument/2006/relationships/image" Target="../media/image27.wmf"/><Relationship Id="rId6" Type="http://schemas.openxmlformats.org/officeDocument/2006/relationships/image" Target="../media/image20.wmf"/><Relationship Id="rId11" Type="http://schemas.openxmlformats.org/officeDocument/2006/relationships/image" Target="../media/image30.wmf"/><Relationship Id="rId5" Type="http://schemas.openxmlformats.org/officeDocument/2006/relationships/image" Target="../media/image28.wmf"/><Relationship Id="rId15" Type="http://schemas.openxmlformats.org/officeDocument/2006/relationships/image" Target="../media/image34.wmf"/><Relationship Id="rId10" Type="http://schemas.openxmlformats.org/officeDocument/2006/relationships/image" Target="../media/image29.wmf"/><Relationship Id="rId4" Type="http://schemas.openxmlformats.org/officeDocument/2006/relationships/image" Target="../media/image15.wmf"/><Relationship Id="rId9" Type="http://schemas.openxmlformats.org/officeDocument/2006/relationships/image" Target="../media/image10.wmf"/><Relationship Id="rId14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40.wmf"/><Relationship Id="rId3" Type="http://schemas.openxmlformats.org/officeDocument/2006/relationships/image" Target="../media/image13.wmf"/><Relationship Id="rId7" Type="http://schemas.openxmlformats.org/officeDocument/2006/relationships/image" Target="../media/image21.wmf"/><Relationship Id="rId12" Type="http://schemas.openxmlformats.org/officeDocument/2006/relationships/image" Target="../media/image31.wmf"/><Relationship Id="rId17" Type="http://schemas.openxmlformats.org/officeDocument/2006/relationships/image" Target="../media/image43.wmf"/><Relationship Id="rId2" Type="http://schemas.openxmlformats.org/officeDocument/2006/relationships/image" Target="../media/image12.wmf"/><Relationship Id="rId16" Type="http://schemas.openxmlformats.org/officeDocument/2006/relationships/image" Target="../media/image42.wmf"/><Relationship Id="rId1" Type="http://schemas.openxmlformats.org/officeDocument/2006/relationships/image" Target="../media/image35.wmf"/><Relationship Id="rId6" Type="http://schemas.openxmlformats.org/officeDocument/2006/relationships/image" Target="../media/image37.wmf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34.wmf"/><Relationship Id="rId10" Type="http://schemas.openxmlformats.org/officeDocument/2006/relationships/image" Target="../media/image38.wmf"/><Relationship Id="rId4" Type="http://schemas.openxmlformats.org/officeDocument/2006/relationships/image" Target="../media/image15.wmf"/><Relationship Id="rId9" Type="http://schemas.openxmlformats.org/officeDocument/2006/relationships/image" Target="../media/image10.wmf"/><Relationship Id="rId14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3.wmf"/><Relationship Id="rId7" Type="http://schemas.openxmlformats.org/officeDocument/2006/relationships/image" Target="../media/image44.wmf"/><Relationship Id="rId2" Type="http://schemas.openxmlformats.org/officeDocument/2006/relationships/image" Target="../media/image12.wmf"/><Relationship Id="rId1" Type="http://schemas.openxmlformats.org/officeDocument/2006/relationships/image" Target="../media/image35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10" Type="http://schemas.openxmlformats.org/officeDocument/2006/relationships/image" Target="../media/image45.wmf"/><Relationship Id="rId4" Type="http://schemas.openxmlformats.org/officeDocument/2006/relationships/image" Target="../media/image15.wmf"/><Relationship Id="rId9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2.wmf"/><Relationship Id="rId3" Type="http://schemas.openxmlformats.org/officeDocument/2006/relationships/image" Target="../media/image13.wmf"/><Relationship Id="rId7" Type="http://schemas.openxmlformats.org/officeDocument/2006/relationships/image" Target="../media/image47.wmf"/><Relationship Id="rId12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35.wmf"/><Relationship Id="rId6" Type="http://schemas.openxmlformats.org/officeDocument/2006/relationships/image" Target="../media/image37.wmf"/><Relationship Id="rId11" Type="http://schemas.openxmlformats.org/officeDocument/2006/relationships/image" Target="../media/image50.wmf"/><Relationship Id="rId5" Type="http://schemas.openxmlformats.org/officeDocument/2006/relationships/image" Target="../media/image36.wmf"/><Relationship Id="rId10" Type="http://schemas.openxmlformats.org/officeDocument/2006/relationships/image" Target="../media/image49.wmf"/><Relationship Id="rId4" Type="http://schemas.openxmlformats.org/officeDocument/2006/relationships/image" Target="../media/image15.wmf"/><Relationship Id="rId9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629" y="0"/>
            <a:ext cx="3075131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endParaRPr 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629" y="9721868"/>
            <a:ext cx="3075131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fld id="{1B8F0644-9259-4918-A7B5-BECAE7AE06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52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7280" y="0"/>
            <a:ext cx="3076671" cy="5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8581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2149" y="4863472"/>
            <a:ext cx="5181194" cy="462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560"/>
            <a:ext cx="3076672" cy="47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7280" y="9723560"/>
            <a:ext cx="3076671" cy="47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D4BC8515-CDA9-4354-9F1C-DFF8E5FC5E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25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E90D8-8492-4FF1-864A-DDF3A99897D3}" type="slidenum">
              <a:rPr lang="en-US"/>
              <a:pPr/>
              <a:t>5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0926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27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4962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28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5475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29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9292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31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8771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32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5766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33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201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34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372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35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3096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36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9374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37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5721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30DEE7-CB79-406B-BA0A-A79E3C49C087}" type="slidenum">
              <a:rPr lang="en-US"/>
              <a:pPr/>
              <a:t>6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8336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54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4612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9D6732-9DC1-4F8C-B60C-38A3DBAE122E}" type="slidenum">
              <a:rPr lang="en-US"/>
              <a:pPr/>
              <a:t>8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1303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BF4BD6-5899-49B9-B442-3C83905D9027}" type="slidenum">
              <a:rPr lang="en-US"/>
              <a:pPr/>
              <a:t>9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2379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21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0262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FE579-DFA6-469F-90DA-41BA9BE7F869}" type="slidenum">
              <a:rPr lang="en-US"/>
              <a:pPr/>
              <a:t>22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0265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7F969E-462D-4B42-A293-824B97B68DA5}" type="slidenum">
              <a:rPr lang="en-US"/>
              <a:pPr/>
              <a:t>23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3068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3149DB-5836-444E-BC75-4D1C985C9088}" type="slidenum">
              <a:rPr lang="en-US"/>
              <a:pPr/>
              <a:t>24</a:t>
            </a:fld>
            <a:endParaRPr 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906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152AE-75AD-421D-B549-96E00DCF6234}" type="slidenum">
              <a:rPr lang="en-US"/>
              <a:pPr/>
              <a:t>26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409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Rubrik, text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Rubrik, innehåll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Rubrik och fyra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1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8077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0" y="65502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9D5912D-583E-4E4B-B699-9F2888DBEE75}" type="slidenum">
              <a:rPr lang="en-US" sz="1400" smtClean="0"/>
              <a:t>‹#›</a:t>
            </a:fld>
            <a:r>
              <a:rPr lang="en-US" sz="1400" dirty="0" smtClean="0"/>
              <a:t>/54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20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2.wmf"/><Relationship Id="rId22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7.bin"/><Relationship Id="rId18" Type="http://schemas.openxmlformats.org/officeDocument/2006/relationships/oleObject" Target="../embeddings/oleObject30.bin"/><Relationship Id="rId26" Type="http://schemas.openxmlformats.org/officeDocument/2006/relationships/oleObject" Target="../embeddings/oleObject36.bin"/><Relationship Id="rId39" Type="http://schemas.openxmlformats.org/officeDocument/2006/relationships/oleObject" Target="../embeddings/oleObject43.bin"/><Relationship Id="rId21" Type="http://schemas.openxmlformats.org/officeDocument/2006/relationships/oleObject" Target="../embeddings/oleObject32.bin"/><Relationship Id="rId34" Type="http://schemas.openxmlformats.org/officeDocument/2006/relationships/oleObject" Target="../embeddings/oleObject40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29.bin"/><Relationship Id="rId25" Type="http://schemas.openxmlformats.org/officeDocument/2006/relationships/image" Target="../media/image17.wmf"/><Relationship Id="rId33" Type="http://schemas.openxmlformats.org/officeDocument/2006/relationships/image" Target="../media/image21.wmf"/><Relationship Id="rId38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image" Target="../media/image1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26.bin"/><Relationship Id="rId24" Type="http://schemas.openxmlformats.org/officeDocument/2006/relationships/oleObject" Target="../embeddings/oleObject35.bin"/><Relationship Id="rId32" Type="http://schemas.openxmlformats.org/officeDocument/2006/relationships/oleObject" Target="../embeddings/oleObject39.bin"/><Relationship Id="rId37" Type="http://schemas.openxmlformats.org/officeDocument/2006/relationships/image" Target="../media/image10.wmf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23" Type="http://schemas.openxmlformats.org/officeDocument/2006/relationships/oleObject" Target="../embeddings/oleObject34.bin"/><Relationship Id="rId28" Type="http://schemas.openxmlformats.org/officeDocument/2006/relationships/oleObject" Target="../embeddings/oleObject37.bin"/><Relationship Id="rId36" Type="http://schemas.openxmlformats.org/officeDocument/2006/relationships/oleObject" Target="../embeddings/oleObject41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31.bin"/><Relationship Id="rId31" Type="http://schemas.openxmlformats.org/officeDocument/2006/relationships/image" Target="../media/image20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12.wmf"/><Relationship Id="rId22" Type="http://schemas.openxmlformats.org/officeDocument/2006/relationships/oleObject" Target="../embeddings/oleObject33.bin"/><Relationship Id="rId27" Type="http://schemas.openxmlformats.org/officeDocument/2006/relationships/image" Target="../media/image18.wmf"/><Relationship Id="rId30" Type="http://schemas.openxmlformats.org/officeDocument/2006/relationships/oleObject" Target="../embeddings/oleObject38.bin"/><Relationship Id="rId35" Type="http://schemas.openxmlformats.org/officeDocument/2006/relationships/image" Target="../media/image22.wmf"/><Relationship Id="rId8" Type="http://schemas.openxmlformats.org/officeDocument/2006/relationships/image" Target="../media/image5.wmf"/><Relationship Id="rId3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9.bin"/><Relationship Id="rId18" Type="http://schemas.openxmlformats.org/officeDocument/2006/relationships/oleObject" Target="../embeddings/oleObject52.bin"/><Relationship Id="rId26" Type="http://schemas.openxmlformats.org/officeDocument/2006/relationships/oleObject" Target="../embeddings/oleObject58.bin"/><Relationship Id="rId39" Type="http://schemas.openxmlformats.org/officeDocument/2006/relationships/image" Target="../media/image10.wmf"/><Relationship Id="rId21" Type="http://schemas.openxmlformats.org/officeDocument/2006/relationships/oleObject" Target="../embeddings/oleObject54.bin"/><Relationship Id="rId34" Type="http://schemas.openxmlformats.org/officeDocument/2006/relationships/oleObject" Target="../embeddings/oleObject62.bin"/><Relationship Id="rId42" Type="http://schemas.openxmlformats.org/officeDocument/2006/relationships/image" Target="../media/image25.png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image" Target="../media/image24.wmf"/><Relationship Id="rId41" Type="http://schemas.openxmlformats.org/officeDocument/2006/relationships/oleObject" Target="../embeddings/oleObject66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48.bin"/><Relationship Id="rId24" Type="http://schemas.openxmlformats.org/officeDocument/2006/relationships/oleObject" Target="../embeddings/oleObject57.bin"/><Relationship Id="rId32" Type="http://schemas.openxmlformats.org/officeDocument/2006/relationships/oleObject" Target="../embeddings/oleObject61.bin"/><Relationship Id="rId37" Type="http://schemas.openxmlformats.org/officeDocument/2006/relationships/image" Target="../media/image14.wmf"/><Relationship Id="rId40" Type="http://schemas.openxmlformats.org/officeDocument/2006/relationships/oleObject" Target="../embeddings/oleObject65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23" Type="http://schemas.openxmlformats.org/officeDocument/2006/relationships/oleObject" Target="../embeddings/oleObject56.bin"/><Relationship Id="rId28" Type="http://schemas.openxmlformats.org/officeDocument/2006/relationships/oleObject" Target="../embeddings/oleObject59.bin"/><Relationship Id="rId36" Type="http://schemas.openxmlformats.org/officeDocument/2006/relationships/oleObject" Target="../embeddings/oleObject63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53.bin"/><Relationship Id="rId31" Type="http://schemas.openxmlformats.org/officeDocument/2006/relationships/image" Target="../media/image20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12.wmf"/><Relationship Id="rId22" Type="http://schemas.openxmlformats.org/officeDocument/2006/relationships/oleObject" Target="../embeddings/oleObject55.bin"/><Relationship Id="rId27" Type="http://schemas.openxmlformats.org/officeDocument/2006/relationships/image" Target="../media/image18.wmf"/><Relationship Id="rId30" Type="http://schemas.openxmlformats.org/officeDocument/2006/relationships/oleObject" Target="../embeddings/oleObject60.bin"/><Relationship Id="rId35" Type="http://schemas.openxmlformats.org/officeDocument/2006/relationships/image" Target="../media/image22.wmf"/><Relationship Id="rId8" Type="http://schemas.openxmlformats.org/officeDocument/2006/relationships/image" Target="../media/image5.wmf"/><Relationship Id="rId3" Type="http://schemas.openxmlformats.org/officeDocument/2006/relationships/oleObject" Target="../embeddings/oleObject44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51.bin"/><Relationship Id="rId25" Type="http://schemas.openxmlformats.org/officeDocument/2006/relationships/image" Target="../media/image17.wmf"/><Relationship Id="rId33" Type="http://schemas.openxmlformats.org/officeDocument/2006/relationships/image" Target="../media/image21.wmf"/><Relationship Id="rId38" Type="http://schemas.openxmlformats.org/officeDocument/2006/relationships/oleObject" Target="../embeddings/oleObject64.bin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72.bin"/><Relationship Id="rId18" Type="http://schemas.openxmlformats.org/officeDocument/2006/relationships/oleObject" Target="../embeddings/oleObject75.bin"/><Relationship Id="rId26" Type="http://schemas.openxmlformats.org/officeDocument/2006/relationships/oleObject" Target="../embeddings/oleObject81.bin"/><Relationship Id="rId39" Type="http://schemas.openxmlformats.org/officeDocument/2006/relationships/image" Target="../media/image10.wmf"/><Relationship Id="rId21" Type="http://schemas.openxmlformats.org/officeDocument/2006/relationships/oleObject" Target="../embeddings/oleObject77.bin"/><Relationship Id="rId34" Type="http://schemas.openxmlformats.org/officeDocument/2006/relationships/oleObject" Target="../embeddings/oleObject85.bin"/><Relationship Id="rId42" Type="http://schemas.openxmlformats.org/officeDocument/2006/relationships/image" Target="../media/image28.png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image" Target="../media/image26.wmf"/><Relationship Id="rId41" Type="http://schemas.openxmlformats.org/officeDocument/2006/relationships/oleObject" Target="../embeddings/oleObject89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1.bin"/><Relationship Id="rId24" Type="http://schemas.openxmlformats.org/officeDocument/2006/relationships/oleObject" Target="../embeddings/oleObject80.bin"/><Relationship Id="rId32" Type="http://schemas.openxmlformats.org/officeDocument/2006/relationships/oleObject" Target="../embeddings/oleObject84.bin"/><Relationship Id="rId37" Type="http://schemas.openxmlformats.org/officeDocument/2006/relationships/image" Target="../media/image14.wmf"/><Relationship Id="rId40" Type="http://schemas.openxmlformats.org/officeDocument/2006/relationships/oleObject" Target="../embeddings/oleObject88.bin"/><Relationship Id="rId5" Type="http://schemas.openxmlformats.org/officeDocument/2006/relationships/oleObject" Target="../embeddings/oleObject68.bin"/><Relationship Id="rId15" Type="http://schemas.openxmlformats.org/officeDocument/2006/relationships/oleObject" Target="../embeddings/oleObject73.bin"/><Relationship Id="rId23" Type="http://schemas.openxmlformats.org/officeDocument/2006/relationships/oleObject" Target="../embeddings/oleObject79.bin"/><Relationship Id="rId28" Type="http://schemas.openxmlformats.org/officeDocument/2006/relationships/oleObject" Target="../embeddings/oleObject82.bin"/><Relationship Id="rId36" Type="http://schemas.openxmlformats.org/officeDocument/2006/relationships/oleObject" Target="../embeddings/oleObject86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76.bin"/><Relationship Id="rId31" Type="http://schemas.openxmlformats.org/officeDocument/2006/relationships/image" Target="../media/image20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12.wmf"/><Relationship Id="rId22" Type="http://schemas.openxmlformats.org/officeDocument/2006/relationships/oleObject" Target="../embeddings/oleObject78.bin"/><Relationship Id="rId27" Type="http://schemas.openxmlformats.org/officeDocument/2006/relationships/image" Target="../media/image18.wmf"/><Relationship Id="rId30" Type="http://schemas.openxmlformats.org/officeDocument/2006/relationships/oleObject" Target="../embeddings/oleObject83.bin"/><Relationship Id="rId35" Type="http://schemas.openxmlformats.org/officeDocument/2006/relationships/image" Target="../media/image22.wmf"/><Relationship Id="rId8" Type="http://schemas.openxmlformats.org/officeDocument/2006/relationships/image" Target="../media/image5.wmf"/><Relationship Id="rId3" Type="http://schemas.openxmlformats.org/officeDocument/2006/relationships/oleObject" Target="../embeddings/oleObject67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74.bin"/><Relationship Id="rId25" Type="http://schemas.openxmlformats.org/officeDocument/2006/relationships/image" Target="../media/image17.wmf"/><Relationship Id="rId33" Type="http://schemas.openxmlformats.org/officeDocument/2006/relationships/image" Target="../media/image21.wmf"/><Relationship Id="rId38" Type="http://schemas.openxmlformats.org/officeDocument/2006/relationships/oleObject" Target="../embeddings/oleObject87.bin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95.bin"/><Relationship Id="rId18" Type="http://schemas.openxmlformats.org/officeDocument/2006/relationships/image" Target="../media/image22.wmf"/><Relationship Id="rId26" Type="http://schemas.openxmlformats.org/officeDocument/2006/relationships/oleObject" Target="../embeddings/oleObject103.bin"/><Relationship Id="rId39" Type="http://schemas.openxmlformats.org/officeDocument/2006/relationships/image" Target="../media/image34.wmf"/><Relationship Id="rId21" Type="http://schemas.openxmlformats.org/officeDocument/2006/relationships/oleObject" Target="../embeddings/oleObject99.bin"/><Relationship Id="rId34" Type="http://schemas.openxmlformats.org/officeDocument/2006/relationships/oleObject" Target="../embeddings/oleObject108.bin"/><Relationship Id="rId7" Type="http://schemas.openxmlformats.org/officeDocument/2006/relationships/oleObject" Target="../embeddings/oleObject92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97.bin"/><Relationship Id="rId25" Type="http://schemas.openxmlformats.org/officeDocument/2006/relationships/oleObject" Target="../embeddings/oleObject102.bin"/><Relationship Id="rId33" Type="http://schemas.openxmlformats.org/officeDocument/2006/relationships/oleObject" Target="../embeddings/oleObject107.bin"/><Relationship Id="rId38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05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94.bin"/><Relationship Id="rId24" Type="http://schemas.openxmlformats.org/officeDocument/2006/relationships/oleObject" Target="../embeddings/oleObject101.bin"/><Relationship Id="rId32" Type="http://schemas.openxmlformats.org/officeDocument/2006/relationships/image" Target="../media/image32.wmf"/><Relationship Id="rId37" Type="http://schemas.openxmlformats.org/officeDocument/2006/relationships/oleObject" Target="../embeddings/oleObject110.bin"/><Relationship Id="rId40" Type="http://schemas.openxmlformats.org/officeDocument/2006/relationships/image" Target="../media/image37.png"/><Relationship Id="rId5" Type="http://schemas.openxmlformats.org/officeDocument/2006/relationships/oleObject" Target="../embeddings/oleObject91.bin"/><Relationship Id="rId15" Type="http://schemas.openxmlformats.org/officeDocument/2006/relationships/oleObject" Target="../embeddings/oleObject96.bin"/><Relationship Id="rId23" Type="http://schemas.openxmlformats.org/officeDocument/2006/relationships/image" Target="../media/image29.wmf"/><Relationship Id="rId28" Type="http://schemas.openxmlformats.org/officeDocument/2006/relationships/image" Target="../media/image30.wmf"/><Relationship Id="rId36" Type="http://schemas.openxmlformats.org/officeDocument/2006/relationships/image" Target="../media/image33.wmf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98.bin"/><Relationship Id="rId31" Type="http://schemas.openxmlformats.org/officeDocument/2006/relationships/oleObject" Target="../embeddings/oleObject106.bin"/><Relationship Id="rId4" Type="http://schemas.openxmlformats.org/officeDocument/2006/relationships/image" Target="../media/image27.wmf"/><Relationship Id="rId9" Type="http://schemas.openxmlformats.org/officeDocument/2006/relationships/oleObject" Target="../embeddings/oleObject93.bin"/><Relationship Id="rId14" Type="http://schemas.openxmlformats.org/officeDocument/2006/relationships/image" Target="../media/image20.wmf"/><Relationship Id="rId22" Type="http://schemas.openxmlformats.org/officeDocument/2006/relationships/oleObject" Target="../embeddings/oleObject100.bin"/><Relationship Id="rId27" Type="http://schemas.openxmlformats.org/officeDocument/2006/relationships/oleObject" Target="../embeddings/oleObject104.bin"/><Relationship Id="rId30" Type="http://schemas.openxmlformats.org/officeDocument/2006/relationships/image" Target="../media/image31.wmf"/><Relationship Id="rId35" Type="http://schemas.openxmlformats.org/officeDocument/2006/relationships/oleObject" Target="../embeddings/oleObject109.bin"/><Relationship Id="rId8" Type="http://schemas.openxmlformats.org/officeDocument/2006/relationships/image" Target="../media/image13.wmf"/><Relationship Id="rId3" Type="http://schemas.openxmlformats.org/officeDocument/2006/relationships/oleObject" Target="../embeddings/oleObject90.bin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7.bin"/><Relationship Id="rId18" Type="http://schemas.openxmlformats.org/officeDocument/2006/relationships/image" Target="../media/image22.wmf"/><Relationship Id="rId26" Type="http://schemas.openxmlformats.org/officeDocument/2006/relationships/oleObject" Target="../embeddings/oleObject125.bin"/><Relationship Id="rId39" Type="http://schemas.openxmlformats.org/officeDocument/2006/relationships/image" Target="../media/image34.wmf"/><Relationship Id="rId21" Type="http://schemas.openxmlformats.org/officeDocument/2006/relationships/oleObject" Target="../embeddings/oleObject121.bin"/><Relationship Id="rId34" Type="http://schemas.openxmlformats.org/officeDocument/2006/relationships/oleObject" Target="../embeddings/oleObject130.bin"/><Relationship Id="rId42" Type="http://schemas.openxmlformats.org/officeDocument/2006/relationships/oleObject" Target="../embeddings/oleObject135.bin"/><Relationship Id="rId7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29" Type="http://schemas.openxmlformats.org/officeDocument/2006/relationships/oleObject" Target="../embeddings/oleObject12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16.bin"/><Relationship Id="rId24" Type="http://schemas.openxmlformats.org/officeDocument/2006/relationships/oleObject" Target="../embeddings/oleObject123.bin"/><Relationship Id="rId32" Type="http://schemas.openxmlformats.org/officeDocument/2006/relationships/image" Target="../media/image40.wmf"/><Relationship Id="rId37" Type="http://schemas.openxmlformats.org/officeDocument/2006/relationships/oleObject" Target="../embeddings/oleObject132.bin"/><Relationship Id="rId40" Type="http://schemas.openxmlformats.org/officeDocument/2006/relationships/oleObject" Target="../embeddings/oleObject134.bin"/><Relationship Id="rId45" Type="http://schemas.openxmlformats.org/officeDocument/2006/relationships/image" Target="../media/image47.png"/><Relationship Id="rId5" Type="http://schemas.openxmlformats.org/officeDocument/2006/relationships/oleObject" Target="../embeddings/oleObject113.bin"/><Relationship Id="rId15" Type="http://schemas.openxmlformats.org/officeDocument/2006/relationships/oleObject" Target="../embeddings/oleObject118.bin"/><Relationship Id="rId23" Type="http://schemas.openxmlformats.org/officeDocument/2006/relationships/image" Target="../media/image38.wmf"/><Relationship Id="rId28" Type="http://schemas.openxmlformats.org/officeDocument/2006/relationships/image" Target="../media/image39.wmf"/><Relationship Id="rId36" Type="http://schemas.openxmlformats.org/officeDocument/2006/relationships/image" Target="../media/image41.wmf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20.bin"/><Relationship Id="rId31" Type="http://schemas.openxmlformats.org/officeDocument/2006/relationships/oleObject" Target="../embeddings/oleObject128.bin"/><Relationship Id="rId44" Type="http://schemas.openxmlformats.org/officeDocument/2006/relationships/image" Target="../media/image37.png"/><Relationship Id="rId4" Type="http://schemas.openxmlformats.org/officeDocument/2006/relationships/image" Target="../media/image35.wmf"/><Relationship Id="rId9" Type="http://schemas.openxmlformats.org/officeDocument/2006/relationships/oleObject" Target="../embeddings/oleObject115.bin"/><Relationship Id="rId14" Type="http://schemas.openxmlformats.org/officeDocument/2006/relationships/image" Target="../media/image37.wmf"/><Relationship Id="rId22" Type="http://schemas.openxmlformats.org/officeDocument/2006/relationships/oleObject" Target="../embeddings/oleObject122.bin"/><Relationship Id="rId27" Type="http://schemas.openxmlformats.org/officeDocument/2006/relationships/oleObject" Target="../embeddings/oleObject126.bin"/><Relationship Id="rId30" Type="http://schemas.openxmlformats.org/officeDocument/2006/relationships/image" Target="../media/image31.wmf"/><Relationship Id="rId35" Type="http://schemas.openxmlformats.org/officeDocument/2006/relationships/oleObject" Target="../embeddings/oleObject131.bin"/><Relationship Id="rId43" Type="http://schemas.openxmlformats.org/officeDocument/2006/relationships/image" Target="../media/image43.wmf"/><Relationship Id="rId8" Type="http://schemas.openxmlformats.org/officeDocument/2006/relationships/image" Target="../media/image13.wmf"/><Relationship Id="rId3" Type="http://schemas.openxmlformats.org/officeDocument/2006/relationships/oleObject" Target="../embeddings/oleObject112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119.bin"/><Relationship Id="rId25" Type="http://schemas.openxmlformats.org/officeDocument/2006/relationships/oleObject" Target="../embeddings/oleObject124.bin"/><Relationship Id="rId33" Type="http://schemas.openxmlformats.org/officeDocument/2006/relationships/oleObject" Target="../embeddings/oleObject129.bin"/><Relationship Id="rId38" Type="http://schemas.openxmlformats.org/officeDocument/2006/relationships/oleObject" Target="../embeddings/oleObject133.bin"/><Relationship Id="rId46" Type="http://schemas.openxmlformats.org/officeDocument/2006/relationships/image" Target="../media/image48.png"/><Relationship Id="rId20" Type="http://schemas.openxmlformats.org/officeDocument/2006/relationships/image" Target="../media/image10.wmf"/><Relationship Id="rId41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41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136.bin"/><Relationship Id="rId21" Type="http://schemas.openxmlformats.org/officeDocument/2006/relationships/oleObject" Target="../embeddings/oleObject145.bin"/><Relationship Id="rId7" Type="http://schemas.openxmlformats.org/officeDocument/2006/relationships/oleObject" Target="../embeddings/oleObject138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14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40.bin"/><Relationship Id="rId24" Type="http://schemas.openxmlformats.org/officeDocument/2006/relationships/image" Target="../media/image51.png"/><Relationship Id="rId5" Type="http://schemas.openxmlformats.org/officeDocument/2006/relationships/oleObject" Target="../embeddings/oleObject137.bin"/><Relationship Id="rId15" Type="http://schemas.openxmlformats.org/officeDocument/2006/relationships/oleObject" Target="../embeddings/oleObject142.bin"/><Relationship Id="rId23" Type="http://schemas.openxmlformats.org/officeDocument/2006/relationships/image" Target="../media/image45.wmf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44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139.bin"/><Relationship Id="rId14" Type="http://schemas.openxmlformats.org/officeDocument/2006/relationships/image" Target="../media/image37.wmf"/><Relationship Id="rId22" Type="http://schemas.openxmlformats.org/officeDocument/2006/relationships/oleObject" Target="../embeddings/oleObject14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52.bin"/><Relationship Id="rId18" Type="http://schemas.openxmlformats.org/officeDocument/2006/relationships/image" Target="../media/image48.wmf"/><Relationship Id="rId26" Type="http://schemas.openxmlformats.org/officeDocument/2006/relationships/oleObject" Target="../embeddings/oleObject159.bin"/><Relationship Id="rId3" Type="http://schemas.openxmlformats.org/officeDocument/2006/relationships/oleObject" Target="../embeddings/oleObject147.bin"/><Relationship Id="rId21" Type="http://schemas.openxmlformats.org/officeDocument/2006/relationships/oleObject" Target="../embeddings/oleObject156.bin"/><Relationship Id="rId7" Type="http://schemas.openxmlformats.org/officeDocument/2006/relationships/oleObject" Target="../embeddings/oleObject149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154.bin"/><Relationship Id="rId25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wmf"/><Relationship Id="rId20" Type="http://schemas.openxmlformats.org/officeDocument/2006/relationships/image" Target="../media/image10.wmf"/><Relationship Id="rId29" Type="http://schemas.openxmlformats.org/officeDocument/2006/relationships/image" Target="../media/image52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151.bin"/><Relationship Id="rId24" Type="http://schemas.openxmlformats.org/officeDocument/2006/relationships/oleObject" Target="../embeddings/oleObject158.bin"/><Relationship Id="rId5" Type="http://schemas.openxmlformats.org/officeDocument/2006/relationships/oleObject" Target="../embeddings/oleObject148.bin"/><Relationship Id="rId15" Type="http://schemas.openxmlformats.org/officeDocument/2006/relationships/oleObject" Target="../embeddings/oleObject153.bin"/><Relationship Id="rId23" Type="http://schemas.openxmlformats.org/officeDocument/2006/relationships/image" Target="../media/image49.wmf"/><Relationship Id="rId28" Type="http://schemas.openxmlformats.org/officeDocument/2006/relationships/oleObject" Target="../embeddings/oleObject160.bin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55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150.bin"/><Relationship Id="rId14" Type="http://schemas.openxmlformats.org/officeDocument/2006/relationships/image" Target="../media/image37.wmf"/><Relationship Id="rId22" Type="http://schemas.openxmlformats.org/officeDocument/2006/relationships/oleObject" Target="../embeddings/oleObject157.bin"/><Relationship Id="rId27" Type="http://schemas.openxmlformats.org/officeDocument/2006/relationships/image" Target="../media/image51.wmf"/><Relationship Id="rId30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1.bin"/><Relationship Id="rId11" Type="http://schemas.openxmlformats.org/officeDocument/2006/relationships/image" Target="../media/image58.wmf"/><Relationship Id="rId5" Type="http://schemas.openxmlformats.org/officeDocument/2006/relationships/image" Target="../media/image56.jpeg"/><Relationship Id="rId10" Type="http://schemas.openxmlformats.org/officeDocument/2006/relationships/image" Target="../media/image57.wmf"/><Relationship Id="rId4" Type="http://schemas.openxmlformats.org/officeDocument/2006/relationships/image" Target="../media/image55.jpeg"/><Relationship Id="rId9" Type="http://schemas.openxmlformats.org/officeDocument/2006/relationships/image" Target="../media/image54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png"/><Relationship Id="rId7" Type="http://schemas.openxmlformats.org/officeDocument/2006/relationships/image" Target="../media/image6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163.bin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16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71.wmf"/><Relationship Id="rId4" Type="http://schemas.openxmlformats.org/officeDocument/2006/relationships/oleObject" Target="../embeddings/oleObject16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72.wmf"/><Relationship Id="rId4" Type="http://schemas.openxmlformats.org/officeDocument/2006/relationships/oleObject" Target="../embeddings/oleObject16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image" Target="../media/image85.wmf"/><Relationship Id="rId7" Type="http://schemas.openxmlformats.org/officeDocument/2006/relationships/image" Target="../media/image89.wmf"/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10" Type="http://schemas.openxmlformats.org/officeDocument/2006/relationships/image" Target="../media/image92.jpeg"/><Relationship Id="rId4" Type="http://schemas.openxmlformats.org/officeDocument/2006/relationships/image" Target="../media/image86.wmf"/><Relationship Id="rId9" Type="http://schemas.openxmlformats.org/officeDocument/2006/relationships/image" Target="../media/image91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13" Type="http://schemas.openxmlformats.org/officeDocument/2006/relationships/image" Target="../media/image114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12" Type="http://schemas.openxmlformats.org/officeDocument/2006/relationships/image" Target="../media/image113.wmf"/><Relationship Id="rId17" Type="http://schemas.openxmlformats.org/officeDocument/2006/relationships/image" Target="../media/image10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67.bin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7.wmf"/><Relationship Id="rId11" Type="http://schemas.openxmlformats.org/officeDocument/2006/relationships/image" Target="../media/image112.wmf"/><Relationship Id="rId5" Type="http://schemas.openxmlformats.org/officeDocument/2006/relationships/image" Target="../media/image106.wmf"/><Relationship Id="rId15" Type="http://schemas.openxmlformats.org/officeDocument/2006/relationships/image" Target="../media/image116.wmf"/><Relationship Id="rId10" Type="http://schemas.openxmlformats.org/officeDocument/2006/relationships/image" Target="../media/image111.wmf"/><Relationship Id="rId4" Type="http://schemas.openxmlformats.org/officeDocument/2006/relationships/image" Target="../media/image105.wmf"/><Relationship Id="rId9" Type="http://schemas.openxmlformats.org/officeDocument/2006/relationships/image" Target="../media/image110.wmf"/><Relationship Id="rId14" Type="http://schemas.openxmlformats.org/officeDocument/2006/relationships/image" Target="../media/image115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3" Type="http://schemas.openxmlformats.org/officeDocument/2006/relationships/image" Target="../media/image118.wmf"/><Relationship Id="rId7" Type="http://schemas.openxmlformats.org/officeDocument/2006/relationships/image" Target="../media/image115.wmf"/><Relationship Id="rId2" Type="http://schemas.openxmlformats.org/officeDocument/2006/relationships/image" Target="../media/image11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4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13" Type="http://schemas.openxmlformats.org/officeDocument/2006/relationships/image" Target="../media/image114.wmf"/><Relationship Id="rId3" Type="http://schemas.openxmlformats.org/officeDocument/2006/relationships/image" Target="../media/image122.wmf"/><Relationship Id="rId7" Type="http://schemas.openxmlformats.org/officeDocument/2006/relationships/image" Target="../media/image126.wmf"/><Relationship Id="rId12" Type="http://schemas.openxmlformats.org/officeDocument/2006/relationships/image" Target="../media/image131.wmf"/><Relationship Id="rId2" Type="http://schemas.openxmlformats.org/officeDocument/2006/relationships/image" Target="../media/image121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5.wmf"/><Relationship Id="rId11" Type="http://schemas.openxmlformats.org/officeDocument/2006/relationships/image" Target="../media/image130.wmf"/><Relationship Id="rId5" Type="http://schemas.openxmlformats.org/officeDocument/2006/relationships/image" Target="../media/image124.wmf"/><Relationship Id="rId15" Type="http://schemas.openxmlformats.org/officeDocument/2006/relationships/image" Target="../media/image116.wmf"/><Relationship Id="rId10" Type="http://schemas.openxmlformats.org/officeDocument/2006/relationships/image" Target="../media/image129.wmf"/><Relationship Id="rId4" Type="http://schemas.openxmlformats.org/officeDocument/2006/relationships/image" Target="../media/image123.wmf"/><Relationship Id="rId9" Type="http://schemas.openxmlformats.org/officeDocument/2006/relationships/image" Target="../media/image128.wmf"/><Relationship Id="rId14" Type="http://schemas.openxmlformats.org/officeDocument/2006/relationships/image" Target="../media/image115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dirty="0" smtClean="0"/>
              <a:t>Antenna Course</a:t>
            </a:r>
            <a:br>
              <a:rPr lang="en-US" dirty="0" smtClean="0"/>
            </a:br>
            <a:r>
              <a:rPr lang="en-US" sz="3200" dirty="0" smtClean="0"/>
              <a:t>2-Apr-2015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Dr. Rob Maaskant</a:t>
            </a:r>
          </a:p>
        </p:txBody>
      </p:sp>
    </p:spTree>
    <p:extLst>
      <p:ext uri="{BB962C8B-B14F-4D97-AF65-F5344CB8AC3E}">
        <p14:creationId xmlns:p14="http://schemas.microsoft.com/office/powerpoint/2010/main" val="105326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Equivalent circuits for single port antennas</a:t>
            </a:r>
          </a:p>
          <a:p>
            <a:pPr lvl="1"/>
            <a:r>
              <a:rPr lang="en-US" dirty="0" smtClean="0"/>
              <a:t>Transmit antenna</a:t>
            </a:r>
          </a:p>
          <a:p>
            <a:pPr lvl="1"/>
            <a:r>
              <a:rPr lang="en-US" dirty="0" smtClean="0"/>
              <a:t>Receive antenna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Mutual coupling</a:t>
            </a:r>
          </a:p>
          <a:p>
            <a:r>
              <a:rPr lang="en-US" dirty="0" smtClean="0"/>
              <a:t>Impedance matching</a:t>
            </a:r>
          </a:p>
          <a:p>
            <a:r>
              <a:rPr lang="en-US" dirty="0" smtClean="0"/>
              <a:t>Antenna measurements</a:t>
            </a:r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5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31" name="Grupp 30"/>
          <p:cNvGrpSpPr/>
          <p:nvPr/>
        </p:nvGrpSpPr>
        <p:grpSpPr>
          <a:xfrm>
            <a:off x="360334" y="1571612"/>
            <a:ext cx="6107143" cy="2214578"/>
            <a:chOff x="360334" y="1571612"/>
            <a:chExt cx="6107143" cy="2214578"/>
          </a:xfrm>
        </p:grpSpPr>
        <p:grpSp>
          <p:nvGrpSpPr>
            <p:cNvPr id="4" name="Grupp 3"/>
            <p:cNvGrpSpPr/>
            <p:nvPr/>
          </p:nvGrpSpPr>
          <p:grpSpPr>
            <a:xfrm>
              <a:off x="1643042" y="2643182"/>
              <a:ext cx="1285884" cy="1143008"/>
              <a:chOff x="1643042" y="2643182"/>
              <a:chExt cx="1285884" cy="1143008"/>
            </a:xfrm>
          </p:grpSpPr>
          <p:cxnSp>
            <p:nvCxnSpPr>
              <p:cNvPr id="5" name="Rak 4"/>
              <p:cNvCxnSpPr/>
              <p:nvPr/>
            </p:nvCxnSpPr>
            <p:spPr>
              <a:xfrm>
                <a:off x="1643042" y="3071810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Rak 5"/>
              <p:cNvCxnSpPr/>
              <p:nvPr/>
            </p:nvCxnSpPr>
            <p:spPr>
              <a:xfrm>
                <a:off x="1643042" y="3357562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Rak 6"/>
              <p:cNvCxnSpPr/>
              <p:nvPr/>
            </p:nvCxnSpPr>
            <p:spPr>
              <a:xfrm flipV="1">
                <a:off x="2214546" y="2643182"/>
                <a:ext cx="642942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Rak 7"/>
              <p:cNvCxnSpPr/>
              <p:nvPr/>
            </p:nvCxnSpPr>
            <p:spPr>
              <a:xfrm>
                <a:off x="2214546" y="3357562"/>
                <a:ext cx="714380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Rak pil 8"/>
            <p:cNvCxnSpPr/>
            <p:nvPr/>
          </p:nvCxnSpPr>
          <p:spPr>
            <a:xfrm flipV="1">
              <a:off x="2714612" y="1857364"/>
              <a:ext cx="2143140" cy="13573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p 9"/>
            <p:cNvGrpSpPr/>
            <p:nvPr/>
          </p:nvGrpSpPr>
          <p:grpSpPr>
            <a:xfrm>
              <a:off x="2398698" y="2770184"/>
              <a:ext cx="815980" cy="731840"/>
              <a:chOff x="2398698" y="2770184"/>
              <a:chExt cx="815980" cy="731840"/>
            </a:xfrm>
          </p:grpSpPr>
          <p:cxnSp>
            <p:nvCxnSpPr>
              <p:cNvPr id="11" name="Rak pil 10"/>
              <p:cNvCxnSpPr/>
              <p:nvPr/>
            </p:nvCxnSpPr>
            <p:spPr>
              <a:xfrm rot="5400000" flipH="1" flipV="1">
                <a:off x="2527572" y="3038626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ak pil 11"/>
              <p:cNvCxnSpPr/>
              <p:nvPr/>
            </p:nvCxnSpPr>
            <p:spPr>
              <a:xfrm rot="5400000">
                <a:off x="2528366" y="3252940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Rak pil 12"/>
              <p:cNvCxnSpPr/>
              <p:nvPr/>
            </p:nvCxnSpPr>
            <p:spPr>
              <a:xfrm>
                <a:off x="2706961" y="3217221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4" name="Objekt 13"/>
              <p:cNvGraphicFramePr>
                <a:graphicFrameLocks noChangeAspect="1"/>
              </p:cNvGraphicFramePr>
              <p:nvPr/>
            </p:nvGraphicFramePr>
            <p:xfrm>
              <a:off x="2398698" y="3214686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8226" name="Equation" r:id="rId3" imgW="114151" imgH="164885" progId="">
                      <p:embed/>
                    </p:oleObj>
                  </mc:Choice>
                  <mc:Fallback>
                    <p:oleObj name="Equation" r:id="rId3" imgW="114151" imgH="164885" progId="">
                      <p:embed/>
                      <p:pic>
                        <p:nvPicPr>
                          <p:cNvPr id="0" name="Picture 2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698" y="3214686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3"/>
              <p:cNvGraphicFramePr>
                <a:graphicFrameLocks noChangeAspect="1"/>
              </p:cNvGraphicFramePr>
              <p:nvPr/>
            </p:nvGraphicFramePr>
            <p:xfrm>
              <a:off x="3022590" y="3214686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8227" name="Equation" r:id="rId5" imgW="126890" imgH="190335" progId="">
                      <p:embed/>
                    </p:oleObj>
                  </mc:Choice>
                  <mc:Fallback>
                    <p:oleObj name="Equation" r:id="rId5" imgW="126890" imgH="190335" progId="">
                      <p:embed/>
                      <p:pic>
                        <p:nvPicPr>
                          <p:cNvPr id="0" name="Picture 2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590" y="3214686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4"/>
              <p:cNvGraphicFramePr>
                <a:graphicFrameLocks noChangeAspect="1"/>
              </p:cNvGraphicFramePr>
              <p:nvPr/>
            </p:nvGraphicFramePr>
            <p:xfrm>
              <a:off x="2755888" y="277018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8228" name="Equation" r:id="rId7" imgW="114151" imgH="152202" progId="">
                      <p:embed/>
                    </p:oleObj>
                  </mc:Choice>
                  <mc:Fallback>
                    <p:oleObj name="Equation" r:id="rId7" imgW="114151" imgH="152202" progId="">
                      <p:embed/>
                      <p:pic>
                        <p:nvPicPr>
                          <p:cNvPr id="0" name="Picture 2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5888" y="277018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7" name="Object 5"/>
            <p:cNvGraphicFramePr>
              <a:graphicFrameLocks noChangeAspect="1"/>
            </p:cNvGraphicFramePr>
            <p:nvPr/>
          </p:nvGraphicFramePr>
          <p:xfrm>
            <a:off x="3533775" y="2286000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229" name="Equation" r:id="rId9" imgW="164957" imgH="190335" progId="">
                    <p:embed/>
                  </p:oleObj>
                </mc:Choice>
                <mc:Fallback>
                  <p:oleObj name="Equation" r:id="rId9" imgW="164957" imgH="190335" progId="">
                    <p:embed/>
                    <p:pic>
                      <p:nvPicPr>
                        <p:cNvPr id="0" name="Picture 2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3775" y="2286000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ktangel 17"/>
            <p:cNvSpPr/>
            <p:nvPr/>
          </p:nvSpPr>
          <p:spPr>
            <a:xfrm>
              <a:off x="928662" y="285749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Rak 18"/>
            <p:cNvCxnSpPr>
              <a:stCxn id="18" idx="3"/>
            </p:cNvCxnSpPr>
            <p:nvPr/>
          </p:nvCxnSpPr>
          <p:spPr>
            <a:xfrm>
              <a:off x="1285852" y="2928934"/>
              <a:ext cx="3571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rot="5400000">
              <a:off x="1571604" y="300037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ak 20"/>
            <p:cNvCxnSpPr/>
            <p:nvPr/>
          </p:nvCxnSpPr>
          <p:spPr>
            <a:xfrm rot="5400000">
              <a:off x="1571604" y="342900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21"/>
            <p:cNvCxnSpPr>
              <a:stCxn id="18" idx="1"/>
            </p:cNvCxnSpPr>
            <p:nvPr/>
          </p:nvCxnSpPr>
          <p:spPr>
            <a:xfrm rot="10800000">
              <a:off x="714348" y="292893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ak 22"/>
            <p:cNvCxnSpPr/>
            <p:nvPr/>
          </p:nvCxnSpPr>
          <p:spPr>
            <a:xfrm rot="10800000">
              <a:off x="714348" y="3500438"/>
              <a:ext cx="9286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ak 23"/>
            <p:cNvCxnSpPr/>
            <p:nvPr/>
          </p:nvCxnSpPr>
          <p:spPr>
            <a:xfrm rot="5400000">
              <a:off x="428596" y="321468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 24"/>
            <p:cNvSpPr/>
            <p:nvPr/>
          </p:nvSpPr>
          <p:spPr>
            <a:xfrm>
              <a:off x="571472" y="307181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6" name="Object 7"/>
            <p:cNvGraphicFramePr>
              <a:graphicFrameLocks noChangeAspect="1"/>
            </p:cNvGraphicFramePr>
            <p:nvPr/>
          </p:nvGraphicFramePr>
          <p:xfrm>
            <a:off x="996859" y="257969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230" name="Equation" r:id="rId11" imgW="164957" imgH="190335" progId="">
                    <p:embed/>
                  </p:oleObj>
                </mc:Choice>
                <mc:Fallback>
                  <p:oleObj name="Equation" r:id="rId11" imgW="164957" imgH="190335" progId="">
                    <p:embed/>
                    <p:pic>
                      <p:nvPicPr>
                        <p:cNvPr id="0" name="Picture 2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6859" y="257969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0334" y="307022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231" name="Equation" r:id="rId13" imgW="139639" imgH="190417" progId="">
                    <p:embed/>
                  </p:oleObj>
                </mc:Choice>
                <mc:Fallback>
                  <p:oleObj name="Equation" r:id="rId13" imgW="139639" imgH="190417" progId="">
                    <p:embed/>
                    <p:pic>
                      <p:nvPicPr>
                        <p:cNvPr id="0" name="Picture 2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334" y="307022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857752" y="1571612"/>
            <a:ext cx="1609725" cy="53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232" name="Equation" r:id="rId15" imgW="1066337" imgH="355446" progId="">
                    <p:embed/>
                  </p:oleObj>
                </mc:Choice>
                <mc:Fallback>
                  <p:oleObj name="Equation" r:id="rId15" imgW="1066337" imgH="355446" progId="">
                    <p:embed/>
                    <p:pic>
                      <p:nvPicPr>
                        <p:cNvPr id="0" name="Picture 2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7752" y="1571612"/>
                          <a:ext cx="1609725" cy="536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ruta 28"/>
            <p:cNvSpPr txBox="1"/>
            <p:nvPr/>
          </p:nvSpPr>
          <p:spPr>
            <a:xfrm>
              <a:off x="1714480" y="2357430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0" name="Object 10"/>
            <p:cNvGraphicFramePr>
              <a:graphicFrameLocks noChangeAspect="1"/>
            </p:cNvGraphicFramePr>
            <p:nvPr/>
          </p:nvGraphicFramePr>
          <p:xfrm>
            <a:off x="522669" y="2879723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233" name="Equation" r:id="rId17" imgW="126725" imgH="126725" progId="">
                    <p:embed/>
                  </p:oleObj>
                </mc:Choice>
                <mc:Fallback>
                  <p:oleObj name="Equation" r:id="rId17" imgW="126725" imgH="126725" progId="">
                    <p:embed/>
                    <p:pic>
                      <p:nvPicPr>
                        <p:cNvPr id="0" name="Picture 2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669" y="2879723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50" name="Grupp 49"/>
          <p:cNvGrpSpPr/>
          <p:nvPr/>
        </p:nvGrpSpPr>
        <p:grpSpPr>
          <a:xfrm>
            <a:off x="357158" y="1571612"/>
            <a:ext cx="7905901" cy="3754464"/>
            <a:chOff x="357158" y="1571612"/>
            <a:chExt cx="7905901" cy="3754464"/>
          </a:xfrm>
        </p:grpSpPr>
        <p:grpSp>
          <p:nvGrpSpPr>
            <p:cNvPr id="3" name="Grupp 25"/>
            <p:cNvGrpSpPr/>
            <p:nvPr/>
          </p:nvGrpSpPr>
          <p:grpSpPr>
            <a:xfrm>
              <a:off x="1643042" y="2643182"/>
              <a:ext cx="1285884" cy="1143008"/>
              <a:chOff x="1643042" y="2643182"/>
              <a:chExt cx="1285884" cy="1143008"/>
            </a:xfrm>
          </p:grpSpPr>
          <p:cxnSp>
            <p:nvCxnSpPr>
              <p:cNvPr id="4" name="Rak 3"/>
              <p:cNvCxnSpPr/>
              <p:nvPr/>
            </p:nvCxnSpPr>
            <p:spPr>
              <a:xfrm>
                <a:off x="1643042" y="3071810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Rak 4"/>
              <p:cNvCxnSpPr/>
              <p:nvPr/>
            </p:nvCxnSpPr>
            <p:spPr>
              <a:xfrm>
                <a:off x="1643042" y="3357562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Rak 5"/>
              <p:cNvCxnSpPr/>
              <p:nvPr/>
            </p:nvCxnSpPr>
            <p:spPr>
              <a:xfrm flipV="1">
                <a:off x="2214546" y="2643182"/>
                <a:ext cx="642942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Rak 6"/>
              <p:cNvCxnSpPr/>
              <p:nvPr/>
            </p:nvCxnSpPr>
            <p:spPr>
              <a:xfrm>
                <a:off x="2214546" y="3357562"/>
                <a:ext cx="714380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Rak pil 7"/>
            <p:cNvCxnSpPr/>
            <p:nvPr/>
          </p:nvCxnSpPr>
          <p:spPr>
            <a:xfrm flipV="1">
              <a:off x="2714612" y="1857364"/>
              <a:ext cx="2143140" cy="13573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 32"/>
            <p:cNvGrpSpPr/>
            <p:nvPr/>
          </p:nvGrpSpPr>
          <p:grpSpPr>
            <a:xfrm>
              <a:off x="2398698" y="2770184"/>
              <a:ext cx="815980" cy="731840"/>
              <a:chOff x="2398698" y="2770184"/>
              <a:chExt cx="815980" cy="731840"/>
            </a:xfrm>
          </p:grpSpPr>
          <p:cxnSp>
            <p:nvCxnSpPr>
              <p:cNvPr id="10" name="Rak pil 9"/>
              <p:cNvCxnSpPr/>
              <p:nvPr/>
            </p:nvCxnSpPr>
            <p:spPr>
              <a:xfrm rot="5400000" flipH="1" flipV="1">
                <a:off x="2527572" y="3038626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Rak pil 10"/>
              <p:cNvCxnSpPr/>
              <p:nvPr/>
            </p:nvCxnSpPr>
            <p:spPr>
              <a:xfrm rot="5400000">
                <a:off x="2528366" y="3252940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ak pil 11"/>
              <p:cNvCxnSpPr/>
              <p:nvPr/>
            </p:nvCxnSpPr>
            <p:spPr>
              <a:xfrm>
                <a:off x="2706961" y="3217221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kt 12"/>
              <p:cNvGraphicFramePr>
                <a:graphicFrameLocks noChangeAspect="1"/>
              </p:cNvGraphicFramePr>
              <p:nvPr/>
            </p:nvGraphicFramePr>
            <p:xfrm>
              <a:off x="2398698" y="3214686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9440" name="Equation" r:id="rId3" imgW="114151" imgH="164885" progId="">
                      <p:embed/>
                    </p:oleObj>
                  </mc:Choice>
                  <mc:Fallback>
                    <p:oleObj name="Equation" r:id="rId3" imgW="114151" imgH="164885" progId="">
                      <p:embed/>
                      <p:pic>
                        <p:nvPicPr>
                          <p:cNvPr id="0" name="Picture 3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698" y="3214686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3"/>
              <p:cNvGraphicFramePr>
                <a:graphicFrameLocks noChangeAspect="1"/>
              </p:cNvGraphicFramePr>
              <p:nvPr/>
            </p:nvGraphicFramePr>
            <p:xfrm>
              <a:off x="3022590" y="3214686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9441" name="Equation" r:id="rId5" imgW="126890" imgH="190335" progId="">
                      <p:embed/>
                    </p:oleObj>
                  </mc:Choice>
                  <mc:Fallback>
                    <p:oleObj name="Equation" r:id="rId5" imgW="126890" imgH="190335" progId="">
                      <p:embed/>
                      <p:pic>
                        <p:nvPicPr>
                          <p:cNvPr id="0" name="Picture 34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590" y="3214686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4"/>
              <p:cNvGraphicFramePr>
                <a:graphicFrameLocks noChangeAspect="1"/>
              </p:cNvGraphicFramePr>
              <p:nvPr/>
            </p:nvGraphicFramePr>
            <p:xfrm>
              <a:off x="2755888" y="277018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9442" name="Equation" r:id="rId7" imgW="114151" imgH="152202" progId="">
                      <p:embed/>
                    </p:oleObj>
                  </mc:Choice>
                  <mc:Fallback>
                    <p:oleObj name="Equation" r:id="rId7" imgW="114151" imgH="152202" progId="">
                      <p:embed/>
                      <p:pic>
                        <p:nvPicPr>
                          <p:cNvPr id="0" name="Picture 34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5888" y="277018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3533775" y="2286000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3" name="Equation" r:id="rId9" imgW="164957" imgH="190335" progId="">
                    <p:embed/>
                  </p:oleObj>
                </mc:Choice>
                <mc:Fallback>
                  <p:oleObj name="Equation" r:id="rId9" imgW="164957" imgH="190335" progId="">
                    <p:embed/>
                    <p:pic>
                      <p:nvPicPr>
                        <p:cNvPr id="0" name="Picture 3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3775" y="2286000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ktangel 16"/>
            <p:cNvSpPr/>
            <p:nvPr/>
          </p:nvSpPr>
          <p:spPr>
            <a:xfrm>
              <a:off x="928662" y="285749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Rak 17"/>
            <p:cNvCxnSpPr>
              <a:stCxn id="17" idx="3"/>
            </p:cNvCxnSpPr>
            <p:nvPr/>
          </p:nvCxnSpPr>
          <p:spPr>
            <a:xfrm>
              <a:off x="1285852" y="2928934"/>
              <a:ext cx="3571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ak 18"/>
            <p:cNvCxnSpPr/>
            <p:nvPr/>
          </p:nvCxnSpPr>
          <p:spPr>
            <a:xfrm rot="5400000">
              <a:off x="1571604" y="300037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rot="5400000">
              <a:off x="1571604" y="342900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ak 20"/>
            <p:cNvCxnSpPr>
              <a:stCxn id="17" idx="1"/>
            </p:cNvCxnSpPr>
            <p:nvPr/>
          </p:nvCxnSpPr>
          <p:spPr>
            <a:xfrm rot="10800000">
              <a:off x="714348" y="292893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21"/>
            <p:cNvCxnSpPr/>
            <p:nvPr/>
          </p:nvCxnSpPr>
          <p:spPr>
            <a:xfrm rot="10800000">
              <a:off x="714348" y="3500438"/>
              <a:ext cx="9286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ak 22"/>
            <p:cNvCxnSpPr/>
            <p:nvPr/>
          </p:nvCxnSpPr>
          <p:spPr>
            <a:xfrm rot="5400000">
              <a:off x="428596" y="321468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 23"/>
            <p:cNvSpPr/>
            <p:nvPr/>
          </p:nvSpPr>
          <p:spPr>
            <a:xfrm>
              <a:off x="571472" y="307181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5" name="Object 6"/>
            <p:cNvGraphicFramePr>
              <a:graphicFrameLocks noChangeAspect="1"/>
            </p:cNvGraphicFramePr>
            <p:nvPr/>
          </p:nvGraphicFramePr>
          <p:xfrm>
            <a:off x="1412875" y="4362450"/>
            <a:ext cx="190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4" name="Equation" r:id="rId11" imgW="126890" imgH="190335" progId="">
                    <p:embed/>
                  </p:oleObj>
                </mc:Choice>
                <mc:Fallback>
                  <p:oleObj name="Equation" r:id="rId11" imgW="126890" imgH="190335" progId="">
                    <p:embed/>
                    <p:pic>
                      <p:nvPicPr>
                        <p:cNvPr id="0" name="Picture 3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875" y="4362450"/>
                          <a:ext cx="190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7"/>
            <p:cNvGraphicFramePr>
              <a:graphicFrameLocks noChangeAspect="1"/>
            </p:cNvGraphicFramePr>
            <p:nvPr/>
          </p:nvGraphicFramePr>
          <p:xfrm>
            <a:off x="996859" y="257969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5" name="Equation" r:id="rId13" imgW="164957" imgH="190335" progId="">
                    <p:embed/>
                  </p:oleObj>
                </mc:Choice>
                <mc:Fallback>
                  <p:oleObj name="Equation" r:id="rId13" imgW="164957" imgH="190335" progId="">
                    <p:embed/>
                    <p:pic>
                      <p:nvPicPr>
                        <p:cNvPr id="0" name="Picture 3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6859" y="257969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0334" y="307022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6" name="Equation" r:id="rId15" imgW="139639" imgH="190417" progId="">
                    <p:embed/>
                  </p:oleObj>
                </mc:Choice>
                <mc:Fallback>
                  <p:oleObj name="Equation" r:id="rId15" imgW="139639" imgH="190417" progId="">
                    <p:embed/>
                    <p:pic>
                      <p:nvPicPr>
                        <p:cNvPr id="0" name="Picture 3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334" y="307022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857752" y="1571612"/>
            <a:ext cx="1609725" cy="53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7" name="Equation" r:id="rId17" imgW="1066337" imgH="355446" progId="">
                    <p:embed/>
                  </p:oleObj>
                </mc:Choice>
                <mc:Fallback>
                  <p:oleObj name="Equation" r:id="rId17" imgW="1066337" imgH="355446" progId="">
                    <p:embed/>
                    <p:pic>
                      <p:nvPicPr>
                        <p:cNvPr id="0" name="Picture 3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57752" y="1571612"/>
                          <a:ext cx="1609725" cy="536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Ned 28"/>
            <p:cNvSpPr/>
            <p:nvPr/>
          </p:nvSpPr>
          <p:spPr>
            <a:xfrm>
              <a:off x="1500166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ktangel 29"/>
            <p:cNvSpPr/>
            <p:nvPr/>
          </p:nvSpPr>
          <p:spPr>
            <a:xfrm>
              <a:off x="925486" y="464344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Rak 30"/>
            <p:cNvCxnSpPr>
              <a:stCxn id="30" idx="3"/>
            </p:cNvCxnSpPr>
            <p:nvPr/>
          </p:nvCxnSpPr>
          <p:spPr>
            <a:xfrm>
              <a:off x="1282676" y="4714884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ak 31"/>
            <p:cNvCxnSpPr>
              <a:stCxn id="30" idx="1"/>
            </p:cNvCxnSpPr>
            <p:nvPr/>
          </p:nvCxnSpPr>
          <p:spPr>
            <a:xfrm rot="10800000">
              <a:off x="711172" y="471488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ak 32"/>
            <p:cNvCxnSpPr/>
            <p:nvPr/>
          </p:nvCxnSpPr>
          <p:spPr>
            <a:xfrm rot="10800000">
              <a:off x="711172" y="5286388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ak 33"/>
            <p:cNvCxnSpPr/>
            <p:nvPr/>
          </p:nvCxnSpPr>
          <p:spPr>
            <a:xfrm rot="5400000">
              <a:off x="425420" y="500063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 34"/>
            <p:cNvSpPr/>
            <p:nvPr/>
          </p:nvSpPr>
          <p:spPr>
            <a:xfrm>
              <a:off x="568296" y="485776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6" name="Object 7"/>
            <p:cNvGraphicFramePr>
              <a:graphicFrameLocks noChangeAspect="1"/>
            </p:cNvGraphicFramePr>
            <p:nvPr/>
          </p:nvGraphicFramePr>
          <p:xfrm>
            <a:off x="993683" y="436564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8" name="Equation" r:id="rId19" imgW="164957" imgH="190335" progId="">
                    <p:embed/>
                  </p:oleObj>
                </mc:Choice>
                <mc:Fallback>
                  <p:oleObj name="Equation" r:id="rId19" imgW="164957" imgH="190335" progId="">
                    <p:embed/>
                    <p:pic>
                      <p:nvPicPr>
                        <p:cNvPr id="0" name="Picture 3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3683" y="436564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8"/>
            <p:cNvGraphicFramePr>
              <a:graphicFrameLocks noChangeAspect="1"/>
            </p:cNvGraphicFramePr>
            <p:nvPr/>
          </p:nvGraphicFramePr>
          <p:xfrm>
            <a:off x="357158" y="485617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49" name="Equation" r:id="rId20" imgW="139639" imgH="190417" progId="">
                    <p:embed/>
                  </p:oleObj>
                </mc:Choice>
                <mc:Fallback>
                  <p:oleObj name="Equation" r:id="rId20" imgW="139639" imgH="190417" progId="">
                    <p:embed/>
                    <p:pic>
                      <p:nvPicPr>
                        <p:cNvPr id="0" name="Picture 3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58" y="485617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Rektangel 37"/>
            <p:cNvSpPr/>
            <p:nvPr/>
          </p:nvSpPr>
          <p:spPr>
            <a:xfrm>
              <a:off x="2000232" y="4857760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Rak 38"/>
            <p:cNvCxnSpPr>
              <a:stCxn id="38" idx="0"/>
            </p:cNvCxnSpPr>
            <p:nvPr/>
          </p:nvCxnSpPr>
          <p:spPr>
            <a:xfrm rot="5400000" flipH="1" flipV="1">
              <a:off x="2000232" y="478632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Rak 39"/>
            <p:cNvCxnSpPr>
              <a:stCxn id="38" idx="2"/>
            </p:cNvCxnSpPr>
            <p:nvPr/>
          </p:nvCxnSpPr>
          <p:spPr>
            <a:xfrm rot="5400000">
              <a:off x="2000232" y="521495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" name="Object 7"/>
            <p:cNvGraphicFramePr>
              <a:graphicFrameLocks noChangeAspect="1"/>
            </p:cNvGraphicFramePr>
            <p:nvPr/>
          </p:nvGraphicFramePr>
          <p:xfrm>
            <a:off x="2193910" y="4856163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50" name="Equation" r:id="rId21" imgW="203112" imgH="190417" progId="">
                    <p:embed/>
                  </p:oleObj>
                </mc:Choice>
                <mc:Fallback>
                  <p:oleObj name="Equation" r:id="rId21" imgW="203112" imgH="190417" progId="">
                    <p:embed/>
                    <p:pic>
                      <p:nvPicPr>
                        <p:cNvPr id="0" name="Picture 3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3910" y="4856163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ruta 41"/>
            <p:cNvSpPr txBox="1"/>
            <p:nvPr/>
          </p:nvSpPr>
          <p:spPr>
            <a:xfrm>
              <a:off x="1714480" y="2357430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Ellips 42"/>
            <p:cNvSpPr/>
            <p:nvPr/>
          </p:nvSpPr>
          <p:spPr>
            <a:xfrm>
              <a:off x="1714480" y="468313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Ellips 43"/>
            <p:cNvSpPr/>
            <p:nvPr/>
          </p:nvSpPr>
          <p:spPr>
            <a:xfrm>
              <a:off x="1714480" y="52546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Rak pil 44"/>
            <p:cNvCxnSpPr/>
            <p:nvPr/>
          </p:nvCxnSpPr>
          <p:spPr>
            <a:xfrm>
              <a:off x="1428728" y="4714884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ruta 45"/>
            <p:cNvSpPr txBox="1"/>
            <p:nvPr/>
          </p:nvSpPr>
          <p:spPr>
            <a:xfrm>
              <a:off x="4429124" y="2428868"/>
              <a:ext cx="38339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Note! Evaluated for </a:t>
              </a:r>
              <a:r>
                <a:rPr lang="en-US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="1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a1</a:t>
              </a:r>
              <a:r>
                <a:rPr lang="en-US" b="1" dirty="0" smtClean="0">
                  <a:solidFill>
                    <a:srgbClr val="FF0000"/>
                  </a:solidFill>
                  <a:cs typeface="Times New Roman" pitchFamily="18" charset="0"/>
                </a:rPr>
                <a:t> = </a:t>
              </a:r>
              <a:r>
                <a:rPr lang="en-US" b="1" i="1" dirty="0" smtClean="0">
                  <a:solidFill>
                    <a:srgbClr val="FF0000"/>
                  </a:solidFill>
                  <a:cs typeface="Times New Roman" pitchFamily="18" charset="0"/>
                </a:rPr>
                <a:t>I</a:t>
              </a:r>
              <a:r>
                <a:rPr lang="en-US" b="1" i="1" baseline="-25000" dirty="0" smtClean="0">
                  <a:solidFill>
                    <a:srgbClr val="FF0000"/>
                  </a:solidFill>
                  <a:cs typeface="Times New Roman" pitchFamily="18" charset="0"/>
                </a:rPr>
                <a:t>1</a:t>
              </a:r>
              <a:endPara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Rak pil 46"/>
            <p:cNvCxnSpPr/>
            <p:nvPr/>
          </p:nvCxnSpPr>
          <p:spPr>
            <a:xfrm rot="5400000" flipH="1" flipV="1">
              <a:off x="5393537" y="2178835"/>
              <a:ext cx="357190" cy="14287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8" name="Object 13"/>
            <p:cNvGraphicFramePr>
              <a:graphicFrameLocks noChangeAspect="1"/>
            </p:cNvGraphicFramePr>
            <p:nvPr/>
          </p:nvGraphicFramePr>
          <p:xfrm>
            <a:off x="522288" y="2879725"/>
            <a:ext cx="192087" cy="1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51" name="Equation" r:id="rId23" imgW="126725" imgH="126725" progId="">
                    <p:embed/>
                  </p:oleObj>
                </mc:Choice>
                <mc:Fallback>
                  <p:oleObj name="Equation" r:id="rId23" imgW="126725" imgH="126725" progId="">
                    <p:embed/>
                    <p:pic>
                      <p:nvPicPr>
                        <p:cNvPr id="0" name="Picture 3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288" y="2879725"/>
                          <a:ext cx="192087" cy="192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14"/>
            <p:cNvGraphicFramePr>
              <a:graphicFrameLocks noChangeAspect="1"/>
            </p:cNvGraphicFramePr>
            <p:nvPr/>
          </p:nvGraphicFramePr>
          <p:xfrm>
            <a:off x="500034" y="4665672"/>
            <a:ext cx="192087" cy="1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452" name="Equation" r:id="rId25" imgW="126725" imgH="126725" progId="">
                    <p:embed/>
                  </p:oleObj>
                </mc:Choice>
                <mc:Fallback>
                  <p:oleObj name="Equation" r:id="rId25" imgW="126725" imgH="126725" progId="">
                    <p:embed/>
                    <p:pic>
                      <p:nvPicPr>
                        <p:cNvPr id="0" name="Picture 3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34" y="4665672"/>
                          <a:ext cx="192087" cy="192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87" name="Grupp 86"/>
          <p:cNvGrpSpPr/>
          <p:nvPr/>
        </p:nvGrpSpPr>
        <p:grpSpPr>
          <a:xfrm>
            <a:off x="357158" y="1071546"/>
            <a:ext cx="6551642" cy="4254530"/>
            <a:chOff x="357158" y="1071546"/>
            <a:chExt cx="6551642" cy="4254530"/>
          </a:xfrm>
        </p:grpSpPr>
        <p:grpSp>
          <p:nvGrpSpPr>
            <p:cNvPr id="3" name="Grupp 25"/>
            <p:cNvGrpSpPr/>
            <p:nvPr/>
          </p:nvGrpSpPr>
          <p:grpSpPr>
            <a:xfrm>
              <a:off x="1643042" y="2643182"/>
              <a:ext cx="1285884" cy="1143008"/>
              <a:chOff x="1643042" y="2643182"/>
              <a:chExt cx="1285884" cy="1143008"/>
            </a:xfrm>
          </p:grpSpPr>
          <p:cxnSp>
            <p:nvCxnSpPr>
              <p:cNvPr id="4" name="Rak 3"/>
              <p:cNvCxnSpPr/>
              <p:nvPr/>
            </p:nvCxnSpPr>
            <p:spPr>
              <a:xfrm>
                <a:off x="1643042" y="3071810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Rak 4"/>
              <p:cNvCxnSpPr/>
              <p:nvPr/>
            </p:nvCxnSpPr>
            <p:spPr>
              <a:xfrm>
                <a:off x="1643042" y="3357562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Rak 5"/>
              <p:cNvCxnSpPr/>
              <p:nvPr/>
            </p:nvCxnSpPr>
            <p:spPr>
              <a:xfrm flipV="1">
                <a:off x="2214546" y="2643182"/>
                <a:ext cx="642942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Rak 6"/>
              <p:cNvCxnSpPr/>
              <p:nvPr/>
            </p:nvCxnSpPr>
            <p:spPr>
              <a:xfrm>
                <a:off x="2214546" y="3357562"/>
                <a:ext cx="714380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Rak pil 7"/>
            <p:cNvCxnSpPr/>
            <p:nvPr/>
          </p:nvCxnSpPr>
          <p:spPr>
            <a:xfrm flipV="1">
              <a:off x="2714612" y="1857364"/>
              <a:ext cx="2143140" cy="135732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 32"/>
            <p:cNvGrpSpPr/>
            <p:nvPr/>
          </p:nvGrpSpPr>
          <p:grpSpPr>
            <a:xfrm>
              <a:off x="2398698" y="2770184"/>
              <a:ext cx="815980" cy="731840"/>
              <a:chOff x="2398698" y="2770184"/>
              <a:chExt cx="815980" cy="731840"/>
            </a:xfrm>
          </p:grpSpPr>
          <p:cxnSp>
            <p:nvCxnSpPr>
              <p:cNvPr id="10" name="Rak pil 9"/>
              <p:cNvCxnSpPr/>
              <p:nvPr/>
            </p:nvCxnSpPr>
            <p:spPr>
              <a:xfrm rot="5400000" flipH="1" flipV="1">
                <a:off x="2527572" y="3038626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Rak pil 10"/>
              <p:cNvCxnSpPr/>
              <p:nvPr/>
            </p:nvCxnSpPr>
            <p:spPr>
              <a:xfrm rot="5400000">
                <a:off x="2528366" y="3252940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ak pil 11"/>
              <p:cNvCxnSpPr/>
              <p:nvPr/>
            </p:nvCxnSpPr>
            <p:spPr>
              <a:xfrm>
                <a:off x="2706961" y="3217221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kt 12"/>
              <p:cNvGraphicFramePr>
                <a:graphicFrameLocks noChangeAspect="1"/>
              </p:cNvGraphicFramePr>
              <p:nvPr/>
            </p:nvGraphicFramePr>
            <p:xfrm>
              <a:off x="2398698" y="3214686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06" name="Equation" r:id="rId3" imgW="114151" imgH="164885" progId="">
                      <p:embed/>
                    </p:oleObj>
                  </mc:Choice>
                  <mc:Fallback>
                    <p:oleObj name="Equation" r:id="rId3" imgW="114151" imgH="164885" progId="">
                      <p:embed/>
                      <p:pic>
                        <p:nvPicPr>
                          <p:cNvPr id="0" name="Picture 57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698" y="3214686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3"/>
              <p:cNvGraphicFramePr>
                <a:graphicFrameLocks noChangeAspect="1"/>
              </p:cNvGraphicFramePr>
              <p:nvPr/>
            </p:nvGraphicFramePr>
            <p:xfrm>
              <a:off x="3022590" y="3214686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07" name="Equation" r:id="rId5" imgW="126890" imgH="190335" progId="">
                      <p:embed/>
                    </p:oleObj>
                  </mc:Choice>
                  <mc:Fallback>
                    <p:oleObj name="Equation" r:id="rId5" imgW="126890" imgH="190335" progId="">
                      <p:embed/>
                      <p:pic>
                        <p:nvPicPr>
                          <p:cNvPr id="0" name="Picture 57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590" y="3214686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4"/>
              <p:cNvGraphicFramePr>
                <a:graphicFrameLocks noChangeAspect="1"/>
              </p:cNvGraphicFramePr>
              <p:nvPr/>
            </p:nvGraphicFramePr>
            <p:xfrm>
              <a:off x="2755888" y="277018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08" name="Equation" r:id="rId7" imgW="114151" imgH="152202" progId="">
                      <p:embed/>
                    </p:oleObj>
                  </mc:Choice>
                  <mc:Fallback>
                    <p:oleObj name="Equation" r:id="rId7" imgW="114151" imgH="152202" progId="">
                      <p:embed/>
                      <p:pic>
                        <p:nvPicPr>
                          <p:cNvPr id="0" name="Picture 5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5888" y="277018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3533775" y="2286000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09" name="Equation" r:id="rId9" imgW="164957" imgH="190335" progId="">
                    <p:embed/>
                  </p:oleObj>
                </mc:Choice>
                <mc:Fallback>
                  <p:oleObj name="Equation" r:id="rId9" imgW="164957" imgH="190335" progId="">
                    <p:embed/>
                    <p:pic>
                      <p:nvPicPr>
                        <p:cNvPr id="0" name="Picture 5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3775" y="2286000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ktangel 16"/>
            <p:cNvSpPr/>
            <p:nvPr/>
          </p:nvSpPr>
          <p:spPr>
            <a:xfrm>
              <a:off x="928662" y="285749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Rak 17"/>
            <p:cNvCxnSpPr>
              <a:stCxn id="17" idx="3"/>
            </p:cNvCxnSpPr>
            <p:nvPr/>
          </p:nvCxnSpPr>
          <p:spPr>
            <a:xfrm>
              <a:off x="1285852" y="2928934"/>
              <a:ext cx="3571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ak 18"/>
            <p:cNvCxnSpPr/>
            <p:nvPr/>
          </p:nvCxnSpPr>
          <p:spPr>
            <a:xfrm rot="5400000">
              <a:off x="1571604" y="300037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rot="5400000">
              <a:off x="1571604" y="342900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ak 20"/>
            <p:cNvCxnSpPr>
              <a:stCxn id="17" idx="1"/>
            </p:cNvCxnSpPr>
            <p:nvPr/>
          </p:nvCxnSpPr>
          <p:spPr>
            <a:xfrm rot="10800000">
              <a:off x="714348" y="292893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21"/>
            <p:cNvCxnSpPr/>
            <p:nvPr/>
          </p:nvCxnSpPr>
          <p:spPr>
            <a:xfrm rot="10800000">
              <a:off x="714348" y="3500438"/>
              <a:ext cx="9286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ak 22"/>
            <p:cNvCxnSpPr/>
            <p:nvPr/>
          </p:nvCxnSpPr>
          <p:spPr>
            <a:xfrm rot="5400000">
              <a:off x="428596" y="321468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 23"/>
            <p:cNvSpPr/>
            <p:nvPr/>
          </p:nvSpPr>
          <p:spPr>
            <a:xfrm>
              <a:off x="571472" y="307181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5" name="Object 6"/>
            <p:cNvGraphicFramePr>
              <a:graphicFrameLocks noChangeAspect="1"/>
            </p:cNvGraphicFramePr>
            <p:nvPr/>
          </p:nvGraphicFramePr>
          <p:xfrm>
            <a:off x="1412875" y="4362450"/>
            <a:ext cx="190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0" name="Equation" r:id="rId11" imgW="126890" imgH="190335" progId="">
                    <p:embed/>
                  </p:oleObj>
                </mc:Choice>
                <mc:Fallback>
                  <p:oleObj name="Equation" r:id="rId11" imgW="126890" imgH="190335" progId="">
                    <p:embed/>
                    <p:pic>
                      <p:nvPicPr>
                        <p:cNvPr id="0" name="Picture 5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875" y="4362450"/>
                          <a:ext cx="190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7"/>
            <p:cNvGraphicFramePr>
              <a:graphicFrameLocks noChangeAspect="1"/>
            </p:cNvGraphicFramePr>
            <p:nvPr/>
          </p:nvGraphicFramePr>
          <p:xfrm>
            <a:off x="996859" y="257969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1" name="Equation" r:id="rId13" imgW="164957" imgH="190335" progId="">
                    <p:embed/>
                  </p:oleObj>
                </mc:Choice>
                <mc:Fallback>
                  <p:oleObj name="Equation" r:id="rId13" imgW="164957" imgH="190335" progId="">
                    <p:embed/>
                    <p:pic>
                      <p:nvPicPr>
                        <p:cNvPr id="0" name="Picture 5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6859" y="257969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0334" y="307022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2" name="Equation" r:id="rId15" imgW="139639" imgH="190417" progId="">
                    <p:embed/>
                  </p:oleObj>
                </mc:Choice>
                <mc:Fallback>
                  <p:oleObj name="Equation" r:id="rId15" imgW="139639" imgH="190417" progId="">
                    <p:embed/>
                    <p:pic>
                      <p:nvPicPr>
                        <p:cNvPr id="0" name="Picture 5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334" y="307022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Ned 27"/>
            <p:cNvSpPr/>
            <p:nvPr/>
          </p:nvSpPr>
          <p:spPr>
            <a:xfrm>
              <a:off x="1500166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ktangel 28"/>
            <p:cNvSpPr/>
            <p:nvPr/>
          </p:nvSpPr>
          <p:spPr>
            <a:xfrm>
              <a:off x="925486" y="464344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Rak 29"/>
            <p:cNvCxnSpPr>
              <a:stCxn id="29" idx="3"/>
            </p:cNvCxnSpPr>
            <p:nvPr/>
          </p:nvCxnSpPr>
          <p:spPr>
            <a:xfrm>
              <a:off x="1282676" y="4714884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ak 30"/>
            <p:cNvCxnSpPr>
              <a:stCxn id="29" idx="1"/>
            </p:cNvCxnSpPr>
            <p:nvPr/>
          </p:nvCxnSpPr>
          <p:spPr>
            <a:xfrm rot="10800000">
              <a:off x="711172" y="471488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ak 31"/>
            <p:cNvCxnSpPr/>
            <p:nvPr/>
          </p:nvCxnSpPr>
          <p:spPr>
            <a:xfrm rot="10800000">
              <a:off x="711172" y="5286388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ak 32"/>
            <p:cNvCxnSpPr/>
            <p:nvPr/>
          </p:nvCxnSpPr>
          <p:spPr>
            <a:xfrm rot="5400000">
              <a:off x="425420" y="500063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 33"/>
            <p:cNvSpPr/>
            <p:nvPr/>
          </p:nvSpPr>
          <p:spPr>
            <a:xfrm>
              <a:off x="568296" y="485776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7"/>
            <p:cNvGraphicFramePr>
              <a:graphicFrameLocks noChangeAspect="1"/>
            </p:cNvGraphicFramePr>
            <p:nvPr/>
          </p:nvGraphicFramePr>
          <p:xfrm>
            <a:off x="993683" y="436564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3" name="Equation" r:id="rId17" imgW="164957" imgH="190335" progId="">
                    <p:embed/>
                  </p:oleObj>
                </mc:Choice>
                <mc:Fallback>
                  <p:oleObj name="Equation" r:id="rId17" imgW="164957" imgH="190335" progId="">
                    <p:embed/>
                    <p:pic>
                      <p:nvPicPr>
                        <p:cNvPr id="0" name="Picture 5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3683" y="436564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"/>
            <p:cNvGraphicFramePr>
              <a:graphicFrameLocks noChangeAspect="1"/>
            </p:cNvGraphicFramePr>
            <p:nvPr/>
          </p:nvGraphicFramePr>
          <p:xfrm>
            <a:off x="357158" y="485617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4" name="Equation" r:id="rId18" imgW="139639" imgH="190417" progId="">
                    <p:embed/>
                  </p:oleObj>
                </mc:Choice>
                <mc:Fallback>
                  <p:oleObj name="Equation" r:id="rId18" imgW="139639" imgH="190417" progId="">
                    <p:embed/>
                    <p:pic>
                      <p:nvPicPr>
                        <p:cNvPr id="0" name="Picture 5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58" y="485617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Rektangel 36"/>
            <p:cNvSpPr/>
            <p:nvPr/>
          </p:nvSpPr>
          <p:spPr>
            <a:xfrm>
              <a:off x="2000232" y="4857760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Rak 37"/>
            <p:cNvCxnSpPr>
              <a:stCxn id="37" idx="0"/>
            </p:cNvCxnSpPr>
            <p:nvPr/>
          </p:nvCxnSpPr>
          <p:spPr>
            <a:xfrm rot="5400000" flipH="1" flipV="1">
              <a:off x="2000232" y="478632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ak 38"/>
            <p:cNvCxnSpPr>
              <a:stCxn id="37" idx="2"/>
            </p:cNvCxnSpPr>
            <p:nvPr/>
          </p:nvCxnSpPr>
          <p:spPr>
            <a:xfrm rot="5400000">
              <a:off x="2000232" y="521495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Object 7"/>
            <p:cNvGraphicFramePr>
              <a:graphicFrameLocks noChangeAspect="1"/>
            </p:cNvGraphicFramePr>
            <p:nvPr/>
          </p:nvGraphicFramePr>
          <p:xfrm>
            <a:off x="2193910" y="4856163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5" name="Equation" r:id="rId19" imgW="203112" imgH="190417" progId="">
                    <p:embed/>
                  </p:oleObj>
                </mc:Choice>
                <mc:Fallback>
                  <p:oleObj name="Equation" r:id="rId19" imgW="203112" imgH="190417" progId="">
                    <p:embed/>
                    <p:pic>
                      <p:nvPicPr>
                        <p:cNvPr id="0" name="Picture 5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3910" y="4856163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ruta 40"/>
            <p:cNvSpPr txBox="1"/>
            <p:nvPr/>
          </p:nvSpPr>
          <p:spPr>
            <a:xfrm>
              <a:off x="1714480" y="2357430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Ellips 41"/>
            <p:cNvSpPr/>
            <p:nvPr/>
          </p:nvSpPr>
          <p:spPr>
            <a:xfrm>
              <a:off x="1714480" y="468313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 42"/>
            <p:cNvSpPr/>
            <p:nvPr/>
          </p:nvSpPr>
          <p:spPr>
            <a:xfrm>
              <a:off x="1714480" y="52546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Rak pil 43"/>
            <p:cNvCxnSpPr/>
            <p:nvPr/>
          </p:nvCxnSpPr>
          <p:spPr>
            <a:xfrm>
              <a:off x="1428728" y="4714884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ak 44"/>
            <p:cNvCxnSpPr/>
            <p:nvPr/>
          </p:nvCxnSpPr>
          <p:spPr>
            <a:xfrm rot="10800000">
              <a:off x="5352250" y="2074992"/>
              <a:ext cx="577073" cy="211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ak 45"/>
            <p:cNvCxnSpPr/>
            <p:nvPr/>
          </p:nvCxnSpPr>
          <p:spPr>
            <a:xfrm rot="10800000">
              <a:off x="5440642" y="1803256"/>
              <a:ext cx="488681" cy="1969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ak 46"/>
            <p:cNvCxnSpPr/>
            <p:nvPr/>
          </p:nvCxnSpPr>
          <p:spPr>
            <a:xfrm rot="10800000" flipV="1">
              <a:off x="4608251" y="2074991"/>
              <a:ext cx="743998" cy="208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ak 47"/>
            <p:cNvCxnSpPr/>
            <p:nvPr/>
          </p:nvCxnSpPr>
          <p:spPr>
            <a:xfrm rot="16200000" flipV="1">
              <a:off x="4852971" y="1215585"/>
              <a:ext cx="628588" cy="5467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 48"/>
            <p:cNvGrpSpPr/>
            <p:nvPr/>
          </p:nvGrpSpPr>
          <p:grpSpPr>
            <a:xfrm>
              <a:off x="4643438" y="1428736"/>
              <a:ext cx="744542" cy="550864"/>
              <a:chOff x="4643438" y="3127374"/>
              <a:chExt cx="744542" cy="550864"/>
            </a:xfrm>
          </p:grpSpPr>
          <p:cxnSp>
            <p:nvCxnSpPr>
              <p:cNvPr id="50" name="Rak pil 49"/>
              <p:cNvCxnSpPr/>
              <p:nvPr/>
            </p:nvCxnSpPr>
            <p:spPr>
              <a:xfrm rot="5400000" flipH="1" flipV="1">
                <a:off x="4677021" y="3394230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Rak pil 50"/>
              <p:cNvCxnSpPr/>
              <p:nvPr/>
            </p:nvCxnSpPr>
            <p:spPr>
              <a:xfrm rot="5400000">
                <a:off x="4822033" y="3393281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Rak pil 51"/>
              <p:cNvCxnSpPr/>
              <p:nvPr/>
            </p:nvCxnSpPr>
            <p:spPr>
              <a:xfrm>
                <a:off x="4856410" y="3572825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53" name="Objekt 52"/>
              <p:cNvGraphicFramePr>
                <a:graphicFrameLocks noChangeAspect="1"/>
              </p:cNvGraphicFramePr>
              <p:nvPr/>
            </p:nvGraphicFramePr>
            <p:xfrm>
              <a:off x="5214942" y="3429000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16" name="Equation" r:id="rId21" imgW="114151" imgH="164885" progId="">
                      <p:embed/>
                    </p:oleObj>
                  </mc:Choice>
                  <mc:Fallback>
                    <p:oleObj name="Equation" r:id="rId21" imgW="114151" imgH="164885" progId="">
                      <p:embed/>
                      <p:pic>
                        <p:nvPicPr>
                          <p:cNvPr id="0" name="Picture 58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14942" y="3429000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3"/>
              <p:cNvGraphicFramePr>
                <a:graphicFrameLocks noChangeAspect="1"/>
              </p:cNvGraphicFramePr>
              <p:nvPr/>
            </p:nvGraphicFramePr>
            <p:xfrm>
              <a:off x="5000628" y="3213100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17" name="Equation" r:id="rId22" imgW="126890" imgH="190335" progId="">
                      <p:embed/>
                    </p:oleObj>
                  </mc:Choice>
                  <mc:Fallback>
                    <p:oleObj name="Equation" r:id="rId22" imgW="126890" imgH="190335" progId="">
                      <p:embed/>
                      <p:pic>
                        <p:nvPicPr>
                          <p:cNvPr id="0" name="Picture 58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0628" y="3213100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Object 4"/>
              <p:cNvGraphicFramePr>
                <a:graphicFrameLocks noChangeAspect="1"/>
              </p:cNvGraphicFramePr>
              <p:nvPr/>
            </p:nvGraphicFramePr>
            <p:xfrm>
              <a:off x="4643438" y="312737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0818" name="Equation" r:id="rId23" imgW="114151" imgH="152202" progId="">
                      <p:embed/>
                    </p:oleObj>
                  </mc:Choice>
                  <mc:Fallback>
                    <p:oleObj name="Equation" r:id="rId23" imgW="114151" imgH="152202" progId="">
                      <p:embed/>
                      <p:pic>
                        <p:nvPicPr>
                          <p:cNvPr id="0" name="Picture 58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3438" y="312737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6" name="Rektangel 55"/>
            <p:cNvSpPr/>
            <p:nvPr/>
          </p:nvSpPr>
          <p:spPr>
            <a:xfrm>
              <a:off x="6286512" y="2001837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7" name="Object 7"/>
            <p:cNvGraphicFramePr>
              <a:graphicFrameLocks noChangeAspect="1"/>
            </p:cNvGraphicFramePr>
            <p:nvPr/>
          </p:nvGraphicFramePr>
          <p:xfrm>
            <a:off x="6519863" y="2000250"/>
            <a:ext cx="268287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19" name="Equation" r:id="rId24" imgW="177646" imgH="190335" progId="">
                    <p:embed/>
                  </p:oleObj>
                </mc:Choice>
                <mc:Fallback>
                  <p:oleObj name="Equation" r:id="rId24" imgW="177646" imgH="190335" progId="">
                    <p:embed/>
                    <p:pic>
                      <p:nvPicPr>
                        <p:cNvPr id="0" name="Picture 5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9863" y="2000250"/>
                          <a:ext cx="268287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8" name="Rak pil 57"/>
            <p:cNvCxnSpPr/>
            <p:nvPr/>
          </p:nvCxnSpPr>
          <p:spPr>
            <a:xfrm rot="10800000" flipV="1">
              <a:off x="4286248" y="1857364"/>
              <a:ext cx="571504" cy="357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9" name="Object 5"/>
            <p:cNvGraphicFramePr>
              <a:graphicFrameLocks noChangeAspect="1"/>
            </p:cNvGraphicFramePr>
            <p:nvPr/>
          </p:nvGraphicFramePr>
          <p:xfrm>
            <a:off x="4143372" y="1857364"/>
            <a:ext cx="19208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0" name="Equation" r:id="rId26" imgW="126890" imgH="190335" progId="">
                    <p:embed/>
                  </p:oleObj>
                </mc:Choice>
                <mc:Fallback>
                  <p:oleObj name="Equation" r:id="rId26" imgW="126890" imgH="190335" progId="">
                    <p:embed/>
                    <p:pic>
                      <p:nvPicPr>
                        <p:cNvPr id="0" name="Picture 5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3372" y="1857364"/>
                          <a:ext cx="19208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textruta 59"/>
            <p:cNvSpPr txBox="1"/>
            <p:nvPr/>
          </p:nvSpPr>
          <p:spPr>
            <a:xfrm>
              <a:off x="5214942" y="1071546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2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Rak 60"/>
            <p:cNvCxnSpPr>
              <a:stCxn id="56" idx="2"/>
            </p:cNvCxnSpPr>
            <p:nvPr/>
          </p:nvCxnSpPr>
          <p:spPr>
            <a:xfrm rot="5400000">
              <a:off x="6287311" y="2358228"/>
              <a:ext cx="1412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Rak 61"/>
            <p:cNvCxnSpPr>
              <a:stCxn id="56" idx="0"/>
            </p:cNvCxnSpPr>
            <p:nvPr/>
          </p:nvCxnSpPr>
          <p:spPr>
            <a:xfrm rot="5400000" flipH="1" flipV="1">
              <a:off x="6285714" y="1929601"/>
              <a:ext cx="1444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ak 62"/>
            <p:cNvCxnSpPr/>
            <p:nvPr/>
          </p:nvCxnSpPr>
          <p:spPr>
            <a:xfrm rot="10800000">
              <a:off x="5929322" y="1857364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ak 63"/>
            <p:cNvCxnSpPr/>
            <p:nvPr/>
          </p:nvCxnSpPr>
          <p:spPr>
            <a:xfrm rot="10800000">
              <a:off x="5929322" y="2428868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ak 64"/>
            <p:cNvCxnSpPr/>
            <p:nvPr/>
          </p:nvCxnSpPr>
          <p:spPr>
            <a:xfrm rot="5400000" flipH="1" flipV="1">
              <a:off x="5857884" y="235743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ak 65"/>
            <p:cNvCxnSpPr/>
            <p:nvPr/>
          </p:nvCxnSpPr>
          <p:spPr>
            <a:xfrm rot="5400000">
              <a:off x="5857884" y="192880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7" name="Object 6"/>
            <p:cNvGraphicFramePr>
              <a:graphicFrameLocks noChangeAspect="1"/>
            </p:cNvGraphicFramePr>
            <p:nvPr/>
          </p:nvGraphicFramePr>
          <p:xfrm>
            <a:off x="6261100" y="4357688"/>
            <a:ext cx="2111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1" name="Equation" r:id="rId28" imgW="139639" imgH="190417" progId="">
                    <p:embed/>
                  </p:oleObj>
                </mc:Choice>
                <mc:Fallback>
                  <p:oleObj name="Equation" r:id="rId28" imgW="139639" imgH="190417" progId="">
                    <p:embed/>
                    <p:pic>
                      <p:nvPicPr>
                        <p:cNvPr id="0" name="Picture 5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61100" y="4357688"/>
                          <a:ext cx="2111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Rektangel 67"/>
            <p:cNvSpPr/>
            <p:nvPr/>
          </p:nvSpPr>
          <p:spPr>
            <a:xfrm>
              <a:off x="5354642" y="4638690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Rak 68"/>
            <p:cNvCxnSpPr>
              <a:stCxn id="68" idx="3"/>
            </p:cNvCxnSpPr>
            <p:nvPr/>
          </p:nvCxnSpPr>
          <p:spPr>
            <a:xfrm>
              <a:off x="5711832" y="4710128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Rak 69"/>
            <p:cNvCxnSpPr>
              <a:stCxn id="68" idx="1"/>
            </p:cNvCxnSpPr>
            <p:nvPr/>
          </p:nvCxnSpPr>
          <p:spPr>
            <a:xfrm rot="10800000">
              <a:off x="5140328" y="4710128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Rak 70"/>
            <p:cNvCxnSpPr/>
            <p:nvPr/>
          </p:nvCxnSpPr>
          <p:spPr>
            <a:xfrm rot="10800000">
              <a:off x="5140328" y="5281632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Rak 71"/>
            <p:cNvCxnSpPr/>
            <p:nvPr/>
          </p:nvCxnSpPr>
          <p:spPr>
            <a:xfrm rot="5400000">
              <a:off x="4854576" y="4995880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3" name="Object 7"/>
            <p:cNvGraphicFramePr>
              <a:graphicFrameLocks noChangeAspect="1"/>
            </p:cNvGraphicFramePr>
            <p:nvPr/>
          </p:nvGraphicFramePr>
          <p:xfrm>
            <a:off x="5384800" y="4360863"/>
            <a:ext cx="3254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2" name="Equation" r:id="rId30" imgW="215713" imgH="190335" progId="">
                    <p:embed/>
                  </p:oleObj>
                </mc:Choice>
                <mc:Fallback>
                  <p:oleObj name="Equation" r:id="rId30" imgW="215713" imgH="190335" progId="">
                    <p:embed/>
                    <p:pic>
                      <p:nvPicPr>
                        <p:cNvPr id="0" name="Picture 5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4800" y="4360863"/>
                          <a:ext cx="3254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8"/>
            <p:cNvGraphicFramePr>
              <a:graphicFrameLocks noChangeAspect="1"/>
            </p:cNvGraphicFramePr>
            <p:nvPr/>
          </p:nvGraphicFramePr>
          <p:xfrm>
            <a:off x="4703752" y="4851400"/>
            <a:ext cx="2889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3" name="Equation" r:id="rId32" imgW="190417" imgH="190417" progId="">
                    <p:embed/>
                  </p:oleObj>
                </mc:Choice>
                <mc:Fallback>
                  <p:oleObj name="Equation" r:id="rId32" imgW="190417" imgH="190417" progId="">
                    <p:embed/>
                    <p:pic>
                      <p:nvPicPr>
                        <p:cNvPr id="0" name="Picture 59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3752" y="4851400"/>
                          <a:ext cx="2889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Rektangel 74"/>
            <p:cNvSpPr/>
            <p:nvPr/>
          </p:nvSpPr>
          <p:spPr>
            <a:xfrm>
              <a:off x="6429388" y="4853004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Rak 75"/>
            <p:cNvCxnSpPr>
              <a:stCxn id="75" idx="0"/>
            </p:cNvCxnSpPr>
            <p:nvPr/>
          </p:nvCxnSpPr>
          <p:spPr>
            <a:xfrm rot="5400000" flipH="1" flipV="1">
              <a:off x="6429388" y="4781566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Rak 76"/>
            <p:cNvCxnSpPr>
              <a:stCxn id="75" idx="2"/>
            </p:cNvCxnSpPr>
            <p:nvPr/>
          </p:nvCxnSpPr>
          <p:spPr>
            <a:xfrm rot="5400000">
              <a:off x="6429388" y="5210194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8" name="Object 7"/>
            <p:cNvGraphicFramePr>
              <a:graphicFrameLocks noChangeAspect="1"/>
            </p:cNvGraphicFramePr>
            <p:nvPr/>
          </p:nvGraphicFramePr>
          <p:xfrm>
            <a:off x="6642100" y="4851400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4" name="Equation" r:id="rId34" imgW="177646" imgH="190335" progId="">
                    <p:embed/>
                  </p:oleObj>
                </mc:Choice>
                <mc:Fallback>
                  <p:oleObj name="Equation" r:id="rId34" imgW="177646" imgH="190335" progId="">
                    <p:embed/>
                    <p:pic>
                      <p:nvPicPr>
                        <p:cNvPr id="0" name="Picture 59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100" y="4851400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Ellips 78"/>
            <p:cNvSpPr/>
            <p:nvPr/>
          </p:nvSpPr>
          <p:spPr>
            <a:xfrm>
              <a:off x="6143636" y="467837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Ellips 79"/>
            <p:cNvSpPr/>
            <p:nvPr/>
          </p:nvSpPr>
          <p:spPr>
            <a:xfrm>
              <a:off x="6143636" y="524988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Rak pil 80"/>
            <p:cNvCxnSpPr/>
            <p:nvPr/>
          </p:nvCxnSpPr>
          <p:spPr>
            <a:xfrm>
              <a:off x="6286512" y="4710128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Ned 81"/>
            <p:cNvSpPr/>
            <p:nvPr/>
          </p:nvSpPr>
          <p:spPr>
            <a:xfrm>
              <a:off x="5715008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ktangel 82"/>
            <p:cNvSpPr/>
            <p:nvPr/>
          </p:nvSpPr>
          <p:spPr>
            <a:xfrm rot="2705318">
              <a:off x="5036844" y="4898503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4" name="Object 22"/>
            <p:cNvGraphicFramePr>
              <a:graphicFrameLocks noChangeAspect="1"/>
            </p:cNvGraphicFramePr>
            <p:nvPr/>
          </p:nvGraphicFramePr>
          <p:xfrm>
            <a:off x="522288" y="2879725"/>
            <a:ext cx="192087" cy="1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5" name="Equation" r:id="rId36" imgW="126725" imgH="126725" progId="">
                    <p:embed/>
                  </p:oleObj>
                </mc:Choice>
                <mc:Fallback>
                  <p:oleObj name="Equation" r:id="rId36" imgW="126725" imgH="126725" progId="">
                    <p:embed/>
                    <p:pic>
                      <p:nvPicPr>
                        <p:cNvPr id="0" name="Picture 5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288" y="2879725"/>
                          <a:ext cx="192087" cy="192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ject 23"/>
            <p:cNvGraphicFramePr>
              <a:graphicFrameLocks noChangeAspect="1"/>
            </p:cNvGraphicFramePr>
            <p:nvPr/>
          </p:nvGraphicFramePr>
          <p:xfrm>
            <a:off x="500063" y="4665663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6" name="Equation" r:id="rId38" imgW="126725" imgH="126725" progId="">
                    <p:embed/>
                  </p:oleObj>
                </mc:Choice>
                <mc:Fallback>
                  <p:oleObj name="Equation" r:id="rId38" imgW="126725" imgH="126725" progId="">
                    <p:embed/>
                    <p:pic>
                      <p:nvPicPr>
                        <p:cNvPr id="0" name="Picture 5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63" y="4665663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6" name="Object 24"/>
            <p:cNvGraphicFramePr>
              <a:graphicFrameLocks noChangeAspect="1"/>
            </p:cNvGraphicFramePr>
            <p:nvPr/>
          </p:nvGraphicFramePr>
          <p:xfrm>
            <a:off x="4946393" y="4693686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827" name="Equation" r:id="rId39" imgW="126725" imgH="126725" progId="">
                    <p:embed/>
                  </p:oleObj>
                </mc:Choice>
                <mc:Fallback>
                  <p:oleObj name="Equation" r:id="rId39" imgW="126725" imgH="126725" progId="">
                    <p:embed/>
                    <p:pic>
                      <p:nvPicPr>
                        <p:cNvPr id="0" name="Picture 5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6393" y="4693686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91" name="Grupp 90"/>
          <p:cNvGrpSpPr/>
          <p:nvPr/>
        </p:nvGrpSpPr>
        <p:grpSpPr>
          <a:xfrm>
            <a:off x="357158" y="1071546"/>
            <a:ext cx="8170701" cy="4254530"/>
            <a:chOff x="357158" y="1071546"/>
            <a:chExt cx="8170701" cy="4254530"/>
          </a:xfrm>
        </p:grpSpPr>
        <p:grpSp>
          <p:nvGrpSpPr>
            <p:cNvPr id="3" name="Grupp 25"/>
            <p:cNvGrpSpPr/>
            <p:nvPr/>
          </p:nvGrpSpPr>
          <p:grpSpPr>
            <a:xfrm>
              <a:off x="1643042" y="2643182"/>
              <a:ext cx="1285884" cy="1143008"/>
              <a:chOff x="1643042" y="2643182"/>
              <a:chExt cx="1285884" cy="1143008"/>
            </a:xfrm>
          </p:grpSpPr>
          <p:cxnSp>
            <p:nvCxnSpPr>
              <p:cNvPr id="4" name="Rak 3"/>
              <p:cNvCxnSpPr/>
              <p:nvPr/>
            </p:nvCxnSpPr>
            <p:spPr>
              <a:xfrm>
                <a:off x="1643042" y="3071810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Rak 4"/>
              <p:cNvCxnSpPr/>
              <p:nvPr/>
            </p:nvCxnSpPr>
            <p:spPr>
              <a:xfrm>
                <a:off x="1643042" y="3357562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Rak 5"/>
              <p:cNvCxnSpPr/>
              <p:nvPr/>
            </p:nvCxnSpPr>
            <p:spPr>
              <a:xfrm flipV="1">
                <a:off x="2214546" y="2643182"/>
                <a:ext cx="642942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Rak 6"/>
              <p:cNvCxnSpPr/>
              <p:nvPr/>
            </p:nvCxnSpPr>
            <p:spPr>
              <a:xfrm>
                <a:off x="2214546" y="3357562"/>
                <a:ext cx="714380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Rak pil 7"/>
            <p:cNvCxnSpPr/>
            <p:nvPr/>
          </p:nvCxnSpPr>
          <p:spPr>
            <a:xfrm flipV="1">
              <a:off x="2714612" y="1857364"/>
              <a:ext cx="2143140" cy="135732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 32"/>
            <p:cNvGrpSpPr/>
            <p:nvPr/>
          </p:nvGrpSpPr>
          <p:grpSpPr>
            <a:xfrm>
              <a:off x="2398698" y="2770184"/>
              <a:ext cx="815980" cy="731840"/>
              <a:chOff x="2398698" y="2770184"/>
              <a:chExt cx="815980" cy="731840"/>
            </a:xfrm>
          </p:grpSpPr>
          <p:cxnSp>
            <p:nvCxnSpPr>
              <p:cNvPr id="10" name="Rak pil 9"/>
              <p:cNvCxnSpPr/>
              <p:nvPr/>
            </p:nvCxnSpPr>
            <p:spPr>
              <a:xfrm rot="5400000" flipH="1" flipV="1">
                <a:off x="2527572" y="3038626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Rak pil 10"/>
              <p:cNvCxnSpPr/>
              <p:nvPr/>
            </p:nvCxnSpPr>
            <p:spPr>
              <a:xfrm rot="5400000">
                <a:off x="2528366" y="3252940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ak pil 11"/>
              <p:cNvCxnSpPr/>
              <p:nvPr/>
            </p:nvCxnSpPr>
            <p:spPr>
              <a:xfrm>
                <a:off x="2706961" y="3217221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kt 12"/>
              <p:cNvGraphicFramePr>
                <a:graphicFrameLocks noChangeAspect="1"/>
              </p:cNvGraphicFramePr>
              <p:nvPr/>
            </p:nvGraphicFramePr>
            <p:xfrm>
              <a:off x="2398698" y="3214686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898" name="Equation" r:id="rId3" imgW="114151" imgH="164885" progId="">
                      <p:embed/>
                    </p:oleObj>
                  </mc:Choice>
                  <mc:Fallback>
                    <p:oleObj name="Equation" r:id="rId3" imgW="114151" imgH="164885" progId="">
                      <p:embed/>
                      <p:pic>
                        <p:nvPicPr>
                          <p:cNvPr id="0" name="Picture 6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698" y="3214686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3"/>
              <p:cNvGraphicFramePr>
                <a:graphicFrameLocks noChangeAspect="1"/>
              </p:cNvGraphicFramePr>
              <p:nvPr/>
            </p:nvGraphicFramePr>
            <p:xfrm>
              <a:off x="3022590" y="3214686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899" name="Equation" r:id="rId5" imgW="126890" imgH="190335" progId="">
                      <p:embed/>
                    </p:oleObj>
                  </mc:Choice>
                  <mc:Fallback>
                    <p:oleObj name="Equation" r:id="rId5" imgW="126890" imgH="190335" progId="">
                      <p:embed/>
                      <p:pic>
                        <p:nvPicPr>
                          <p:cNvPr id="0" name="Picture 6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590" y="3214686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4"/>
              <p:cNvGraphicFramePr>
                <a:graphicFrameLocks noChangeAspect="1"/>
              </p:cNvGraphicFramePr>
              <p:nvPr/>
            </p:nvGraphicFramePr>
            <p:xfrm>
              <a:off x="2755888" y="277018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900" name="Equation" r:id="rId7" imgW="114151" imgH="152202" progId="">
                      <p:embed/>
                    </p:oleObj>
                  </mc:Choice>
                  <mc:Fallback>
                    <p:oleObj name="Equation" r:id="rId7" imgW="114151" imgH="152202" progId="">
                      <p:embed/>
                      <p:pic>
                        <p:nvPicPr>
                          <p:cNvPr id="0" name="Picture 6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5888" y="277018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3533775" y="2286000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1" name="Equation" r:id="rId9" imgW="164957" imgH="190335" progId="">
                    <p:embed/>
                  </p:oleObj>
                </mc:Choice>
                <mc:Fallback>
                  <p:oleObj name="Equation" r:id="rId9" imgW="164957" imgH="190335" progId="">
                    <p:embed/>
                    <p:pic>
                      <p:nvPicPr>
                        <p:cNvPr id="0" name="Picture 6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3775" y="2286000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ktangel 16"/>
            <p:cNvSpPr/>
            <p:nvPr/>
          </p:nvSpPr>
          <p:spPr>
            <a:xfrm>
              <a:off x="928662" y="285749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Rak 17"/>
            <p:cNvCxnSpPr>
              <a:stCxn id="17" idx="3"/>
            </p:cNvCxnSpPr>
            <p:nvPr/>
          </p:nvCxnSpPr>
          <p:spPr>
            <a:xfrm>
              <a:off x="1285852" y="2928934"/>
              <a:ext cx="3571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ak 18"/>
            <p:cNvCxnSpPr/>
            <p:nvPr/>
          </p:nvCxnSpPr>
          <p:spPr>
            <a:xfrm rot="5400000">
              <a:off x="1571604" y="300037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rot="5400000">
              <a:off x="1571604" y="342900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ak 20"/>
            <p:cNvCxnSpPr>
              <a:stCxn id="17" idx="1"/>
            </p:cNvCxnSpPr>
            <p:nvPr/>
          </p:nvCxnSpPr>
          <p:spPr>
            <a:xfrm rot="10800000">
              <a:off x="714348" y="292893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21"/>
            <p:cNvCxnSpPr/>
            <p:nvPr/>
          </p:nvCxnSpPr>
          <p:spPr>
            <a:xfrm rot="10800000">
              <a:off x="714348" y="3500438"/>
              <a:ext cx="9286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ak 22"/>
            <p:cNvCxnSpPr/>
            <p:nvPr/>
          </p:nvCxnSpPr>
          <p:spPr>
            <a:xfrm rot="5400000">
              <a:off x="428596" y="321468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 23"/>
            <p:cNvSpPr/>
            <p:nvPr/>
          </p:nvSpPr>
          <p:spPr>
            <a:xfrm>
              <a:off x="571472" y="307181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5" name="Object 6"/>
            <p:cNvGraphicFramePr>
              <a:graphicFrameLocks noChangeAspect="1"/>
            </p:cNvGraphicFramePr>
            <p:nvPr/>
          </p:nvGraphicFramePr>
          <p:xfrm>
            <a:off x="1412875" y="4362450"/>
            <a:ext cx="190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2" name="Equation" r:id="rId11" imgW="126890" imgH="190335" progId="">
                    <p:embed/>
                  </p:oleObj>
                </mc:Choice>
                <mc:Fallback>
                  <p:oleObj name="Equation" r:id="rId11" imgW="126890" imgH="190335" progId="">
                    <p:embed/>
                    <p:pic>
                      <p:nvPicPr>
                        <p:cNvPr id="0" name="Picture 6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875" y="4362450"/>
                          <a:ext cx="190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7"/>
            <p:cNvGraphicFramePr>
              <a:graphicFrameLocks noChangeAspect="1"/>
            </p:cNvGraphicFramePr>
            <p:nvPr/>
          </p:nvGraphicFramePr>
          <p:xfrm>
            <a:off x="996859" y="257969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3" name="Equation" r:id="rId13" imgW="164957" imgH="190335" progId="">
                    <p:embed/>
                  </p:oleObj>
                </mc:Choice>
                <mc:Fallback>
                  <p:oleObj name="Equation" r:id="rId13" imgW="164957" imgH="190335" progId="">
                    <p:embed/>
                    <p:pic>
                      <p:nvPicPr>
                        <p:cNvPr id="0" name="Picture 6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6859" y="257969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0334" y="307022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4" name="Equation" r:id="rId15" imgW="139639" imgH="190417" progId="">
                    <p:embed/>
                  </p:oleObj>
                </mc:Choice>
                <mc:Fallback>
                  <p:oleObj name="Equation" r:id="rId15" imgW="139639" imgH="190417" progId="">
                    <p:embed/>
                    <p:pic>
                      <p:nvPicPr>
                        <p:cNvPr id="0" name="Picture 6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334" y="307022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Ned 27"/>
            <p:cNvSpPr/>
            <p:nvPr/>
          </p:nvSpPr>
          <p:spPr>
            <a:xfrm>
              <a:off x="1500166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ktangel 28"/>
            <p:cNvSpPr/>
            <p:nvPr/>
          </p:nvSpPr>
          <p:spPr>
            <a:xfrm>
              <a:off x="925486" y="464344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Rak 29"/>
            <p:cNvCxnSpPr>
              <a:stCxn id="29" idx="3"/>
            </p:cNvCxnSpPr>
            <p:nvPr/>
          </p:nvCxnSpPr>
          <p:spPr>
            <a:xfrm>
              <a:off x="1282676" y="4714884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ak 30"/>
            <p:cNvCxnSpPr>
              <a:stCxn id="29" idx="1"/>
            </p:cNvCxnSpPr>
            <p:nvPr/>
          </p:nvCxnSpPr>
          <p:spPr>
            <a:xfrm rot="10800000">
              <a:off x="711172" y="471488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ak 31"/>
            <p:cNvCxnSpPr/>
            <p:nvPr/>
          </p:nvCxnSpPr>
          <p:spPr>
            <a:xfrm rot="10800000">
              <a:off x="711172" y="5286388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ak 32"/>
            <p:cNvCxnSpPr/>
            <p:nvPr/>
          </p:nvCxnSpPr>
          <p:spPr>
            <a:xfrm rot="5400000">
              <a:off x="425420" y="500063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 33"/>
            <p:cNvSpPr/>
            <p:nvPr/>
          </p:nvSpPr>
          <p:spPr>
            <a:xfrm>
              <a:off x="568296" y="485776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7"/>
            <p:cNvGraphicFramePr>
              <a:graphicFrameLocks noChangeAspect="1"/>
            </p:cNvGraphicFramePr>
            <p:nvPr/>
          </p:nvGraphicFramePr>
          <p:xfrm>
            <a:off x="993683" y="436564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5" name="Equation" r:id="rId17" imgW="164957" imgH="190335" progId="">
                    <p:embed/>
                  </p:oleObj>
                </mc:Choice>
                <mc:Fallback>
                  <p:oleObj name="Equation" r:id="rId17" imgW="164957" imgH="190335" progId="">
                    <p:embed/>
                    <p:pic>
                      <p:nvPicPr>
                        <p:cNvPr id="0" name="Picture 6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3683" y="436564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"/>
            <p:cNvGraphicFramePr>
              <a:graphicFrameLocks noChangeAspect="1"/>
            </p:cNvGraphicFramePr>
            <p:nvPr/>
          </p:nvGraphicFramePr>
          <p:xfrm>
            <a:off x="357158" y="485617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6" name="Equation" r:id="rId18" imgW="139639" imgH="190417" progId="">
                    <p:embed/>
                  </p:oleObj>
                </mc:Choice>
                <mc:Fallback>
                  <p:oleObj name="Equation" r:id="rId18" imgW="139639" imgH="190417" progId="">
                    <p:embed/>
                    <p:pic>
                      <p:nvPicPr>
                        <p:cNvPr id="0" name="Picture 6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58" y="485617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Rektangel 36"/>
            <p:cNvSpPr/>
            <p:nvPr/>
          </p:nvSpPr>
          <p:spPr>
            <a:xfrm>
              <a:off x="2000232" y="4857760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Rak 37"/>
            <p:cNvCxnSpPr>
              <a:stCxn id="37" idx="0"/>
            </p:cNvCxnSpPr>
            <p:nvPr/>
          </p:nvCxnSpPr>
          <p:spPr>
            <a:xfrm rot="5400000" flipH="1" flipV="1">
              <a:off x="2000232" y="478632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ak 38"/>
            <p:cNvCxnSpPr>
              <a:stCxn id="37" idx="2"/>
            </p:cNvCxnSpPr>
            <p:nvPr/>
          </p:nvCxnSpPr>
          <p:spPr>
            <a:xfrm rot="5400000">
              <a:off x="2000232" y="521495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Object 7"/>
            <p:cNvGraphicFramePr>
              <a:graphicFrameLocks noChangeAspect="1"/>
            </p:cNvGraphicFramePr>
            <p:nvPr/>
          </p:nvGraphicFramePr>
          <p:xfrm>
            <a:off x="2193910" y="4856163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07" name="Equation" r:id="rId19" imgW="203112" imgH="190417" progId="">
                    <p:embed/>
                  </p:oleObj>
                </mc:Choice>
                <mc:Fallback>
                  <p:oleObj name="Equation" r:id="rId19" imgW="203112" imgH="190417" progId="">
                    <p:embed/>
                    <p:pic>
                      <p:nvPicPr>
                        <p:cNvPr id="0" name="Picture 6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3910" y="4856163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ruta 40"/>
            <p:cNvSpPr txBox="1"/>
            <p:nvPr/>
          </p:nvSpPr>
          <p:spPr>
            <a:xfrm>
              <a:off x="1714480" y="2357430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Ellips 41"/>
            <p:cNvSpPr/>
            <p:nvPr/>
          </p:nvSpPr>
          <p:spPr>
            <a:xfrm>
              <a:off x="1714480" y="468313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 42"/>
            <p:cNvSpPr/>
            <p:nvPr/>
          </p:nvSpPr>
          <p:spPr>
            <a:xfrm>
              <a:off x="1714480" y="52546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Rak pil 43"/>
            <p:cNvCxnSpPr/>
            <p:nvPr/>
          </p:nvCxnSpPr>
          <p:spPr>
            <a:xfrm>
              <a:off x="1428728" y="4714884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ak 44"/>
            <p:cNvCxnSpPr/>
            <p:nvPr/>
          </p:nvCxnSpPr>
          <p:spPr>
            <a:xfrm rot="10800000">
              <a:off x="5352250" y="2074992"/>
              <a:ext cx="577073" cy="211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ak 45"/>
            <p:cNvCxnSpPr/>
            <p:nvPr/>
          </p:nvCxnSpPr>
          <p:spPr>
            <a:xfrm rot="10800000">
              <a:off x="5440642" y="1803256"/>
              <a:ext cx="488681" cy="1969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ak 46"/>
            <p:cNvCxnSpPr/>
            <p:nvPr/>
          </p:nvCxnSpPr>
          <p:spPr>
            <a:xfrm rot="10800000" flipV="1">
              <a:off x="4608251" y="2074991"/>
              <a:ext cx="743998" cy="208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ak 47"/>
            <p:cNvCxnSpPr/>
            <p:nvPr/>
          </p:nvCxnSpPr>
          <p:spPr>
            <a:xfrm rot="16200000" flipV="1">
              <a:off x="4852971" y="1215585"/>
              <a:ext cx="628588" cy="5467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 69"/>
            <p:cNvGrpSpPr/>
            <p:nvPr/>
          </p:nvGrpSpPr>
          <p:grpSpPr>
            <a:xfrm>
              <a:off x="4643438" y="1428736"/>
              <a:ext cx="744542" cy="550864"/>
              <a:chOff x="4643438" y="3127374"/>
              <a:chExt cx="744542" cy="550864"/>
            </a:xfrm>
          </p:grpSpPr>
          <p:cxnSp>
            <p:nvCxnSpPr>
              <p:cNvPr id="50" name="Rak pil 49"/>
              <p:cNvCxnSpPr/>
              <p:nvPr/>
            </p:nvCxnSpPr>
            <p:spPr>
              <a:xfrm rot="5400000" flipH="1" flipV="1">
                <a:off x="4677021" y="3394230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Rak pil 50"/>
              <p:cNvCxnSpPr/>
              <p:nvPr/>
            </p:nvCxnSpPr>
            <p:spPr>
              <a:xfrm rot="5400000">
                <a:off x="4822033" y="3393281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Rak pil 51"/>
              <p:cNvCxnSpPr/>
              <p:nvPr/>
            </p:nvCxnSpPr>
            <p:spPr>
              <a:xfrm>
                <a:off x="4856410" y="3572825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53" name="Objekt 52"/>
              <p:cNvGraphicFramePr>
                <a:graphicFrameLocks noChangeAspect="1"/>
              </p:cNvGraphicFramePr>
              <p:nvPr/>
            </p:nvGraphicFramePr>
            <p:xfrm>
              <a:off x="5214942" y="3429000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908" name="Equation" r:id="rId21" imgW="114151" imgH="164885" progId="">
                      <p:embed/>
                    </p:oleObj>
                  </mc:Choice>
                  <mc:Fallback>
                    <p:oleObj name="Equation" r:id="rId21" imgW="114151" imgH="164885" progId="">
                      <p:embed/>
                      <p:pic>
                        <p:nvPicPr>
                          <p:cNvPr id="0" name="Picture 6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14942" y="3429000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3"/>
              <p:cNvGraphicFramePr>
                <a:graphicFrameLocks noChangeAspect="1"/>
              </p:cNvGraphicFramePr>
              <p:nvPr/>
            </p:nvGraphicFramePr>
            <p:xfrm>
              <a:off x="5000628" y="3213100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909" name="Equation" r:id="rId22" imgW="126890" imgH="190335" progId="">
                      <p:embed/>
                    </p:oleObj>
                  </mc:Choice>
                  <mc:Fallback>
                    <p:oleObj name="Equation" r:id="rId22" imgW="126890" imgH="190335" progId="">
                      <p:embed/>
                      <p:pic>
                        <p:nvPicPr>
                          <p:cNvPr id="0" name="Picture 63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0628" y="3213100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Object 4"/>
              <p:cNvGraphicFramePr>
                <a:graphicFrameLocks noChangeAspect="1"/>
              </p:cNvGraphicFramePr>
              <p:nvPr/>
            </p:nvGraphicFramePr>
            <p:xfrm>
              <a:off x="4643438" y="312737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1910" name="Equation" r:id="rId23" imgW="114151" imgH="152202" progId="">
                      <p:embed/>
                    </p:oleObj>
                  </mc:Choice>
                  <mc:Fallback>
                    <p:oleObj name="Equation" r:id="rId23" imgW="114151" imgH="152202" progId="">
                      <p:embed/>
                      <p:pic>
                        <p:nvPicPr>
                          <p:cNvPr id="0" name="Picture 63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3438" y="312737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6" name="Rektangel 55"/>
            <p:cNvSpPr/>
            <p:nvPr/>
          </p:nvSpPr>
          <p:spPr>
            <a:xfrm>
              <a:off x="6286512" y="2001837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7" name="Object 7"/>
            <p:cNvGraphicFramePr>
              <a:graphicFrameLocks noChangeAspect="1"/>
            </p:cNvGraphicFramePr>
            <p:nvPr/>
          </p:nvGraphicFramePr>
          <p:xfrm>
            <a:off x="6519863" y="2000250"/>
            <a:ext cx="268287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1" name="Equation" r:id="rId24" imgW="177646" imgH="190335" progId="">
                    <p:embed/>
                  </p:oleObj>
                </mc:Choice>
                <mc:Fallback>
                  <p:oleObj name="Equation" r:id="rId24" imgW="177646" imgH="190335" progId="">
                    <p:embed/>
                    <p:pic>
                      <p:nvPicPr>
                        <p:cNvPr id="0" name="Picture 6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9863" y="2000250"/>
                          <a:ext cx="268287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8" name="Rak pil 57"/>
            <p:cNvCxnSpPr/>
            <p:nvPr/>
          </p:nvCxnSpPr>
          <p:spPr>
            <a:xfrm rot="10800000" flipV="1">
              <a:off x="4286248" y="1857364"/>
              <a:ext cx="571504" cy="357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9" name="Object 5"/>
            <p:cNvGraphicFramePr>
              <a:graphicFrameLocks noChangeAspect="1"/>
            </p:cNvGraphicFramePr>
            <p:nvPr/>
          </p:nvGraphicFramePr>
          <p:xfrm>
            <a:off x="4143372" y="1857364"/>
            <a:ext cx="19208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2" name="Equation" r:id="rId26" imgW="126890" imgH="190335" progId="">
                    <p:embed/>
                  </p:oleObj>
                </mc:Choice>
                <mc:Fallback>
                  <p:oleObj name="Equation" r:id="rId26" imgW="126890" imgH="190335" progId="">
                    <p:embed/>
                    <p:pic>
                      <p:nvPicPr>
                        <p:cNvPr id="0" name="Picture 6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3372" y="1857364"/>
                          <a:ext cx="19208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textruta 59"/>
            <p:cNvSpPr txBox="1"/>
            <p:nvPr/>
          </p:nvSpPr>
          <p:spPr>
            <a:xfrm>
              <a:off x="5214942" y="1071546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2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Rak 60"/>
            <p:cNvCxnSpPr>
              <a:stCxn id="56" idx="2"/>
            </p:cNvCxnSpPr>
            <p:nvPr/>
          </p:nvCxnSpPr>
          <p:spPr>
            <a:xfrm rot="5400000">
              <a:off x="6287311" y="2358228"/>
              <a:ext cx="1412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Rak 61"/>
            <p:cNvCxnSpPr>
              <a:stCxn id="56" idx="0"/>
            </p:cNvCxnSpPr>
            <p:nvPr/>
          </p:nvCxnSpPr>
          <p:spPr>
            <a:xfrm rot="5400000" flipH="1" flipV="1">
              <a:off x="6285714" y="1929601"/>
              <a:ext cx="1444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ak 62"/>
            <p:cNvCxnSpPr/>
            <p:nvPr/>
          </p:nvCxnSpPr>
          <p:spPr>
            <a:xfrm rot="10800000">
              <a:off x="5929322" y="1857364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ak 63"/>
            <p:cNvCxnSpPr/>
            <p:nvPr/>
          </p:nvCxnSpPr>
          <p:spPr>
            <a:xfrm rot="10800000">
              <a:off x="5929322" y="2428868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ak 64"/>
            <p:cNvCxnSpPr/>
            <p:nvPr/>
          </p:nvCxnSpPr>
          <p:spPr>
            <a:xfrm rot="5400000" flipH="1" flipV="1">
              <a:off x="5857884" y="235743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ak 65"/>
            <p:cNvCxnSpPr/>
            <p:nvPr/>
          </p:nvCxnSpPr>
          <p:spPr>
            <a:xfrm rot="5400000">
              <a:off x="5857884" y="192880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7" name="Object 6"/>
            <p:cNvGraphicFramePr>
              <a:graphicFrameLocks noChangeAspect="1"/>
            </p:cNvGraphicFramePr>
            <p:nvPr/>
          </p:nvGraphicFramePr>
          <p:xfrm>
            <a:off x="6261100" y="4357688"/>
            <a:ext cx="2111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3" name="Equation" r:id="rId28" imgW="139639" imgH="190417" progId="">
                    <p:embed/>
                  </p:oleObj>
                </mc:Choice>
                <mc:Fallback>
                  <p:oleObj name="Equation" r:id="rId28" imgW="139639" imgH="190417" progId="">
                    <p:embed/>
                    <p:pic>
                      <p:nvPicPr>
                        <p:cNvPr id="0" name="Picture 6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61100" y="4357688"/>
                          <a:ext cx="2111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Rektangel 67"/>
            <p:cNvSpPr/>
            <p:nvPr/>
          </p:nvSpPr>
          <p:spPr>
            <a:xfrm>
              <a:off x="5354642" y="4638690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Rak 68"/>
            <p:cNvCxnSpPr>
              <a:stCxn id="68" idx="3"/>
            </p:cNvCxnSpPr>
            <p:nvPr/>
          </p:nvCxnSpPr>
          <p:spPr>
            <a:xfrm>
              <a:off x="5711832" y="4710128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Rak 69"/>
            <p:cNvCxnSpPr>
              <a:stCxn id="68" idx="1"/>
            </p:cNvCxnSpPr>
            <p:nvPr/>
          </p:nvCxnSpPr>
          <p:spPr>
            <a:xfrm rot="10800000">
              <a:off x="5140328" y="4710128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Rak 70"/>
            <p:cNvCxnSpPr/>
            <p:nvPr/>
          </p:nvCxnSpPr>
          <p:spPr>
            <a:xfrm rot="10800000">
              <a:off x="5140328" y="5281632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Rak 71"/>
            <p:cNvCxnSpPr/>
            <p:nvPr/>
          </p:nvCxnSpPr>
          <p:spPr>
            <a:xfrm rot="5400000">
              <a:off x="4854576" y="4995880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3" name="Object 7"/>
            <p:cNvGraphicFramePr>
              <a:graphicFrameLocks noChangeAspect="1"/>
            </p:cNvGraphicFramePr>
            <p:nvPr/>
          </p:nvGraphicFramePr>
          <p:xfrm>
            <a:off x="5384800" y="4360863"/>
            <a:ext cx="3254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4" name="Equation" r:id="rId30" imgW="215713" imgH="190335" progId="">
                    <p:embed/>
                  </p:oleObj>
                </mc:Choice>
                <mc:Fallback>
                  <p:oleObj name="Equation" r:id="rId30" imgW="215713" imgH="190335" progId="">
                    <p:embed/>
                    <p:pic>
                      <p:nvPicPr>
                        <p:cNvPr id="0" name="Picture 6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4800" y="4360863"/>
                          <a:ext cx="3254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8"/>
            <p:cNvGraphicFramePr>
              <a:graphicFrameLocks noChangeAspect="1"/>
            </p:cNvGraphicFramePr>
            <p:nvPr/>
          </p:nvGraphicFramePr>
          <p:xfrm>
            <a:off x="4703752" y="4851400"/>
            <a:ext cx="2889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5" name="Equation" r:id="rId32" imgW="190417" imgH="190417" progId="">
                    <p:embed/>
                  </p:oleObj>
                </mc:Choice>
                <mc:Fallback>
                  <p:oleObj name="Equation" r:id="rId32" imgW="190417" imgH="190417" progId="">
                    <p:embed/>
                    <p:pic>
                      <p:nvPicPr>
                        <p:cNvPr id="0" name="Picture 6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3752" y="4851400"/>
                          <a:ext cx="2889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Rektangel 74"/>
            <p:cNvSpPr/>
            <p:nvPr/>
          </p:nvSpPr>
          <p:spPr>
            <a:xfrm>
              <a:off x="6429388" y="4853004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Rak 75"/>
            <p:cNvCxnSpPr>
              <a:stCxn id="75" idx="0"/>
            </p:cNvCxnSpPr>
            <p:nvPr/>
          </p:nvCxnSpPr>
          <p:spPr>
            <a:xfrm rot="5400000" flipH="1" flipV="1">
              <a:off x="6429388" y="4781566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Rak 76"/>
            <p:cNvCxnSpPr>
              <a:stCxn id="75" idx="2"/>
            </p:cNvCxnSpPr>
            <p:nvPr/>
          </p:nvCxnSpPr>
          <p:spPr>
            <a:xfrm rot="5400000">
              <a:off x="6429388" y="5210194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8" name="Object 7"/>
            <p:cNvGraphicFramePr>
              <a:graphicFrameLocks noChangeAspect="1"/>
            </p:cNvGraphicFramePr>
            <p:nvPr/>
          </p:nvGraphicFramePr>
          <p:xfrm>
            <a:off x="6642100" y="4851400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6" name="Equation" r:id="rId34" imgW="177646" imgH="190335" progId="">
                    <p:embed/>
                  </p:oleObj>
                </mc:Choice>
                <mc:Fallback>
                  <p:oleObj name="Equation" r:id="rId34" imgW="177646" imgH="190335" progId="">
                    <p:embed/>
                    <p:pic>
                      <p:nvPicPr>
                        <p:cNvPr id="0" name="Picture 6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100" y="4851400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Ellips 78"/>
            <p:cNvSpPr/>
            <p:nvPr/>
          </p:nvSpPr>
          <p:spPr>
            <a:xfrm>
              <a:off x="6143636" y="467837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Ellips 79"/>
            <p:cNvSpPr/>
            <p:nvPr/>
          </p:nvSpPr>
          <p:spPr>
            <a:xfrm>
              <a:off x="6143636" y="524988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Rak pil 80"/>
            <p:cNvCxnSpPr/>
            <p:nvPr/>
          </p:nvCxnSpPr>
          <p:spPr>
            <a:xfrm>
              <a:off x="6286512" y="4710128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Ned 81"/>
            <p:cNvSpPr/>
            <p:nvPr/>
          </p:nvSpPr>
          <p:spPr>
            <a:xfrm>
              <a:off x="5715008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4" name="Object 9"/>
            <p:cNvGraphicFramePr>
              <a:graphicFrameLocks noChangeAspect="1"/>
            </p:cNvGraphicFramePr>
            <p:nvPr/>
          </p:nvGraphicFramePr>
          <p:xfrm>
            <a:off x="2962275" y="1106475"/>
            <a:ext cx="1609725" cy="53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7" name="Equation" r:id="rId36" imgW="1066337" imgH="355446" progId="">
                    <p:embed/>
                  </p:oleObj>
                </mc:Choice>
                <mc:Fallback>
                  <p:oleObj name="Equation" r:id="rId36" imgW="1066337" imgH="355446" progId="">
                    <p:embed/>
                    <p:pic>
                      <p:nvPicPr>
                        <p:cNvPr id="0" name="Picture 6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1106475"/>
                          <a:ext cx="1609725" cy="536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" name="textruta 84"/>
            <p:cNvSpPr txBox="1"/>
            <p:nvPr/>
          </p:nvSpPr>
          <p:spPr>
            <a:xfrm>
              <a:off x="6019800" y="3886200"/>
              <a:ext cx="2508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Note! Evaluated for </a:t>
              </a:r>
              <a:r>
                <a:rPr lang="en-US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="1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a2</a:t>
              </a:r>
              <a:endParaRPr lang="en-US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6" name="Rak pil 85"/>
            <p:cNvCxnSpPr/>
            <p:nvPr/>
          </p:nvCxnSpPr>
          <p:spPr>
            <a:xfrm rot="16200000" flipV="1">
              <a:off x="5929322" y="3500438"/>
              <a:ext cx="500066" cy="21431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ktangel 86"/>
            <p:cNvSpPr/>
            <p:nvPr/>
          </p:nvSpPr>
          <p:spPr>
            <a:xfrm rot="2705318">
              <a:off x="5036844" y="4898503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8" name="Object 23"/>
            <p:cNvGraphicFramePr>
              <a:graphicFrameLocks noChangeAspect="1"/>
            </p:cNvGraphicFramePr>
            <p:nvPr/>
          </p:nvGraphicFramePr>
          <p:xfrm>
            <a:off x="522288" y="2879725"/>
            <a:ext cx="192087" cy="1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8" name="Equation" r:id="rId38" imgW="126725" imgH="126725" progId="">
                    <p:embed/>
                  </p:oleObj>
                </mc:Choice>
                <mc:Fallback>
                  <p:oleObj name="Equation" r:id="rId38" imgW="126725" imgH="126725" progId="">
                    <p:embed/>
                    <p:pic>
                      <p:nvPicPr>
                        <p:cNvPr id="0" name="Picture 6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288" y="2879725"/>
                          <a:ext cx="192087" cy="192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" name="Object 24"/>
            <p:cNvGraphicFramePr>
              <a:graphicFrameLocks noChangeAspect="1"/>
            </p:cNvGraphicFramePr>
            <p:nvPr/>
          </p:nvGraphicFramePr>
          <p:xfrm>
            <a:off x="500063" y="4665663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19" name="Equation" r:id="rId40" imgW="126725" imgH="126725" progId="">
                    <p:embed/>
                  </p:oleObj>
                </mc:Choice>
                <mc:Fallback>
                  <p:oleObj name="Equation" r:id="rId40" imgW="126725" imgH="126725" progId="">
                    <p:embed/>
                    <p:pic>
                      <p:nvPicPr>
                        <p:cNvPr id="0" name="Picture 6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63" y="4665663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0" name="Object 25"/>
            <p:cNvGraphicFramePr>
              <a:graphicFrameLocks noChangeAspect="1"/>
            </p:cNvGraphicFramePr>
            <p:nvPr/>
          </p:nvGraphicFramePr>
          <p:xfrm>
            <a:off x="4946650" y="4694238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920" name="Equation" r:id="rId41" imgW="126725" imgH="126725" progId="">
                    <p:embed/>
                  </p:oleObj>
                </mc:Choice>
                <mc:Fallback>
                  <p:oleObj name="Equation" r:id="rId41" imgW="126725" imgH="126725" progId="">
                    <p:embed/>
                    <p:pic>
                      <p:nvPicPr>
                        <p:cNvPr id="0" name="Picture 6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6650" y="4694238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4286248" y="2820305"/>
                <a:ext cx="3214149" cy="6365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v-SE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sv-S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sv-SE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</m:t>
                      </m:r>
                      <m:r>
                        <a:rPr lang="sv-SE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v-SE" sz="2000" dirty="0"/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248" y="2820305"/>
                <a:ext cx="3214149" cy="636585"/>
              </a:xfrm>
              <a:prstGeom prst="rect">
                <a:avLst/>
              </a:prstGeom>
              <a:blipFill rotWithShape="0"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89" name="Grupp 88"/>
          <p:cNvGrpSpPr/>
          <p:nvPr/>
        </p:nvGrpSpPr>
        <p:grpSpPr>
          <a:xfrm>
            <a:off x="357158" y="1071546"/>
            <a:ext cx="6551642" cy="4254530"/>
            <a:chOff x="357158" y="1071546"/>
            <a:chExt cx="6551642" cy="4254530"/>
          </a:xfrm>
        </p:grpSpPr>
        <p:grpSp>
          <p:nvGrpSpPr>
            <p:cNvPr id="3" name="Grupp 25"/>
            <p:cNvGrpSpPr/>
            <p:nvPr/>
          </p:nvGrpSpPr>
          <p:grpSpPr>
            <a:xfrm>
              <a:off x="1643042" y="2643182"/>
              <a:ext cx="1285884" cy="1143008"/>
              <a:chOff x="1643042" y="2643182"/>
              <a:chExt cx="1285884" cy="1143008"/>
            </a:xfrm>
          </p:grpSpPr>
          <p:cxnSp>
            <p:nvCxnSpPr>
              <p:cNvPr id="4" name="Rak 3"/>
              <p:cNvCxnSpPr/>
              <p:nvPr/>
            </p:nvCxnSpPr>
            <p:spPr>
              <a:xfrm>
                <a:off x="1643042" y="3071810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Rak 4"/>
              <p:cNvCxnSpPr/>
              <p:nvPr/>
            </p:nvCxnSpPr>
            <p:spPr>
              <a:xfrm>
                <a:off x="1643042" y="3357562"/>
                <a:ext cx="5715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Rak 5"/>
              <p:cNvCxnSpPr/>
              <p:nvPr/>
            </p:nvCxnSpPr>
            <p:spPr>
              <a:xfrm flipV="1">
                <a:off x="2214546" y="2643182"/>
                <a:ext cx="642942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Rak 6"/>
              <p:cNvCxnSpPr/>
              <p:nvPr/>
            </p:nvCxnSpPr>
            <p:spPr>
              <a:xfrm>
                <a:off x="2214546" y="3357562"/>
                <a:ext cx="714380" cy="4286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Rak pil 7"/>
            <p:cNvCxnSpPr/>
            <p:nvPr/>
          </p:nvCxnSpPr>
          <p:spPr>
            <a:xfrm flipV="1">
              <a:off x="2714612" y="1857364"/>
              <a:ext cx="2143140" cy="135732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 32"/>
            <p:cNvGrpSpPr/>
            <p:nvPr/>
          </p:nvGrpSpPr>
          <p:grpSpPr>
            <a:xfrm>
              <a:off x="2398698" y="2770184"/>
              <a:ext cx="815980" cy="731840"/>
              <a:chOff x="2398698" y="2770184"/>
              <a:chExt cx="815980" cy="731840"/>
            </a:xfrm>
          </p:grpSpPr>
          <p:cxnSp>
            <p:nvCxnSpPr>
              <p:cNvPr id="10" name="Rak pil 9"/>
              <p:cNvCxnSpPr/>
              <p:nvPr/>
            </p:nvCxnSpPr>
            <p:spPr>
              <a:xfrm rot="5400000" flipH="1" flipV="1">
                <a:off x="2527572" y="3038626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Rak pil 10"/>
              <p:cNvCxnSpPr/>
              <p:nvPr/>
            </p:nvCxnSpPr>
            <p:spPr>
              <a:xfrm rot="5400000">
                <a:off x="2528366" y="3252940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ak pil 11"/>
              <p:cNvCxnSpPr/>
              <p:nvPr/>
            </p:nvCxnSpPr>
            <p:spPr>
              <a:xfrm>
                <a:off x="2706961" y="3217221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kt 12"/>
              <p:cNvGraphicFramePr>
                <a:graphicFrameLocks noChangeAspect="1"/>
              </p:cNvGraphicFramePr>
              <p:nvPr/>
            </p:nvGraphicFramePr>
            <p:xfrm>
              <a:off x="2398698" y="3214686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23" name="Equation" r:id="rId3" imgW="114151" imgH="164885" progId="">
                      <p:embed/>
                    </p:oleObj>
                  </mc:Choice>
                  <mc:Fallback>
                    <p:oleObj name="Equation" r:id="rId3" imgW="114151" imgH="164885" progId="">
                      <p:embed/>
                      <p:pic>
                        <p:nvPicPr>
                          <p:cNvPr id="0" name="Picture 6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698" y="3214686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3"/>
              <p:cNvGraphicFramePr>
                <a:graphicFrameLocks noChangeAspect="1"/>
              </p:cNvGraphicFramePr>
              <p:nvPr/>
            </p:nvGraphicFramePr>
            <p:xfrm>
              <a:off x="3022590" y="3214686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24" name="Equation" r:id="rId5" imgW="126890" imgH="190335" progId="">
                      <p:embed/>
                    </p:oleObj>
                  </mc:Choice>
                  <mc:Fallback>
                    <p:oleObj name="Equation" r:id="rId5" imgW="126890" imgH="190335" progId="">
                      <p:embed/>
                      <p:pic>
                        <p:nvPicPr>
                          <p:cNvPr id="0" name="Picture 6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22590" y="3214686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4"/>
              <p:cNvGraphicFramePr>
                <a:graphicFrameLocks noChangeAspect="1"/>
              </p:cNvGraphicFramePr>
              <p:nvPr/>
            </p:nvGraphicFramePr>
            <p:xfrm>
              <a:off x="2755888" y="277018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25" name="Equation" r:id="rId7" imgW="114151" imgH="152202" progId="">
                      <p:embed/>
                    </p:oleObj>
                  </mc:Choice>
                  <mc:Fallback>
                    <p:oleObj name="Equation" r:id="rId7" imgW="114151" imgH="152202" progId="">
                      <p:embed/>
                      <p:pic>
                        <p:nvPicPr>
                          <p:cNvPr id="0" name="Picture 6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5888" y="277018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3533775" y="2286000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26" name="Equation" r:id="rId9" imgW="164957" imgH="190335" progId="">
                    <p:embed/>
                  </p:oleObj>
                </mc:Choice>
                <mc:Fallback>
                  <p:oleObj name="Equation" r:id="rId9" imgW="164957" imgH="190335" progId="">
                    <p:embed/>
                    <p:pic>
                      <p:nvPicPr>
                        <p:cNvPr id="0" name="Picture 6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3775" y="2286000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ktangel 16"/>
            <p:cNvSpPr/>
            <p:nvPr/>
          </p:nvSpPr>
          <p:spPr>
            <a:xfrm>
              <a:off x="928662" y="285749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Rak 17"/>
            <p:cNvCxnSpPr>
              <a:stCxn id="17" idx="3"/>
            </p:cNvCxnSpPr>
            <p:nvPr/>
          </p:nvCxnSpPr>
          <p:spPr>
            <a:xfrm>
              <a:off x="1285852" y="2928934"/>
              <a:ext cx="35719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ak 18"/>
            <p:cNvCxnSpPr/>
            <p:nvPr/>
          </p:nvCxnSpPr>
          <p:spPr>
            <a:xfrm rot="5400000">
              <a:off x="1571604" y="300037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rot="5400000">
              <a:off x="1571604" y="342900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ak 20"/>
            <p:cNvCxnSpPr>
              <a:stCxn id="17" idx="1"/>
            </p:cNvCxnSpPr>
            <p:nvPr/>
          </p:nvCxnSpPr>
          <p:spPr>
            <a:xfrm rot="10800000">
              <a:off x="714348" y="292893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21"/>
            <p:cNvCxnSpPr/>
            <p:nvPr/>
          </p:nvCxnSpPr>
          <p:spPr>
            <a:xfrm rot="10800000">
              <a:off x="714348" y="3500438"/>
              <a:ext cx="9286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ak 22"/>
            <p:cNvCxnSpPr/>
            <p:nvPr/>
          </p:nvCxnSpPr>
          <p:spPr>
            <a:xfrm rot="5400000">
              <a:off x="428596" y="321468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 23"/>
            <p:cNvSpPr/>
            <p:nvPr/>
          </p:nvSpPr>
          <p:spPr>
            <a:xfrm>
              <a:off x="571472" y="307181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5" name="Object 6"/>
            <p:cNvGraphicFramePr>
              <a:graphicFrameLocks noChangeAspect="1"/>
            </p:cNvGraphicFramePr>
            <p:nvPr/>
          </p:nvGraphicFramePr>
          <p:xfrm>
            <a:off x="1412875" y="4362450"/>
            <a:ext cx="190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27" name="Equation" r:id="rId11" imgW="126890" imgH="190335" progId="">
                    <p:embed/>
                  </p:oleObj>
                </mc:Choice>
                <mc:Fallback>
                  <p:oleObj name="Equation" r:id="rId11" imgW="126890" imgH="190335" progId="">
                    <p:embed/>
                    <p:pic>
                      <p:nvPicPr>
                        <p:cNvPr id="0" name="Picture 6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875" y="4362450"/>
                          <a:ext cx="190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7"/>
            <p:cNvGraphicFramePr>
              <a:graphicFrameLocks noChangeAspect="1"/>
            </p:cNvGraphicFramePr>
            <p:nvPr/>
          </p:nvGraphicFramePr>
          <p:xfrm>
            <a:off x="996859" y="257969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28" name="Equation" r:id="rId13" imgW="164957" imgH="190335" progId="">
                    <p:embed/>
                  </p:oleObj>
                </mc:Choice>
                <mc:Fallback>
                  <p:oleObj name="Equation" r:id="rId13" imgW="164957" imgH="190335" progId="">
                    <p:embed/>
                    <p:pic>
                      <p:nvPicPr>
                        <p:cNvPr id="0" name="Picture 6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6859" y="257969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0334" y="307022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29" name="Equation" r:id="rId15" imgW="139639" imgH="190417" progId="">
                    <p:embed/>
                  </p:oleObj>
                </mc:Choice>
                <mc:Fallback>
                  <p:oleObj name="Equation" r:id="rId15" imgW="139639" imgH="190417" progId="">
                    <p:embed/>
                    <p:pic>
                      <p:nvPicPr>
                        <p:cNvPr id="0" name="Picture 6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334" y="307022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Ned 27"/>
            <p:cNvSpPr/>
            <p:nvPr/>
          </p:nvSpPr>
          <p:spPr>
            <a:xfrm>
              <a:off x="1500166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ktangel 28"/>
            <p:cNvSpPr/>
            <p:nvPr/>
          </p:nvSpPr>
          <p:spPr>
            <a:xfrm>
              <a:off x="925486" y="464344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Rak 29"/>
            <p:cNvCxnSpPr>
              <a:stCxn id="29" idx="3"/>
            </p:cNvCxnSpPr>
            <p:nvPr/>
          </p:nvCxnSpPr>
          <p:spPr>
            <a:xfrm>
              <a:off x="1282676" y="4714884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ak 30"/>
            <p:cNvCxnSpPr>
              <a:stCxn id="29" idx="1"/>
            </p:cNvCxnSpPr>
            <p:nvPr/>
          </p:nvCxnSpPr>
          <p:spPr>
            <a:xfrm rot="10800000">
              <a:off x="711172" y="471488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ak 31"/>
            <p:cNvCxnSpPr/>
            <p:nvPr/>
          </p:nvCxnSpPr>
          <p:spPr>
            <a:xfrm rot="10800000">
              <a:off x="711172" y="5286388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ak 32"/>
            <p:cNvCxnSpPr/>
            <p:nvPr/>
          </p:nvCxnSpPr>
          <p:spPr>
            <a:xfrm rot="5400000">
              <a:off x="425420" y="500063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 33"/>
            <p:cNvSpPr/>
            <p:nvPr/>
          </p:nvSpPr>
          <p:spPr>
            <a:xfrm>
              <a:off x="568296" y="4857760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7"/>
            <p:cNvGraphicFramePr>
              <a:graphicFrameLocks noChangeAspect="1"/>
            </p:cNvGraphicFramePr>
            <p:nvPr/>
          </p:nvGraphicFramePr>
          <p:xfrm>
            <a:off x="993683" y="4365645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0" name="Equation" r:id="rId17" imgW="164957" imgH="190335" progId="">
                    <p:embed/>
                  </p:oleObj>
                </mc:Choice>
                <mc:Fallback>
                  <p:oleObj name="Equation" r:id="rId17" imgW="164957" imgH="190335" progId="">
                    <p:embed/>
                    <p:pic>
                      <p:nvPicPr>
                        <p:cNvPr id="0" name="Picture 6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3683" y="4365645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"/>
            <p:cNvGraphicFramePr>
              <a:graphicFrameLocks noChangeAspect="1"/>
            </p:cNvGraphicFramePr>
            <p:nvPr/>
          </p:nvGraphicFramePr>
          <p:xfrm>
            <a:off x="357158" y="4856174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1" name="Equation" r:id="rId18" imgW="139639" imgH="190417" progId="">
                    <p:embed/>
                  </p:oleObj>
                </mc:Choice>
                <mc:Fallback>
                  <p:oleObj name="Equation" r:id="rId18" imgW="139639" imgH="190417" progId="">
                    <p:embed/>
                    <p:pic>
                      <p:nvPicPr>
                        <p:cNvPr id="0" name="Picture 6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58" y="4856174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Rektangel 36"/>
            <p:cNvSpPr/>
            <p:nvPr/>
          </p:nvSpPr>
          <p:spPr>
            <a:xfrm>
              <a:off x="2000232" y="4857760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Rak 37"/>
            <p:cNvCxnSpPr>
              <a:stCxn id="37" idx="0"/>
            </p:cNvCxnSpPr>
            <p:nvPr/>
          </p:nvCxnSpPr>
          <p:spPr>
            <a:xfrm rot="5400000" flipH="1" flipV="1">
              <a:off x="2000232" y="478632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ak 38"/>
            <p:cNvCxnSpPr>
              <a:stCxn id="37" idx="2"/>
            </p:cNvCxnSpPr>
            <p:nvPr/>
          </p:nvCxnSpPr>
          <p:spPr>
            <a:xfrm rot="5400000">
              <a:off x="2000232" y="521495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0" name="Object 7"/>
            <p:cNvGraphicFramePr>
              <a:graphicFrameLocks noChangeAspect="1"/>
            </p:cNvGraphicFramePr>
            <p:nvPr/>
          </p:nvGraphicFramePr>
          <p:xfrm>
            <a:off x="2193910" y="4856163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2" name="Equation" r:id="rId19" imgW="203112" imgH="190417" progId="">
                    <p:embed/>
                  </p:oleObj>
                </mc:Choice>
                <mc:Fallback>
                  <p:oleObj name="Equation" r:id="rId19" imgW="203112" imgH="190417" progId="">
                    <p:embed/>
                    <p:pic>
                      <p:nvPicPr>
                        <p:cNvPr id="0" name="Picture 6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3910" y="4856163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ruta 40"/>
            <p:cNvSpPr txBox="1"/>
            <p:nvPr/>
          </p:nvSpPr>
          <p:spPr>
            <a:xfrm>
              <a:off x="1714480" y="2357430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Ellips 41"/>
            <p:cNvSpPr/>
            <p:nvPr/>
          </p:nvSpPr>
          <p:spPr>
            <a:xfrm>
              <a:off x="1714480" y="468313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 42"/>
            <p:cNvSpPr/>
            <p:nvPr/>
          </p:nvSpPr>
          <p:spPr>
            <a:xfrm>
              <a:off x="1714480" y="52546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Rak pil 43"/>
            <p:cNvCxnSpPr/>
            <p:nvPr/>
          </p:nvCxnSpPr>
          <p:spPr>
            <a:xfrm>
              <a:off x="1428728" y="4714884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ak 44"/>
            <p:cNvCxnSpPr/>
            <p:nvPr/>
          </p:nvCxnSpPr>
          <p:spPr>
            <a:xfrm rot="10800000">
              <a:off x="5352250" y="2074992"/>
              <a:ext cx="577073" cy="211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ak 45"/>
            <p:cNvCxnSpPr/>
            <p:nvPr/>
          </p:nvCxnSpPr>
          <p:spPr>
            <a:xfrm rot="10800000">
              <a:off x="5440642" y="1803256"/>
              <a:ext cx="488681" cy="1969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ak 46"/>
            <p:cNvCxnSpPr/>
            <p:nvPr/>
          </p:nvCxnSpPr>
          <p:spPr>
            <a:xfrm rot="10800000" flipV="1">
              <a:off x="4608251" y="2074991"/>
              <a:ext cx="743998" cy="208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ak 47"/>
            <p:cNvCxnSpPr/>
            <p:nvPr/>
          </p:nvCxnSpPr>
          <p:spPr>
            <a:xfrm rot="16200000" flipV="1">
              <a:off x="4852971" y="1215585"/>
              <a:ext cx="628588" cy="5467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 69"/>
            <p:cNvGrpSpPr/>
            <p:nvPr/>
          </p:nvGrpSpPr>
          <p:grpSpPr>
            <a:xfrm>
              <a:off x="4643438" y="1428736"/>
              <a:ext cx="744542" cy="550864"/>
              <a:chOff x="4643438" y="3127374"/>
              <a:chExt cx="744542" cy="550864"/>
            </a:xfrm>
          </p:grpSpPr>
          <p:cxnSp>
            <p:nvCxnSpPr>
              <p:cNvPr id="50" name="Rak pil 49"/>
              <p:cNvCxnSpPr/>
              <p:nvPr/>
            </p:nvCxnSpPr>
            <p:spPr>
              <a:xfrm rot="5400000" flipH="1" flipV="1">
                <a:off x="4677021" y="3394230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Rak pil 50"/>
              <p:cNvCxnSpPr/>
              <p:nvPr/>
            </p:nvCxnSpPr>
            <p:spPr>
              <a:xfrm rot="5400000">
                <a:off x="4822033" y="3393281"/>
                <a:ext cx="214314" cy="142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Rak pil 51"/>
              <p:cNvCxnSpPr/>
              <p:nvPr/>
            </p:nvCxnSpPr>
            <p:spPr>
              <a:xfrm>
                <a:off x="4856410" y="3572825"/>
                <a:ext cx="35719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53" name="Objekt 52"/>
              <p:cNvGraphicFramePr>
                <a:graphicFrameLocks noChangeAspect="1"/>
              </p:cNvGraphicFramePr>
              <p:nvPr/>
            </p:nvGraphicFramePr>
            <p:xfrm>
              <a:off x="5214942" y="3429000"/>
              <a:ext cx="173038" cy="249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33" name="Equation" r:id="rId21" imgW="114151" imgH="164885" progId="">
                      <p:embed/>
                    </p:oleObj>
                  </mc:Choice>
                  <mc:Fallback>
                    <p:oleObj name="Equation" r:id="rId21" imgW="114151" imgH="164885" progId="">
                      <p:embed/>
                      <p:pic>
                        <p:nvPicPr>
                          <p:cNvPr id="0" name="Picture 6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14942" y="3429000"/>
                            <a:ext cx="173038" cy="2492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3"/>
              <p:cNvGraphicFramePr>
                <a:graphicFrameLocks noChangeAspect="1"/>
              </p:cNvGraphicFramePr>
              <p:nvPr/>
            </p:nvGraphicFramePr>
            <p:xfrm>
              <a:off x="5000628" y="3213100"/>
              <a:ext cx="192088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34" name="Equation" r:id="rId22" imgW="126890" imgH="190335" progId="">
                      <p:embed/>
                    </p:oleObj>
                  </mc:Choice>
                  <mc:Fallback>
                    <p:oleObj name="Equation" r:id="rId22" imgW="126890" imgH="190335" progId="">
                      <p:embed/>
                      <p:pic>
                        <p:nvPicPr>
                          <p:cNvPr id="0" name="Picture 63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0628" y="3213100"/>
                            <a:ext cx="192088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Object 4"/>
              <p:cNvGraphicFramePr>
                <a:graphicFrameLocks noChangeAspect="1"/>
              </p:cNvGraphicFramePr>
              <p:nvPr/>
            </p:nvGraphicFramePr>
            <p:xfrm>
              <a:off x="4643438" y="3127374"/>
              <a:ext cx="173038" cy="23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42935" name="Equation" r:id="rId23" imgW="114151" imgH="152202" progId="">
                      <p:embed/>
                    </p:oleObj>
                  </mc:Choice>
                  <mc:Fallback>
                    <p:oleObj name="Equation" r:id="rId23" imgW="114151" imgH="152202" progId="">
                      <p:embed/>
                      <p:pic>
                        <p:nvPicPr>
                          <p:cNvPr id="0" name="Picture 63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3438" y="3127374"/>
                            <a:ext cx="173038" cy="2301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6" name="Rektangel 55"/>
            <p:cNvSpPr/>
            <p:nvPr/>
          </p:nvSpPr>
          <p:spPr>
            <a:xfrm>
              <a:off x="6286512" y="2001837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7" name="Object 7"/>
            <p:cNvGraphicFramePr>
              <a:graphicFrameLocks noChangeAspect="1"/>
            </p:cNvGraphicFramePr>
            <p:nvPr/>
          </p:nvGraphicFramePr>
          <p:xfrm>
            <a:off x="6519863" y="2000250"/>
            <a:ext cx="268287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6" name="Equation" r:id="rId24" imgW="177646" imgH="190335" progId="">
                    <p:embed/>
                  </p:oleObj>
                </mc:Choice>
                <mc:Fallback>
                  <p:oleObj name="Equation" r:id="rId24" imgW="177646" imgH="190335" progId="">
                    <p:embed/>
                    <p:pic>
                      <p:nvPicPr>
                        <p:cNvPr id="0" name="Picture 6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9863" y="2000250"/>
                          <a:ext cx="268287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8" name="Rak pil 57"/>
            <p:cNvCxnSpPr/>
            <p:nvPr/>
          </p:nvCxnSpPr>
          <p:spPr>
            <a:xfrm rot="10800000" flipV="1">
              <a:off x="4286248" y="1857364"/>
              <a:ext cx="571504" cy="357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9" name="Object 5"/>
            <p:cNvGraphicFramePr>
              <a:graphicFrameLocks noChangeAspect="1"/>
            </p:cNvGraphicFramePr>
            <p:nvPr/>
          </p:nvGraphicFramePr>
          <p:xfrm>
            <a:off x="4143372" y="1857364"/>
            <a:ext cx="19208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7" name="Equation" r:id="rId26" imgW="126890" imgH="190335" progId="">
                    <p:embed/>
                  </p:oleObj>
                </mc:Choice>
                <mc:Fallback>
                  <p:oleObj name="Equation" r:id="rId26" imgW="126890" imgH="190335" progId="">
                    <p:embed/>
                    <p:pic>
                      <p:nvPicPr>
                        <p:cNvPr id="0" name="Picture 6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3372" y="1857364"/>
                          <a:ext cx="19208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textruta 59"/>
            <p:cNvSpPr txBox="1"/>
            <p:nvPr/>
          </p:nvSpPr>
          <p:spPr>
            <a:xfrm>
              <a:off x="5214942" y="1071546"/>
              <a:ext cx="1034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Antenna 2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Rak 60"/>
            <p:cNvCxnSpPr>
              <a:stCxn id="56" idx="2"/>
            </p:cNvCxnSpPr>
            <p:nvPr/>
          </p:nvCxnSpPr>
          <p:spPr>
            <a:xfrm rot="5400000">
              <a:off x="6287311" y="2358228"/>
              <a:ext cx="1412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Rak 61"/>
            <p:cNvCxnSpPr>
              <a:stCxn id="56" idx="0"/>
            </p:cNvCxnSpPr>
            <p:nvPr/>
          </p:nvCxnSpPr>
          <p:spPr>
            <a:xfrm rot="5400000" flipH="1" flipV="1">
              <a:off x="6285714" y="1929601"/>
              <a:ext cx="1444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ak 62"/>
            <p:cNvCxnSpPr/>
            <p:nvPr/>
          </p:nvCxnSpPr>
          <p:spPr>
            <a:xfrm rot="10800000">
              <a:off x="5929322" y="1857364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ak 63"/>
            <p:cNvCxnSpPr/>
            <p:nvPr/>
          </p:nvCxnSpPr>
          <p:spPr>
            <a:xfrm rot="10800000">
              <a:off x="5929322" y="2428868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ak 64"/>
            <p:cNvCxnSpPr/>
            <p:nvPr/>
          </p:nvCxnSpPr>
          <p:spPr>
            <a:xfrm rot="5400000" flipH="1" flipV="1">
              <a:off x="5857884" y="235743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ak 65"/>
            <p:cNvCxnSpPr/>
            <p:nvPr/>
          </p:nvCxnSpPr>
          <p:spPr>
            <a:xfrm rot="5400000">
              <a:off x="5857884" y="192880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7" name="Object 6"/>
            <p:cNvGraphicFramePr>
              <a:graphicFrameLocks noChangeAspect="1"/>
            </p:cNvGraphicFramePr>
            <p:nvPr/>
          </p:nvGraphicFramePr>
          <p:xfrm>
            <a:off x="6261100" y="4357688"/>
            <a:ext cx="2111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8" name="Equation" r:id="rId28" imgW="139639" imgH="190417" progId="">
                    <p:embed/>
                  </p:oleObj>
                </mc:Choice>
                <mc:Fallback>
                  <p:oleObj name="Equation" r:id="rId28" imgW="139639" imgH="190417" progId="">
                    <p:embed/>
                    <p:pic>
                      <p:nvPicPr>
                        <p:cNvPr id="0" name="Picture 6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61100" y="4357688"/>
                          <a:ext cx="2111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Rektangel 67"/>
            <p:cNvSpPr/>
            <p:nvPr/>
          </p:nvSpPr>
          <p:spPr>
            <a:xfrm>
              <a:off x="5354642" y="4638690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Rak 68"/>
            <p:cNvCxnSpPr>
              <a:stCxn id="68" idx="3"/>
            </p:cNvCxnSpPr>
            <p:nvPr/>
          </p:nvCxnSpPr>
          <p:spPr>
            <a:xfrm>
              <a:off x="5711832" y="4710128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Rak 69"/>
            <p:cNvCxnSpPr>
              <a:stCxn id="68" idx="1"/>
            </p:cNvCxnSpPr>
            <p:nvPr/>
          </p:nvCxnSpPr>
          <p:spPr>
            <a:xfrm rot="10800000">
              <a:off x="5140328" y="4710128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Rak 70"/>
            <p:cNvCxnSpPr/>
            <p:nvPr/>
          </p:nvCxnSpPr>
          <p:spPr>
            <a:xfrm rot="10800000">
              <a:off x="5140328" y="5281632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Rak 71"/>
            <p:cNvCxnSpPr/>
            <p:nvPr/>
          </p:nvCxnSpPr>
          <p:spPr>
            <a:xfrm rot="5400000">
              <a:off x="4854576" y="4995880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3" name="Object 7"/>
            <p:cNvGraphicFramePr>
              <a:graphicFrameLocks noChangeAspect="1"/>
            </p:cNvGraphicFramePr>
            <p:nvPr/>
          </p:nvGraphicFramePr>
          <p:xfrm>
            <a:off x="5384800" y="4360863"/>
            <a:ext cx="3254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39" name="Equation" r:id="rId30" imgW="215713" imgH="190335" progId="">
                    <p:embed/>
                  </p:oleObj>
                </mc:Choice>
                <mc:Fallback>
                  <p:oleObj name="Equation" r:id="rId30" imgW="215713" imgH="190335" progId="">
                    <p:embed/>
                    <p:pic>
                      <p:nvPicPr>
                        <p:cNvPr id="0" name="Picture 6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4800" y="4360863"/>
                          <a:ext cx="3254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8"/>
            <p:cNvGraphicFramePr>
              <a:graphicFrameLocks noChangeAspect="1"/>
            </p:cNvGraphicFramePr>
            <p:nvPr/>
          </p:nvGraphicFramePr>
          <p:xfrm>
            <a:off x="4703752" y="4851400"/>
            <a:ext cx="2889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0" name="Equation" r:id="rId32" imgW="190417" imgH="190417" progId="">
                    <p:embed/>
                  </p:oleObj>
                </mc:Choice>
                <mc:Fallback>
                  <p:oleObj name="Equation" r:id="rId32" imgW="190417" imgH="190417" progId="">
                    <p:embed/>
                    <p:pic>
                      <p:nvPicPr>
                        <p:cNvPr id="0" name="Picture 6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3752" y="4851400"/>
                          <a:ext cx="2889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Rektangel 74"/>
            <p:cNvSpPr/>
            <p:nvPr/>
          </p:nvSpPr>
          <p:spPr>
            <a:xfrm>
              <a:off x="6429388" y="4853004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Rak 75"/>
            <p:cNvCxnSpPr>
              <a:stCxn id="75" idx="0"/>
            </p:cNvCxnSpPr>
            <p:nvPr/>
          </p:nvCxnSpPr>
          <p:spPr>
            <a:xfrm rot="5400000" flipH="1" flipV="1">
              <a:off x="6429388" y="4781566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Rak 76"/>
            <p:cNvCxnSpPr>
              <a:stCxn id="75" idx="2"/>
            </p:cNvCxnSpPr>
            <p:nvPr/>
          </p:nvCxnSpPr>
          <p:spPr>
            <a:xfrm rot="5400000">
              <a:off x="6429388" y="5210194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8" name="Object 7"/>
            <p:cNvGraphicFramePr>
              <a:graphicFrameLocks noChangeAspect="1"/>
            </p:cNvGraphicFramePr>
            <p:nvPr/>
          </p:nvGraphicFramePr>
          <p:xfrm>
            <a:off x="6642100" y="4851400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1" name="Equation" r:id="rId34" imgW="177646" imgH="190335" progId="">
                    <p:embed/>
                  </p:oleObj>
                </mc:Choice>
                <mc:Fallback>
                  <p:oleObj name="Equation" r:id="rId34" imgW="177646" imgH="190335" progId="">
                    <p:embed/>
                    <p:pic>
                      <p:nvPicPr>
                        <p:cNvPr id="0" name="Picture 6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100" y="4851400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Ellips 78"/>
            <p:cNvSpPr/>
            <p:nvPr/>
          </p:nvSpPr>
          <p:spPr>
            <a:xfrm>
              <a:off x="6143636" y="467837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Ellips 79"/>
            <p:cNvSpPr/>
            <p:nvPr/>
          </p:nvSpPr>
          <p:spPr>
            <a:xfrm>
              <a:off x="6143636" y="524988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Rak pil 80"/>
            <p:cNvCxnSpPr/>
            <p:nvPr/>
          </p:nvCxnSpPr>
          <p:spPr>
            <a:xfrm>
              <a:off x="6286512" y="4710128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Ned 81"/>
            <p:cNvSpPr/>
            <p:nvPr/>
          </p:nvSpPr>
          <p:spPr>
            <a:xfrm>
              <a:off x="5715008" y="378619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4" name="Object 9"/>
            <p:cNvGraphicFramePr>
              <a:graphicFrameLocks noChangeAspect="1"/>
            </p:cNvGraphicFramePr>
            <p:nvPr/>
          </p:nvGraphicFramePr>
          <p:xfrm>
            <a:off x="2962275" y="1106475"/>
            <a:ext cx="1609725" cy="53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2" name="Equation" r:id="rId36" imgW="1066337" imgH="355446" progId="">
                    <p:embed/>
                  </p:oleObj>
                </mc:Choice>
                <mc:Fallback>
                  <p:oleObj name="Equation" r:id="rId36" imgW="1066337" imgH="355446" progId="">
                    <p:embed/>
                    <p:pic>
                      <p:nvPicPr>
                        <p:cNvPr id="0" name="Picture 6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1106475"/>
                          <a:ext cx="1609725" cy="536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" name="Rektangel 84"/>
            <p:cNvSpPr/>
            <p:nvPr/>
          </p:nvSpPr>
          <p:spPr>
            <a:xfrm rot="2705318">
              <a:off x="5036844" y="4898503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6" name="Object 23"/>
            <p:cNvGraphicFramePr>
              <a:graphicFrameLocks noChangeAspect="1"/>
            </p:cNvGraphicFramePr>
            <p:nvPr/>
          </p:nvGraphicFramePr>
          <p:xfrm>
            <a:off x="522288" y="2879725"/>
            <a:ext cx="192087" cy="192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3" name="Equation" r:id="rId38" imgW="126725" imgH="126725" progId="">
                    <p:embed/>
                  </p:oleObj>
                </mc:Choice>
                <mc:Fallback>
                  <p:oleObj name="Equation" r:id="rId38" imgW="126725" imgH="126725" progId="">
                    <p:embed/>
                    <p:pic>
                      <p:nvPicPr>
                        <p:cNvPr id="0" name="Picture 6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288" y="2879725"/>
                          <a:ext cx="192087" cy="192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" name="Object 24"/>
            <p:cNvGraphicFramePr>
              <a:graphicFrameLocks noChangeAspect="1"/>
            </p:cNvGraphicFramePr>
            <p:nvPr/>
          </p:nvGraphicFramePr>
          <p:xfrm>
            <a:off x="500063" y="4665663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4" name="Equation" r:id="rId40" imgW="126725" imgH="126725" progId="">
                    <p:embed/>
                  </p:oleObj>
                </mc:Choice>
                <mc:Fallback>
                  <p:oleObj name="Equation" r:id="rId40" imgW="126725" imgH="126725" progId="">
                    <p:embed/>
                    <p:pic>
                      <p:nvPicPr>
                        <p:cNvPr id="0" name="Picture 6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63" y="4665663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" name="Object 25"/>
            <p:cNvGraphicFramePr>
              <a:graphicFrameLocks noChangeAspect="1"/>
            </p:cNvGraphicFramePr>
            <p:nvPr/>
          </p:nvGraphicFramePr>
          <p:xfrm>
            <a:off x="4946650" y="4694238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945" name="Equation" r:id="rId41" imgW="126725" imgH="126725" progId="">
                    <p:embed/>
                  </p:oleObj>
                </mc:Choice>
                <mc:Fallback>
                  <p:oleObj name="Equation" r:id="rId41" imgW="126725" imgH="126725" progId="">
                    <p:embed/>
                    <p:pic>
                      <p:nvPicPr>
                        <p:cNvPr id="0" name="Picture 6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6650" y="4694238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4286248" y="2820305"/>
                <a:ext cx="3997569" cy="6805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v-SE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sv-S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sv-SE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sv-S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20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248" y="2820305"/>
                <a:ext cx="3997569" cy="680571"/>
              </a:xfrm>
              <a:prstGeom prst="rect">
                <a:avLst/>
              </a:prstGeom>
              <a:blipFill rotWithShape="0"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155" name="Grupp 154"/>
          <p:cNvGrpSpPr/>
          <p:nvPr/>
        </p:nvGrpSpPr>
        <p:grpSpPr>
          <a:xfrm>
            <a:off x="500034" y="1285860"/>
            <a:ext cx="5214974" cy="3786214"/>
            <a:chOff x="500034" y="1285860"/>
            <a:chExt cx="5214974" cy="3786214"/>
          </a:xfrm>
        </p:grpSpPr>
        <p:graphicFrame>
          <p:nvGraphicFramePr>
            <p:cNvPr id="79" name="Object 6"/>
            <p:cNvGraphicFramePr>
              <a:graphicFrameLocks noChangeAspect="1"/>
            </p:cNvGraphicFramePr>
            <p:nvPr/>
          </p:nvGraphicFramePr>
          <p:xfrm>
            <a:off x="1555750" y="1322388"/>
            <a:ext cx="1920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3" name="Equation" r:id="rId3" imgW="126890" imgH="190335" progId="">
                    <p:embed/>
                  </p:oleObj>
                </mc:Choice>
                <mc:Fallback>
                  <p:oleObj name="Equation" r:id="rId3" imgW="126890" imgH="190335" progId="">
                    <p:embed/>
                    <p:pic>
                      <p:nvPicPr>
                        <p:cNvPr id="0" name="Picture 6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5750" y="1322388"/>
                          <a:ext cx="1920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0" name="Rektangel 79"/>
            <p:cNvSpPr/>
            <p:nvPr/>
          </p:nvSpPr>
          <p:spPr>
            <a:xfrm>
              <a:off x="1068362" y="1603362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Rak 80"/>
            <p:cNvCxnSpPr>
              <a:stCxn id="80" idx="3"/>
            </p:cNvCxnSpPr>
            <p:nvPr/>
          </p:nvCxnSpPr>
          <p:spPr>
            <a:xfrm>
              <a:off x="1425552" y="1674800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Rak 81"/>
            <p:cNvCxnSpPr>
              <a:stCxn id="80" idx="1"/>
            </p:cNvCxnSpPr>
            <p:nvPr/>
          </p:nvCxnSpPr>
          <p:spPr>
            <a:xfrm rot="10800000">
              <a:off x="854048" y="1674800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Rak 82"/>
            <p:cNvCxnSpPr/>
            <p:nvPr/>
          </p:nvCxnSpPr>
          <p:spPr>
            <a:xfrm rot="10800000">
              <a:off x="854048" y="2246304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Rak 83"/>
            <p:cNvCxnSpPr/>
            <p:nvPr/>
          </p:nvCxnSpPr>
          <p:spPr>
            <a:xfrm rot="5400000">
              <a:off x="568296" y="1960552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Ellips 84"/>
            <p:cNvSpPr/>
            <p:nvPr/>
          </p:nvSpPr>
          <p:spPr>
            <a:xfrm>
              <a:off x="711172" y="1817676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6" name="Object 7"/>
            <p:cNvGraphicFramePr>
              <a:graphicFrameLocks noChangeAspect="1"/>
            </p:cNvGraphicFramePr>
            <p:nvPr/>
          </p:nvGraphicFramePr>
          <p:xfrm>
            <a:off x="1136559" y="1325561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4" name="Equation" r:id="rId5" imgW="164957" imgH="190335" progId="">
                    <p:embed/>
                  </p:oleObj>
                </mc:Choice>
                <mc:Fallback>
                  <p:oleObj name="Equation" r:id="rId5" imgW="164957" imgH="190335" progId="">
                    <p:embed/>
                    <p:pic>
                      <p:nvPicPr>
                        <p:cNvPr id="0" name="Picture 6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6559" y="1325561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" name="Object 8"/>
            <p:cNvGraphicFramePr>
              <a:graphicFrameLocks noChangeAspect="1"/>
            </p:cNvGraphicFramePr>
            <p:nvPr/>
          </p:nvGraphicFramePr>
          <p:xfrm>
            <a:off x="500034" y="1816090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5" name="Equation" r:id="rId7" imgW="139639" imgH="190417" progId="">
                    <p:embed/>
                  </p:oleObj>
                </mc:Choice>
                <mc:Fallback>
                  <p:oleObj name="Equation" r:id="rId7" imgW="139639" imgH="190417" progId="">
                    <p:embed/>
                    <p:pic>
                      <p:nvPicPr>
                        <p:cNvPr id="0" name="Picture 6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34" y="1816090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" name="Rektangel 87"/>
            <p:cNvSpPr/>
            <p:nvPr/>
          </p:nvSpPr>
          <p:spPr>
            <a:xfrm>
              <a:off x="2143108" y="1817676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Rak 88"/>
            <p:cNvCxnSpPr>
              <a:stCxn id="88" idx="0"/>
            </p:cNvCxnSpPr>
            <p:nvPr/>
          </p:nvCxnSpPr>
          <p:spPr>
            <a:xfrm rot="5400000" flipH="1" flipV="1">
              <a:off x="2143108" y="1746238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ak 89"/>
            <p:cNvCxnSpPr>
              <a:stCxn id="88" idx="2"/>
            </p:cNvCxnSpPr>
            <p:nvPr/>
          </p:nvCxnSpPr>
          <p:spPr>
            <a:xfrm rot="5400000">
              <a:off x="2143108" y="2174866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1" name="Object 7"/>
            <p:cNvGraphicFramePr>
              <a:graphicFrameLocks noChangeAspect="1"/>
            </p:cNvGraphicFramePr>
            <p:nvPr/>
          </p:nvGraphicFramePr>
          <p:xfrm>
            <a:off x="2336786" y="1816079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6" name="Equation" r:id="rId9" imgW="203112" imgH="190417" progId="">
                    <p:embed/>
                  </p:oleObj>
                </mc:Choice>
                <mc:Fallback>
                  <p:oleObj name="Equation" r:id="rId9" imgW="203112" imgH="190417" progId="">
                    <p:embed/>
                    <p:pic>
                      <p:nvPicPr>
                        <p:cNvPr id="0" name="Picture 6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786" y="1816079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Ellips 91"/>
            <p:cNvSpPr/>
            <p:nvPr/>
          </p:nvSpPr>
          <p:spPr>
            <a:xfrm>
              <a:off x="1857356" y="164305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Ellips 92"/>
            <p:cNvSpPr/>
            <p:nvPr/>
          </p:nvSpPr>
          <p:spPr>
            <a:xfrm>
              <a:off x="1857356" y="221455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Rak pil 93"/>
            <p:cNvCxnSpPr/>
            <p:nvPr/>
          </p:nvCxnSpPr>
          <p:spPr>
            <a:xfrm>
              <a:off x="1571604" y="1674800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5" name="Object 6"/>
            <p:cNvGraphicFramePr>
              <a:graphicFrameLocks noChangeAspect="1"/>
            </p:cNvGraphicFramePr>
            <p:nvPr/>
          </p:nvGraphicFramePr>
          <p:xfrm>
            <a:off x="5057775" y="1317625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7" name="Equation" r:id="rId11" imgW="139639" imgH="190417" progId="">
                    <p:embed/>
                  </p:oleObj>
                </mc:Choice>
                <mc:Fallback>
                  <p:oleObj name="Equation" r:id="rId11" imgW="139639" imgH="190417" progId="">
                    <p:embed/>
                    <p:pic>
                      <p:nvPicPr>
                        <p:cNvPr id="0" name="Picture 6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7775" y="1317625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6" name="Rektangel 95"/>
            <p:cNvSpPr/>
            <p:nvPr/>
          </p:nvSpPr>
          <p:spPr>
            <a:xfrm>
              <a:off x="4151320" y="1598606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Rak 96"/>
            <p:cNvCxnSpPr>
              <a:stCxn id="96" idx="3"/>
            </p:cNvCxnSpPr>
            <p:nvPr/>
          </p:nvCxnSpPr>
          <p:spPr>
            <a:xfrm>
              <a:off x="4508510" y="1670044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Rak 97"/>
            <p:cNvCxnSpPr>
              <a:stCxn id="96" idx="1"/>
            </p:cNvCxnSpPr>
            <p:nvPr/>
          </p:nvCxnSpPr>
          <p:spPr>
            <a:xfrm rot="10800000">
              <a:off x="3937006" y="1670044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Rak 98"/>
            <p:cNvCxnSpPr/>
            <p:nvPr/>
          </p:nvCxnSpPr>
          <p:spPr>
            <a:xfrm rot="10800000">
              <a:off x="3937006" y="2241548"/>
              <a:ext cx="1360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Rak 99"/>
            <p:cNvCxnSpPr/>
            <p:nvPr/>
          </p:nvCxnSpPr>
          <p:spPr>
            <a:xfrm rot="5400000">
              <a:off x="3651254" y="1955796"/>
              <a:ext cx="5715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1" name="Object 7"/>
            <p:cNvGraphicFramePr>
              <a:graphicFrameLocks noChangeAspect="1"/>
            </p:cNvGraphicFramePr>
            <p:nvPr/>
          </p:nvGraphicFramePr>
          <p:xfrm>
            <a:off x="4181478" y="1320779"/>
            <a:ext cx="3254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8" name="Equation" r:id="rId13" imgW="215713" imgH="190335" progId="">
                    <p:embed/>
                  </p:oleObj>
                </mc:Choice>
                <mc:Fallback>
                  <p:oleObj name="Equation" r:id="rId13" imgW="215713" imgH="190335" progId="">
                    <p:embed/>
                    <p:pic>
                      <p:nvPicPr>
                        <p:cNvPr id="0" name="Picture 6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1478" y="1320779"/>
                          <a:ext cx="3254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Object 8"/>
            <p:cNvGraphicFramePr>
              <a:graphicFrameLocks noChangeAspect="1"/>
            </p:cNvGraphicFramePr>
            <p:nvPr/>
          </p:nvGraphicFramePr>
          <p:xfrm>
            <a:off x="3500430" y="1811316"/>
            <a:ext cx="2889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39" name="Equation" r:id="rId15" imgW="190417" imgH="190417" progId="">
                    <p:embed/>
                  </p:oleObj>
                </mc:Choice>
                <mc:Fallback>
                  <p:oleObj name="Equation" r:id="rId15" imgW="190417" imgH="190417" progId="">
                    <p:embed/>
                    <p:pic>
                      <p:nvPicPr>
                        <p:cNvPr id="0" name="Picture 6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0430" y="1811316"/>
                          <a:ext cx="2889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" name="Rektangel 102"/>
            <p:cNvSpPr/>
            <p:nvPr/>
          </p:nvSpPr>
          <p:spPr>
            <a:xfrm>
              <a:off x="5226066" y="1812920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" name="Rak 103"/>
            <p:cNvCxnSpPr>
              <a:stCxn id="103" idx="0"/>
            </p:cNvCxnSpPr>
            <p:nvPr/>
          </p:nvCxnSpPr>
          <p:spPr>
            <a:xfrm rot="5400000" flipH="1" flipV="1">
              <a:off x="5226066" y="174148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Rak 104"/>
            <p:cNvCxnSpPr>
              <a:stCxn id="103" idx="2"/>
            </p:cNvCxnSpPr>
            <p:nvPr/>
          </p:nvCxnSpPr>
          <p:spPr>
            <a:xfrm rot="5400000">
              <a:off x="5226066" y="2170110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6" name="Object 7"/>
            <p:cNvGraphicFramePr>
              <a:graphicFrameLocks noChangeAspect="1"/>
            </p:cNvGraphicFramePr>
            <p:nvPr/>
          </p:nvGraphicFramePr>
          <p:xfrm>
            <a:off x="5438778" y="1811316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0" name="Equation" r:id="rId17" imgW="177646" imgH="190335" progId="">
                    <p:embed/>
                  </p:oleObj>
                </mc:Choice>
                <mc:Fallback>
                  <p:oleObj name="Equation" r:id="rId17" imgW="177646" imgH="190335" progId="">
                    <p:embed/>
                    <p:pic>
                      <p:nvPicPr>
                        <p:cNvPr id="0" name="Picture 6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8778" y="1811316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" name="Ellips 106"/>
            <p:cNvSpPr/>
            <p:nvPr/>
          </p:nvSpPr>
          <p:spPr>
            <a:xfrm>
              <a:off x="4940314" y="163829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 107"/>
            <p:cNvSpPr/>
            <p:nvPr/>
          </p:nvSpPr>
          <p:spPr>
            <a:xfrm>
              <a:off x="4940314" y="220979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Rak pil 108"/>
            <p:cNvCxnSpPr/>
            <p:nvPr/>
          </p:nvCxnSpPr>
          <p:spPr>
            <a:xfrm>
              <a:off x="5083190" y="1670044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ktangel 109"/>
            <p:cNvSpPr/>
            <p:nvPr/>
          </p:nvSpPr>
          <p:spPr>
            <a:xfrm rot="2705318">
              <a:off x="3833522" y="1858419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11" name="Object 24"/>
            <p:cNvGraphicFramePr>
              <a:graphicFrameLocks noChangeAspect="1"/>
            </p:cNvGraphicFramePr>
            <p:nvPr/>
          </p:nvGraphicFramePr>
          <p:xfrm>
            <a:off x="642939" y="1625579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1" name="Equation" r:id="rId19" imgW="126725" imgH="126725" progId="">
                    <p:embed/>
                  </p:oleObj>
                </mc:Choice>
                <mc:Fallback>
                  <p:oleObj name="Equation" r:id="rId19" imgW="126725" imgH="126725" progId="">
                    <p:embed/>
                    <p:pic>
                      <p:nvPicPr>
                        <p:cNvPr id="0" name="Picture 6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9" y="1625579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" name="Object 25"/>
            <p:cNvGraphicFramePr>
              <a:graphicFrameLocks noChangeAspect="1"/>
            </p:cNvGraphicFramePr>
            <p:nvPr/>
          </p:nvGraphicFramePr>
          <p:xfrm>
            <a:off x="3743328" y="1654154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2" name="Equation" r:id="rId21" imgW="126725" imgH="126725" progId="">
                    <p:embed/>
                  </p:oleObj>
                </mc:Choice>
                <mc:Fallback>
                  <p:oleObj name="Equation" r:id="rId21" imgW="126725" imgH="126725" progId="">
                    <p:embed/>
                    <p:pic>
                      <p:nvPicPr>
                        <p:cNvPr id="0" name="Picture 6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3328" y="1654154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" name="Rektangel 112"/>
            <p:cNvSpPr/>
            <p:nvPr/>
          </p:nvSpPr>
          <p:spPr>
            <a:xfrm>
              <a:off x="2071670" y="1285860"/>
              <a:ext cx="2714644" cy="128588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ruta 113"/>
            <p:cNvSpPr txBox="1"/>
            <p:nvPr/>
          </p:nvSpPr>
          <p:spPr>
            <a:xfrm>
              <a:off x="2743200" y="2590800"/>
              <a:ext cx="1171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Two-port !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Ned 114"/>
            <p:cNvSpPr/>
            <p:nvPr/>
          </p:nvSpPr>
          <p:spPr>
            <a:xfrm>
              <a:off x="3286116" y="3071810"/>
              <a:ext cx="214314" cy="357190"/>
            </a:xfrm>
            <a:prstGeom prst="downArrow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16" name="Object 6"/>
            <p:cNvGraphicFramePr>
              <a:graphicFrameLocks noChangeAspect="1"/>
            </p:cNvGraphicFramePr>
            <p:nvPr/>
          </p:nvGraphicFramePr>
          <p:xfrm>
            <a:off x="1555750" y="3571875"/>
            <a:ext cx="19208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3" name="Equation" r:id="rId22" imgW="126890" imgH="190335" progId="">
                    <p:embed/>
                  </p:oleObj>
                </mc:Choice>
                <mc:Fallback>
                  <p:oleObj name="Equation" r:id="rId22" imgW="126890" imgH="190335" progId="">
                    <p:embed/>
                    <p:pic>
                      <p:nvPicPr>
                        <p:cNvPr id="0" name="Picture 6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5750" y="3571875"/>
                          <a:ext cx="19208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7" name="Rektangel 116"/>
            <p:cNvSpPr/>
            <p:nvPr/>
          </p:nvSpPr>
          <p:spPr>
            <a:xfrm>
              <a:off x="1068362" y="3857628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Rak 117"/>
            <p:cNvCxnSpPr/>
            <p:nvPr/>
          </p:nvCxnSpPr>
          <p:spPr>
            <a:xfrm>
              <a:off x="1425552" y="3929066"/>
              <a:ext cx="7889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Rak 118"/>
            <p:cNvCxnSpPr>
              <a:stCxn id="117" idx="1"/>
            </p:cNvCxnSpPr>
            <p:nvPr/>
          </p:nvCxnSpPr>
          <p:spPr>
            <a:xfrm rot="10800000">
              <a:off x="854048" y="3929066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Rak 119"/>
            <p:cNvCxnSpPr/>
            <p:nvPr/>
          </p:nvCxnSpPr>
          <p:spPr>
            <a:xfrm rot="5400000">
              <a:off x="535753" y="4250537"/>
              <a:ext cx="64294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Ellips 120"/>
            <p:cNvSpPr/>
            <p:nvPr/>
          </p:nvSpPr>
          <p:spPr>
            <a:xfrm>
              <a:off x="711172" y="4103692"/>
              <a:ext cx="285752" cy="28575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22" name="Object 7"/>
            <p:cNvGraphicFramePr>
              <a:graphicFrameLocks noChangeAspect="1"/>
            </p:cNvGraphicFramePr>
            <p:nvPr/>
          </p:nvGraphicFramePr>
          <p:xfrm>
            <a:off x="1136559" y="3571876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4" name="Equation" r:id="rId24" imgW="164957" imgH="190335" progId="">
                    <p:embed/>
                  </p:oleObj>
                </mc:Choice>
                <mc:Fallback>
                  <p:oleObj name="Equation" r:id="rId24" imgW="164957" imgH="190335" progId="">
                    <p:embed/>
                    <p:pic>
                      <p:nvPicPr>
                        <p:cNvPr id="0" name="Picture 6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6559" y="3571876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" name="Object 8"/>
            <p:cNvGraphicFramePr>
              <a:graphicFrameLocks noChangeAspect="1"/>
            </p:cNvGraphicFramePr>
            <p:nvPr/>
          </p:nvGraphicFramePr>
          <p:xfrm>
            <a:off x="500034" y="4102106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5" name="Equation" r:id="rId25" imgW="139639" imgH="190417" progId="">
                    <p:embed/>
                  </p:oleObj>
                </mc:Choice>
                <mc:Fallback>
                  <p:oleObj name="Equation" r:id="rId25" imgW="139639" imgH="190417" progId="">
                    <p:embed/>
                    <p:pic>
                      <p:nvPicPr>
                        <p:cNvPr id="0" name="Picture 6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34" y="4102106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4" name="Ellips 123"/>
            <p:cNvSpPr/>
            <p:nvPr/>
          </p:nvSpPr>
          <p:spPr>
            <a:xfrm>
              <a:off x="1857356" y="38934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 124"/>
            <p:cNvSpPr/>
            <p:nvPr/>
          </p:nvSpPr>
          <p:spPr>
            <a:xfrm>
              <a:off x="1857356" y="453619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Rak pil 125"/>
            <p:cNvCxnSpPr/>
            <p:nvPr/>
          </p:nvCxnSpPr>
          <p:spPr>
            <a:xfrm>
              <a:off x="1571604" y="3929066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27" name="Object 24"/>
            <p:cNvGraphicFramePr>
              <a:graphicFrameLocks noChangeAspect="1"/>
            </p:cNvGraphicFramePr>
            <p:nvPr/>
          </p:nvGraphicFramePr>
          <p:xfrm>
            <a:off x="642939" y="3911595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6" name="Equation" r:id="rId26" imgW="126725" imgH="126725" progId="">
                    <p:embed/>
                  </p:oleObj>
                </mc:Choice>
                <mc:Fallback>
                  <p:oleObj name="Equation" r:id="rId26" imgW="126725" imgH="126725" progId="">
                    <p:embed/>
                    <p:pic>
                      <p:nvPicPr>
                        <p:cNvPr id="0" name="Picture 6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9" y="3911595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8" name="Object 6"/>
            <p:cNvGraphicFramePr>
              <a:graphicFrameLocks noChangeAspect="1"/>
            </p:cNvGraphicFramePr>
            <p:nvPr/>
          </p:nvGraphicFramePr>
          <p:xfrm>
            <a:off x="5067300" y="3571875"/>
            <a:ext cx="2127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7" name="Equation" r:id="rId27" imgW="139639" imgH="190417" progId="">
                    <p:embed/>
                  </p:oleObj>
                </mc:Choice>
                <mc:Fallback>
                  <p:oleObj name="Equation" r:id="rId27" imgW="139639" imgH="190417" progId="">
                    <p:embed/>
                    <p:pic>
                      <p:nvPicPr>
                        <p:cNvPr id="0" name="Picture 6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67300" y="3571875"/>
                          <a:ext cx="2127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9" name="Rektangel 128"/>
            <p:cNvSpPr/>
            <p:nvPr/>
          </p:nvSpPr>
          <p:spPr>
            <a:xfrm>
              <a:off x="4160850" y="3857628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Rak 129"/>
            <p:cNvCxnSpPr>
              <a:stCxn id="129" idx="3"/>
            </p:cNvCxnSpPr>
            <p:nvPr/>
          </p:nvCxnSpPr>
          <p:spPr>
            <a:xfrm>
              <a:off x="4518040" y="3929066"/>
              <a:ext cx="83977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Rak 130"/>
            <p:cNvCxnSpPr/>
            <p:nvPr/>
          </p:nvCxnSpPr>
          <p:spPr>
            <a:xfrm rot="10800000">
              <a:off x="3929058" y="3929066"/>
              <a:ext cx="231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Rak 131"/>
            <p:cNvCxnSpPr/>
            <p:nvPr/>
          </p:nvCxnSpPr>
          <p:spPr>
            <a:xfrm rot="10800000" flipV="1">
              <a:off x="3929058" y="4572007"/>
              <a:ext cx="142876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3" name="Object 7"/>
            <p:cNvGraphicFramePr>
              <a:graphicFrameLocks noChangeAspect="1"/>
            </p:cNvGraphicFramePr>
            <p:nvPr/>
          </p:nvGraphicFramePr>
          <p:xfrm>
            <a:off x="4182704" y="3575050"/>
            <a:ext cx="306387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8" name="Equation" r:id="rId29" imgW="203112" imgH="190417" progId="">
                    <p:embed/>
                  </p:oleObj>
                </mc:Choice>
                <mc:Fallback>
                  <p:oleObj name="Equation" r:id="rId29" imgW="203112" imgH="190417" progId="">
                    <p:embed/>
                    <p:pic>
                      <p:nvPicPr>
                        <p:cNvPr id="0" name="Picture 6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2704" y="3575050"/>
                          <a:ext cx="306387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4" name="Object 8"/>
            <p:cNvGraphicFramePr>
              <a:graphicFrameLocks noChangeAspect="1"/>
            </p:cNvGraphicFramePr>
            <p:nvPr/>
          </p:nvGraphicFramePr>
          <p:xfrm>
            <a:off x="3719513" y="4641850"/>
            <a:ext cx="42545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49" name="Equation" r:id="rId31" imgW="279400" imgH="190500" progId="">
                    <p:embed/>
                  </p:oleObj>
                </mc:Choice>
                <mc:Fallback>
                  <p:oleObj name="Equation" r:id="rId31" imgW="279400" imgH="190500" progId="">
                    <p:embed/>
                    <p:pic>
                      <p:nvPicPr>
                        <p:cNvPr id="0" name="Picture 6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9513" y="4641850"/>
                          <a:ext cx="42545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5" name="Rektangel 134"/>
            <p:cNvSpPr/>
            <p:nvPr/>
          </p:nvSpPr>
          <p:spPr>
            <a:xfrm>
              <a:off x="5286380" y="4103692"/>
              <a:ext cx="14287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Rak 135"/>
            <p:cNvCxnSpPr>
              <a:stCxn id="135" idx="0"/>
            </p:cNvCxnSpPr>
            <p:nvPr/>
          </p:nvCxnSpPr>
          <p:spPr>
            <a:xfrm rot="5400000" flipH="1" flipV="1">
              <a:off x="5270505" y="4016379"/>
              <a:ext cx="1746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Rak 136"/>
            <p:cNvCxnSpPr/>
            <p:nvPr/>
          </p:nvCxnSpPr>
          <p:spPr>
            <a:xfrm rot="5400000">
              <a:off x="5266536" y="4480726"/>
              <a:ext cx="1825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8" name="Object 7"/>
            <p:cNvGraphicFramePr>
              <a:graphicFrameLocks noChangeAspect="1"/>
            </p:cNvGraphicFramePr>
            <p:nvPr/>
          </p:nvGraphicFramePr>
          <p:xfrm>
            <a:off x="5448308" y="4102088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50" name="Equation" r:id="rId33" imgW="177646" imgH="190335" progId="">
                    <p:embed/>
                  </p:oleObj>
                </mc:Choice>
                <mc:Fallback>
                  <p:oleObj name="Equation" r:id="rId33" imgW="177646" imgH="190335" progId="">
                    <p:embed/>
                    <p:pic>
                      <p:nvPicPr>
                        <p:cNvPr id="0" name="Picture 6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8308" y="4102088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9" name="Ellips 138"/>
            <p:cNvSpPr/>
            <p:nvPr/>
          </p:nvSpPr>
          <p:spPr>
            <a:xfrm>
              <a:off x="4857752" y="389343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Ellips 139"/>
            <p:cNvSpPr/>
            <p:nvPr/>
          </p:nvSpPr>
          <p:spPr>
            <a:xfrm>
              <a:off x="4857752" y="453619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1" name="Rak pil 140"/>
            <p:cNvCxnSpPr/>
            <p:nvPr/>
          </p:nvCxnSpPr>
          <p:spPr>
            <a:xfrm>
              <a:off x="5092720" y="3929066"/>
              <a:ext cx="14287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ktangel 141"/>
            <p:cNvSpPr/>
            <p:nvPr/>
          </p:nvSpPr>
          <p:spPr>
            <a:xfrm rot="2705318">
              <a:off x="3830568" y="4149191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3" name="Object 25"/>
            <p:cNvGraphicFramePr>
              <a:graphicFrameLocks noChangeAspect="1"/>
            </p:cNvGraphicFramePr>
            <p:nvPr/>
          </p:nvGraphicFramePr>
          <p:xfrm>
            <a:off x="3752858" y="3944926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51" name="Equation" r:id="rId34" imgW="126725" imgH="126725" progId="">
                    <p:embed/>
                  </p:oleObj>
                </mc:Choice>
                <mc:Fallback>
                  <p:oleObj name="Equation" r:id="rId34" imgW="126725" imgH="126725" progId="">
                    <p:embed/>
                    <p:pic>
                      <p:nvPicPr>
                        <p:cNvPr id="0" name="Picture 6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2858" y="3944926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4" name="Rektangel 143"/>
            <p:cNvSpPr/>
            <p:nvPr/>
          </p:nvSpPr>
          <p:spPr>
            <a:xfrm>
              <a:off x="2214546" y="3857628"/>
              <a:ext cx="357190" cy="1428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Rak 144"/>
            <p:cNvCxnSpPr>
              <a:endCxn id="144" idx="3"/>
            </p:cNvCxnSpPr>
            <p:nvPr/>
          </p:nvCxnSpPr>
          <p:spPr>
            <a:xfrm rot="10800000">
              <a:off x="2571736" y="3929066"/>
              <a:ext cx="4286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Rak 145"/>
            <p:cNvCxnSpPr/>
            <p:nvPr/>
          </p:nvCxnSpPr>
          <p:spPr>
            <a:xfrm rot="5400000">
              <a:off x="2678893" y="4250537"/>
              <a:ext cx="64294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7" name="Object 8"/>
            <p:cNvGraphicFramePr>
              <a:graphicFrameLocks noChangeAspect="1"/>
            </p:cNvGraphicFramePr>
            <p:nvPr/>
          </p:nvGraphicFramePr>
          <p:xfrm>
            <a:off x="2776538" y="4641850"/>
            <a:ext cx="444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52" name="Equation" r:id="rId35" imgW="291973" imgH="190417" progId="">
                    <p:embed/>
                  </p:oleObj>
                </mc:Choice>
                <mc:Fallback>
                  <p:oleObj name="Equation" r:id="rId35" imgW="291973" imgH="190417" progId="">
                    <p:embed/>
                    <p:pic>
                      <p:nvPicPr>
                        <p:cNvPr id="0" name="Picture 6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6538" y="4641850"/>
                          <a:ext cx="444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8" name="Rektangel 147"/>
            <p:cNvSpPr/>
            <p:nvPr/>
          </p:nvSpPr>
          <p:spPr>
            <a:xfrm rot="2705318">
              <a:off x="2896880" y="4133331"/>
              <a:ext cx="214314" cy="21431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9" name="Object 25"/>
            <p:cNvGraphicFramePr>
              <a:graphicFrameLocks noChangeAspect="1"/>
            </p:cNvGraphicFramePr>
            <p:nvPr/>
          </p:nvGraphicFramePr>
          <p:xfrm>
            <a:off x="3071802" y="3929066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53" name="Equation" r:id="rId37" imgW="126725" imgH="126725" progId="">
                    <p:embed/>
                  </p:oleObj>
                </mc:Choice>
                <mc:Fallback>
                  <p:oleObj name="Equation" r:id="rId37" imgW="126725" imgH="126725" progId="">
                    <p:embed/>
                    <p:pic>
                      <p:nvPicPr>
                        <p:cNvPr id="0" name="Picture 6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1802" y="3929066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0" name="Rak 149"/>
            <p:cNvCxnSpPr/>
            <p:nvPr/>
          </p:nvCxnSpPr>
          <p:spPr>
            <a:xfrm>
              <a:off x="857224" y="4572008"/>
              <a:ext cx="21431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Rak 150"/>
            <p:cNvCxnSpPr/>
            <p:nvPr/>
          </p:nvCxnSpPr>
          <p:spPr>
            <a:xfrm rot="5400000">
              <a:off x="3607587" y="4250537"/>
              <a:ext cx="64294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2" name="Object 28"/>
            <p:cNvGraphicFramePr>
              <a:graphicFrameLocks noChangeAspect="1"/>
            </p:cNvGraphicFramePr>
            <p:nvPr/>
          </p:nvGraphicFramePr>
          <p:xfrm>
            <a:off x="2244236" y="3571875"/>
            <a:ext cx="2873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954" name="Equation" r:id="rId38" imgW="190417" imgH="190417" progId="">
                    <p:embed/>
                  </p:oleObj>
                </mc:Choice>
                <mc:Fallback>
                  <p:oleObj name="Equation" r:id="rId38" imgW="190417" imgH="190417" progId="">
                    <p:embed/>
                    <p:pic>
                      <p:nvPicPr>
                        <p:cNvPr id="0" name="Picture 6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4236" y="3571875"/>
                          <a:ext cx="2873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4" name="Rektangel 153"/>
            <p:cNvSpPr/>
            <p:nvPr/>
          </p:nvSpPr>
          <p:spPr>
            <a:xfrm>
              <a:off x="2071670" y="3571876"/>
              <a:ext cx="2714644" cy="1500198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/>
              <p:cNvSpPr txBox="1"/>
              <p:nvPr/>
            </p:nvSpPr>
            <p:spPr>
              <a:xfrm>
                <a:off x="5964386" y="1088462"/>
                <a:ext cx="3103414" cy="5445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v-SE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sv-S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sv-S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sv-S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1600" dirty="0"/>
              </a:p>
            </p:txBody>
          </p:sp>
        </mc:Choice>
        <mc:Fallback xmlns="">
          <p:sp>
            <p:nvSpPr>
              <p:cNvPr id="156" name="TextBox 1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386" y="1088462"/>
                <a:ext cx="3103414" cy="544508"/>
              </a:xfrm>
              <a:prstGeom prst="rect">
                <a:avLst/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pSp>
        <p:nvGrpSpPr>
          <p:cNvPr id="327" name="Grupp 326"/>
          <p:cNvGrpSpPr/>
          <p:nvPr/>
        </p:nvGrpSpPr>
        <p:grpSpPr>
          <a:xfrm>
            <a:off x="204536" y="1285860"/>
            <a:ext cx="5510472" cy="5216540"/>
            <a:chOff x="204536" y="1285860"/>
            <a:chExt cx="5510472" cy="5216540"/>
          </a:xfrm>
        </p:grpSpPr>
        <p:graphicFrame>
          <p:nvGraphicFramePr>
            <p:cNvPr id="246" name="Object 6"/>
            <p:cNvGraphicFramePr>
              <a:graphicFrameLocks noChangeAspect="1"/>
            </p:cNvGraphicFramePr>
            <p:nvPr/>
          </p:nvGraphicFramePr>
          <p:xfrm>
            <a:off x="1555750" y="1322388"/>
            <a:ext cx="1920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05" name="Equation" r:id="rId3" imgW="126890" imgH="190335" progId="">
                    <p:embed/>
                  </p:oleObj>
                </mc:Choice>
                <mc:Fallback>
                  <p:oleObj name="Equation" r:id="rId3" imgW="126890" imgH="190335" progId="">
                    <p:embed/>
                    <p:pic>
                      <p:nvPicPr>
                        <p:cNvPr id="0" name="Picture 7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5750" y="1322388"/>
                          <a:ext cx="1920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7" name="Rektangel 246"/>
            <p:cNvSpPr/>
            <p:nvPr/>
          </p:nvSpPr>
          <p:spPr>
            <a:xfrm>
              <a:off x="1068362" y="1603362"/>
              <a:ext cx="357190" cy="1428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48" name="Rak 247"/>
            <p:cNvCxnSpPr>
              <a:stCxn id="247" idx="3"/>
            </p:cNvCxnSpPr>
            <p:nvPr/>
          </p:nvCxnSpPr>
          <p:spPr>
            <a:xfrm>
              <a:off x="1425552" y="1674800"/>
              <a:ext cx="78899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49" name="Rak 248"/>
            <p:cNvCxnSpPr>
              <a:stCxn id="247" idx="1"/>
            </p:cNvCxnSpPr>
            <p:nvPr/>
          </p:nvCxnSpPr>
          <p:spPr>
            <a:xfrm rot="10800000">
              <a:off x="854048" y="1674800"/>
              <a:ext cx="21431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50" name="Rak 249"/>
            <p:cNvCxnSpPr/>
            <p:nvPr/>
          </p:nvCxnSpPr>
          <p:spPr>
            <a:xfrm rot="10800000">
              <a:off x="854048" y="2246304"/>
              <a:ext cx="136049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51" name="Rak 250"/>
            <p:cNvCxnSpPr/>
            <p:nvPr/>
          </p:nvCxnSpPr>
          <p:spPr>
            <a:xfrm rot="5400000">
              <a:off x="568296" y="1960552"/>
              <a:ext cx="57150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252" name="Ellips 251"/>
            <p:cNvSpPr/>
            <p:nvPr/>
          </p:nvSpPr>
          <p:spPr>
            <a:xfrm>
              <a:off x="711172" y="1817676"/>
              <a:ext cx="285752" cy="285752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253" name="Object 7"/>
            <p:cNvGraphicFramePr>
              <a:graphicFrameLocks noChangeAspect="1"/>
            </p:cNvGraphicFramePr>
            <p:nvPr/>
          </p:nvGraphicFramePr>
          <p:xfrm>
            <a:off x="1136559" y="1325561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06" name="Equation" r:id="rId5" imgW="164957" imgH="190335" progId="">
                    <p:embed/>
                  </p:oleObj>
                </mc:Choice>
                <mc:Fallback>
                  <p:oleObj name="Equation" r:id="rId5" imgW="164957" imgH="190335" progId="">
                    <p:embed/>
                    <p:pic>
                      <p:nvPicPr>
                        <p:cNvPr id="0" name="Picture 78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6559" y="1325561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4" name="Object 8"/>
            <p:cNvGraphicFramePr>
              <a:graphicFrameLocks noChangeAspect="1"/>
            </p:cNvGraphicFramePr>
            <p:nvPr/>
          </p:nvGraphicFramePr>
          <p:xfrm>
            <a:off x="500034" y="1816090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07" name="Equation" r:id="rId7" imgW="139639" imgH="190417" progId="">
                    <p:embed/>
                  </p:oleObj>
                </mc:Choice>
                <mc:Fallback>
                  <p:oleObj name="Equation" r:id="rId7" imgW="139639" imgH="190417" progId="">
                    <p:embed/>
                    <p:pic>
                      <p:nvPicPr>
                        <p:cNvPr id="0" name="Picture 7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34" y="1816090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5" name="Rektangel 254"/>
            <p:cNvSpPr/>
            <p:nvPr/>
          </p:nvSpPr>
          <p:spPr>
            <a:xfrm>
              <a:off x="2143108" y="1817676"/>
              <a:ext cx="142876" cy="285752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6" name="Rak 255"/>
            <p:cNvCxnSpPr>
              <a:stCxn id="255" idx="0"/>
            </p:cNvCxnSpPr>
            <p:nvPr/>
          </p:nvCxnSpPr>
          <p:spPr>
            <a:xfrm rot="5400000" flipH="1" flipV="1">
              <a:off x="2143108" y="1746238"/>
              <a:ext cx="14287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57" name="Rak 256"/>
            <p:cNvCxnSpPr>
              <a:stCxn id="255" idx="2"/>
            </p:cNvCxnSpPr>
            <p:nvPr/>
          </p:nvCxnSpPr>
          <p:spPr>
            <a:xfrm rot="5400000">
              <a:off x="2143108" y="2174866"/>
              <a:ext cx="14287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258" name="Object 7"/>
            <p:cNvGraphicFramePr>
              <a:graphicFrameLocks noChangeAspect="1"/>
            </p:cNvGraphicFramePr>
            <p:nvPr/>
          </p:nvGraphicFramePr>
          <p:xfrm>
            <a:off x="2336786" y="1816079"/>
            <a:ext cx="3063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08" name="Equation" r:id="rId9" imgW="203112" imgH="190417" progId="">
                    <p:embed/>
                  </p:oleObj>
                </mc:Choice>
                <mc:Fallback>
                  <p:oleObj name="Equation" r:id="rId9" imgW="203112" imgH="190417" progId="">
                    <p:embed/>
                    <p:pic>
                      <p:nvPicPr>
                        <p:cNvPr id="0" name="Picture 7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786" y="1816079"/>
                          <a:ext cx="3063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9" name="Ellips 258"/>
            <p:cNvSpPr/>
            <p:nvPr/>
          </p:nvSpPr>
          <p:spPr>
            <a:xfrm>
              <a:off x="1857356" y="1643050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Ellips 259"/>
            <p:cNvSpPr/>
            <p:nvPr/>
          </p:nvSpPr>
          <p:spPr>
            <a:xfrm>
              <a:off x="1857356" y="2214554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1" name="Rak pil 260"/>
            <p:cNvCxnSpPr/>
            <p:nvPr/>
          </p:nvCxnSpPr>
          <p:spPr>
            <a:xfrm>
              <a:off x="1571604" y="1674800"/>
              <a:ext cx="142876" cy="158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graphicFrame>
          <p:nvGraphicFramePr>
            <p:cNvPr id="262" name="Object 6"/>
            <p:cNvGraphicFramePr>
              <a:graphicFrameLocks noChangeAspect="1"/>
            </p:cNvGraphicFramePr>
            <p:nvPr/>
          </p:nvGraphicFramePr>
          <p:xfrm>
            <a:off x="5057775" y="1317625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09" name="Equation" r:id="rId11" imgW="139639" imgH="190417" progId="">
                    <p:embed/>
                  </p:oleObj>
                </mc:Choice>
                <mc:Fallback>
                  <p:oleObj name="Equation" r:id="rId11" imgW="139639" imgH="190417" progId="">
                    <p:embed/>
                    <p:pic>
                      <p:nvPicPr>
                        <p:cNvPr id="0" name="Picture 7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7775" y="1317625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3" name="Rektangel 262"/>
            <p:cNvSpPr/>
            <p:nvPr/>
          </p:nvSpPr>
          <p:spPr>
            <a:xfrm>
              <a:off x="4151320" y="1598606"/>
              <a:ext cx="357190" cy="1428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4" name="Rak 263"/>
            <p:cNvCxnSpPr>
              <a:stCxn id="263" idx="3"/>
            </p:cNvCxnSpPr>
            <p:nvPr/>
          </p:nvCxnSpPr>
          <p:spPr>
            <a:xfrm>
              <a:off x="4508510" y="1670044"/>
              <a:ext cx="78899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65" name="Rak 264"/>
            <p:cNvCxnSpPr>
              <a:stCxn id="263" idx="1"/>
            </p:cNvCxnSpPr>
            <p:nvPr/>
          </p:nvCxnSpPr>
          <p:spPr>
            <a:xfrm rot="10800000">
              <a:off x="3937006" y="1670044"/>
              <a:ext cx="21431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66" name="Rak 265"/>
            <p:cNvCxnSpPr/>
            <p:nvPr/>
          </p:nvCxnSpPr>
          <p:spPr>
            <a:xfrm rot="10800000">
              <a:off x="3937006" y="2241548"/>
              <a:ext cx="136049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67" name="Rak 266"/>
            <p:cNvCxnSpPr/>
            <p:nvPr/>
          </p:nvCxnSpPr>
          <p:spPr>
            <a:xfrm rot="5400000">
              <a:off x="3651254" y="1955796"/>
              <a:ext cx="57150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268" name="Object 7"/>
            <p:cNvGraphicFramePr>
              <a:graphicFrameLocks noChangeAspect="1"/>
            </p:cNvGraphicFramePr>
            <p:nvPr/>
          </p:nvGraphicFramePr>
          <p:xfrm>
            <a:off x="4181475" y="1320800"/>
            <a:ext cx="3254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0" name="Equation" r:id="rId13" imgW="215713" imgH="190335" progId="">
                    <p:embed/>
                  </p:oleObj>
                </mc:Choice>
                <mc:Fallback>
                  <p:oleObj name="Equation" r:id="rId13" imgW="215713" imgH="190335" progId="">
                    <p:embed/>
                    <p:pic>
                      <p:nvPicPr>
                        <p:cNvPr id="0" name="Picture 7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1475" y="1320800"/>
                          <a:ext cx="3254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9" name="Object 8"/>
            <p:cNvGraphicFramePr>
              <a:graphicFrameLocks noChangeAspect="1"/>
            </p:cNvGraphicFramePr>
            <p:nvPr/>
          </p:nvGraphicFramePr>
          <p:xfrm>
            <a:off x="3500430" y="1811316"/>
            <a:ext cx="2889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1" name="Equation" r:id="rId15" imgW="190417" imgH="190417" progId="">
                    <p:embed/>
                  </p:oleObj>
                </mc:Choice>
                <mc:Fallback>
                  <p:oleObj name="Equation" r:id="rId15" imgW="190417" imgH="190417" progId="">
                    <p:embed/>
                    <p:pic>
                      <p:nvPicPr>
                        <p:cNvPr id="0" name="Picture 7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0430" y="1811316"/>
                          <a:ext cx="2889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0" name="Rektangel 269"/>
            <p:cNvSpPr/>
            <p:nvPr/>
          </p:nvSpPr>
          <p:spPr>
            <a:xfrm>
              <a:off x="5226066" y="1812920"/>
              <a:ext cx="142876" cy="285752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1" name="Rak 270"/>
            <p:cNvCxnSpPr>
              <a:stCxn id="270" idx="0"/>
            </p:cNvCxnSpPr>
            <p:nvPr/>
          </p:nvCxnSpPr>
          <p:spPr>
            <a:xfrm rot="5400000" flipH="1" flipV="1">
              <a:off x="5226066" y="1741482"/>
              <a:ext cx="14287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72" name="Rak 271"/>
            <p:cNvCxnSpPr>
              <a:stCxn id="270" idx="2"/>
            </p:cNvCxnSpPr>
            <p:nvPr/>
          </p:nvCxnSpPr>
          <p:spPr>
            <a:xfrm rot="5400000">
              <a:off x="5226066" y="2170110"/>
              <a:ext cx="14287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273" name="Object 7"/>
            <p:cNvGraphicFramePr>
              <a:graphicFrameLocks noChangeAspect="1"/>
            </p:cNvGraphicFramePr>
            <p:nvPr/>
          </p:nvGraphicFramePr>
          <p:xfrm>
            <a:off x="5438778" y="1811316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2" name="Equation" r:id="rId17" imgW="177646" imgH="190335" progId="">
                    <p:embed/>
                  </p:oleObj>
                </mc:Choice>
                <mc:Fallback>
                  <p:oleObj name="Equation" r:id="rId17" imgW="177646" imgH="190335" progId="">
                    <p:embed/>
                    <p:pic>
                      <p:nvPicPr>
                        <p:cNvPr id="0" name="Picture 7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8778" y="1811316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4" name="Ellips 273"/>
            <p:cNvSpPr/>
            <p:nvPr/>
          </p:nvSpPr>
          <p:spPr>
            <a:xfrm>
              <a:off x="4940314" y="1638294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5" name="Ellips 274"/>
            <p:cNvSpPr/>
            <p:nvPr/>
          </p:nvSpPr>
          <p:spPr>
            <a:xfrm>
              <a:off x="4940314" y="2209798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6" name="Rak pil 275"/>
            <p:cNvCxnSpPr/>
            <p:nvPr/>
          </p:nvCxnSpPr>
          <p:spPr>
            <a:xfrm>
              <a:off x="5083190" y="1670044"/>
              <a:ext cx="142876" cy="158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277" name="Rektangel 276"/>
            <p:cNvSpPr/>
            <p:nvPr/>
          </p:nvSpPr>
          <p:spPr>
            <a:xfrm rot="2705318">
              <a:off x="3833522" y="1858419"/>
              <a:ext cx="214314" cy="214314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278" name="Object 24"/>
            <p:cNvGraphicFramePr>
              <a:graphicFrameLocks noChangeAspect="1"/>
            </p:cNvGraphicFramePr>
            <p:nvPr/>
          </p:nvGraphicFramePr>
          <p:xfrm>
            <a:off x="642939" y="1625579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3" name="Equation" r:id="rId19" imgW="126725" imgH="126725" progId="">
                    <p:embed/>
                  </p:oleObj>
                </mc:Choice>
                <mc:Fallback>
                  <p:oleObj name="Equation" r:id="rId19" imgW="126725" imgH="126725" progId="">
                    <p:embed/>
                    <p:pic>
                      <p:nvPicPr>
                        <p:cNvPr id="0" name="Picture 79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9" y="1625579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9" name="Object 25"/>
            <p:cNvGraphicFramePr>
              <a:graphicFrameLocks noChangeAspect="1"/>
            </p:cNvGraphicFramePr>
            <p:nvPr/>
          </p:nvGraphicFramePr>
          <p:xfrm>
            <a:off x="3743328" y="1654154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4" name="Equation" r:id="rId21" imgW="126725" imgH="126725" progId="">
                    <p:embed/>
                  </p:oleObj>
                </mc:Choice>
                <mc:Fallback>
                  <p:oleObj name="Equation" r:id="rId21" imgW="126725" imgH="126725" progId="">
                    <p:embed/>
                    <p:pic>
                      <p:nvPicPr>
                        <p:cNvPr id="0" name="Picture 79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3328" y="1654154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0" name="Rektangel 279"/>
            <p:cNvSpPr/>
            <p:nvPr/>
          </p:nvSpPr>
          <p:spPr>
            <a:xfrm>
              <a:off x="2071670" y="1285860"/>
              <a:ext cx="2714644" cy="1285884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1" name="textruta 280"/>
            <p:cNvSpPr txBox="1"/>
            <p:nvPr/>
          </p:nvSpPr>
          <p:spPr>
            <a:xfrm>
              <a:off x="2743200" y="2590800"/>
              <a:ext cx="1171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Two-port !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2" name="Ned 281"/>
            <p:cNvSpPr/>
            <p:nvPr/>
          </p:nvSpPr>
          <p:spPr>
            <a:xfrm>
              <a:off x="3286116" y="3071810"/>
              <a:ext cx="214314" cy="357190"/>
            </a:xfrm>
            <a:prstGeom prst="downArrow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283" name="Object 6"/>
            <p:cNvGraphicFramePr>
              <a:graphicFrameLocks noChangeAspect="1"/>
            </p:cNvGraphicFramePr>
            <p:nvPr/>
          </p:nvGraphicFramePr>
          <p:xfrm>
            <a:off x="1555750" y="3571875"/>
            <a:ext cx="19208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5" name="Equation" r:id="rId22" imgW="126890" imgH="190335" progId="">
                    <p:embed/>
                  </p:oleObj>
                </mc:Choice>
                <mc:Fallback>
                  <p:oleObj name="Equation" r:id="rId22" imgW="126890" imgH="190335" progId="">
                    <p:embed/>
                    <p:pic>
                      <p:nvPicPr>
                        <p:cNvPr id="0" name="Picture 7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5750" y="3571875"/>
                          <a:ext cx="19208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4" name="Rektangel 283"/>
            <p:cNvSpPr/>
            <p:nvPr/>
          </p:nvSpPr>
          <p:spPr>
            <a:xfrm>
              <a:off x="1068362" y="3857628"/>
              <a:ext cx="357190" cy="1428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5" name="Rak 284"/>
            <p:cNvCxnSpPr/>
            <p:nvPr/>
          </p:nvCxnSpPr>
          <p:spPr>
            <a:xfrm>
              <a:off x="1425552" y="3929066"/>
              <a:ext cx="78899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86" name="Rak 285"/>
            <p:cNvCxnSpPr>
              <a:stCxn id="284" idx="1"/>
            </p:cNvCxnSpPr>
            <p:nvPr/>
          </p:nvCxnSpPr>
          <p:spPr>
            <a:xfrm rot="10800000">
              <a:off x="854048" y="3929066"/>
              <a:ext cx="21431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87" name="Rak 286"/>
            <p:cNvCxnSpPr/>
            <p:nvPr/>
          </p:nvCxnSpPr>
          <p:spPr>
            <a:xfrm rot="5400000">
              <a:off x="535753" y="4250537"/>
              <a:ext cx="64294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288" name="Ellips 287"/>
            <p:cNvSpPr/>
            <p:nvPr/>
          </p:nvSpPr>
          <p:spPr>
            <a:xfrm>
              <a:off x="711172" y="4103692"/>
              <a:ext cx="285752" cy="285752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289" name="Object 7"/>
            <p:cNvGraphicFramePr>
              <a:graphicFrameLocks noChangeAspect="1"/>
            </p:cNvGraphicFramePr>
            <p:nvPr/>
          </p:nvGraphicFramePr>
          <p:xfrm>
            <a:off x="1136559" y="3571876"/>
            <a:ext cx="2492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6" name="Equation" r:id="rId24" imgW="164957" imgH="190335" progId="">
                    <p:embed/>
                  </p:oleObj>
                </mc:Choice>
                <mc:Fallback>
                  <p:oleObj name="Equation" r:id="rId24" imgW="164957" imgH="190335" progId="">
                    <p:embed/>
                    <p:pic>
                      <p:nvPicPr>
                        <p:cNvPr id="0" name="Picture 7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6559" y="3571876"/>
                          <a:ext cx="2492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0" name="Object 8"/>
            <p:cNvGraphicFramePr>
              <a:graphicFrameLocks noChangeAspect="1"/>
            </p:cNvGraphicFramePr>
            <p:nvPr/>
          </p:nvGraphicFramePr>
          <p:xfrm>
            <a:off x="500034" y="4102106"/>
            <a:ext cx="211138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7" name="Equation" r:id="rId25" imgW="139639" imgH="190417" progId="">
                    <p:embed/>
                  </p:oleObj>
                </mc:Choice>
                <mc:Fallback>
                  <p:oleObj name="Equation" r:id="rId25" imgW="139639" imgH="190417" progId="">
                    <p:embed/>
                    <p:pic>
                      <p:nvPicPr>
                        <p:cNvPr id="0" name="Picture 7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34" y="4102106"/>
                          <a:ext cx="211138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1" name="Ellips 290"/>
            <p:cNvSpPr/>
            <p:nvPr/>
          </p:nvSpPr>
          <p:spPr>
            <a:xfrm>
              <a:off x="1857356" y="3893438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2" name="Ellips 291"/>
            <p:cNvSpPr/>
            <p:nvPr/>
          </p:nvSpPr>
          <p:spPr>
            <a:xfrm>
              <a:off x="1857356" y="4536198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93" name="Rak pil 292"/>
            <p:cNvCxnSpPr/>
            <p:nvPr/>
          </p:nvCxnSpPr>
          <p:spPr>
            <a:xfrm>
              <a:off x="1571604" y="3929066"/>
              <a:ext cx="142876" cy="158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graphicFrame>
          <p:nvGraphicFramePr>
            <p:cNvPr id="294" name="Object 24"/>
            <p:cNvGraphicFramePr>
              <a:graphicFrameLocks noChangeAspect="1"/>
            </p:cNvGraphicFramePr>
            <p:nvPr/>
          </p:nvGraphicFramePr>
          <p:xfrm>
            <a:off x="642939" y="3911595"/>
            <a:ext cx="192087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8" name="Equation" r:id="rId26" imgW="126725" imgH="126725" progId="">
                    <p:embed/>
                  </p:oleObj>
                </mc:Choice>
                <mc:Fallback>
                  <p:oleObj name="Equation" r:id="rId26" imgW="126725" imgH="126725" progId="">
                    <p:embed/>
                    <p:pic>
                      <p:nvPicPr>
                        <p:cNvPr id="0" name="Picture 79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9" y="3911595"/>
                          <a:ext cx="192087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5" name="Object 6"/>
            <p:cNvGraphicFramePr>
              <a:graphicFrameLocks noChangeAspect="1"/>
            </p:cNvGraphicFramePr>
            <p:nvPr/>
          </p:nvGraphicFramePr>
          <p:xfrm>
            <a:off x="5067300" y="3571875"/>
            <a:ext cx="21272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19" name="Equation" r:id="rId27" imgW="139639" imgH="190417" progId="">
                    <p:embed/>
                  </p:oleObj>
                </mc:Choice>
                <mc:Fallback>
                  <p:oleObj name="Equation" r:id="rId27" imgW="139639" imgH="190417" progId="">
                    <p:embed/>
                    <p:pic>
                      <p:nvPicPr>
                        <p:cNvPr id="0" name="Picture 7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67300" y="3571875"/>
                          <a:ext cx="21272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6" name="Rektangel 295"/>
            <p:cNvSpPr/>
            <p:nvPr/>
          </p:nvSpPr>
          <p:spPr>
            <a:xfrm>
              <a:off x="4160850" y="3857628"/>
              <a:ext cx="357190" cy="1428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97" name="Rak 296"/>
            <p:cNvCxnSpPr>
              <a:stCxn id="296" idx="3"/>
            </p:cNvCxnSpPr>
            <p:nvPr/>
          </p:nvCxnSpPr>
          <p:spPr>
            <a:xfrm>
              <a:off x="4518040" y="3929066"/>
              <a:ext cx="83977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98" name="Rak 297"/>
            <p:cNvCxnSpPr/>
            <p:nvPr/>
          </p:nvCxnSpPr>
          <p:spPr>
            <a:xfrm rot="10800000">
              <a:off x="3929058" y="3929066"/>
              <a:ext cx="23179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99" name="Rak 298"/>
            <p:cNvCxnSpPr/>
            <p:nvPr/>
          </p:nvCxnSpPr>
          <p:spPr>
            <a:xfrm rot="10800000" flipV="1">
              <a:off x="3929058" y="4572007"/>
              <a:ext cx="1428760" cy="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300" name="Object 7"/>
            <p:cNvGraphicFramePr>
              <a:graphicFrameLocks noChangeAspect="1"/>
            </p:cNvGraphicFramePr>
            <p:nvPr/>
          </p:nvGraphicFramePr>
          <p:xfrm>
            <a:off x="4182704" y="3575050"/>
            <a:ext cx="306387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0" name="Equation" r:id="rId29" imgW="203112" imgH="190417" progId="">
                    <p:embed/>
                  </p:oleObj>
                </mc:Choice>
                <mc:Fallback>
                  <p:oleObj name="Equation" r:id="rId29" imgW="203112" imgH="190417" progId="">
                    <p:embed/>
                    <p:pic>
                      <p:nvPicPr>
                        <p:cNvPr id="0" name="Picture 7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2704" y="3575050"/>
                          <a:ext cx="306387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1" name="Object 8"/>
            <p:cNvGraphicFramePr>
              <a:graphicFrameLocks noChangeAspect="1"/>
            </p:cNvGraphicFramePr>
            <p:nvPr/>
          </p:nvGraphicFramePr>
          <p:xfrm>
            <a:off x="3719513" y="4641850"/>
            <a:ext cx="42545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1" name="Equation" r:id="rId31" imgW="279400" imgH="190500" progId="">
                    <p:embed/>
                  </p:oleObj>
                </mc:Choice>
                <mc:Fallback>
                  <p:oleObj name="Equation" r:id="rId31" imgW="279400" imgH="190500" progId="">
                    <p:embed/>
                    <p:pic>
                      <p:nvPicPr>
                        <p:cNvPr id="0" name="Picture 7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9513" y="4641850"/>
                          <a:ext cx="42545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2" name="Rektangel 301"/>
            <p:cNvSpPr/>
            <p:nvPr/>
          </p:nvSpPr>
          <p:spPr>
            <a:xfrm>
              <a:off x="5286380" y="4103692"/>
              <a:ext cx="142876" cy="285752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3" name="Rak 302"/>
            <p:cNvCxnSpPr>
              <a:stCxn id="302" idx="0"/>
            </p:cNvCxnSpPr>
            <p:nvPr/>
          </p:nvCxnSpPr>
          <p:spPr>
            <a:xfrm rot="5400000" flipH="1" flipV="1">
              <a:off x="5270505" y="4016379"/>
              <a:ext cx="17462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04" name="Rak 303"/>
            <p:cNvCxnSpPr/>
            <p:nvPr/>
          </p:nvCxnSpPr>
          <p:spPr>
            <a:xfrm rot="5400000">
              <a:off x="5266536" y="4480726"/>
              <a:ext cx="18256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305" name="Object 7"/>
            <p:cNvGraphicFramePr>
              <a:graphicFrameLocks noChangeAspect="1"/>
            </p:cNvGraphicFramePr>
            <p:nvPr/>
          </p:nvGraphicFramePr>
          <p:xfrm>
            <a:off x="5448308" y="4102088"/>
            <a:ext cx="2667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2" name="Equation" r:id="rId33" imgW="177646" imgH="190335" progId="">
                    <p:embed/>
                  </p:oleObj>
                </mc:Choice>
                <mc:Fallback>
                  <p:oleObj name="Equation" r:id="rId33" imgW="177646" imgH="190335" progId="">
                    <p:embed/>
                    <p:pic>
                      <p:nvPicPr>
                        <p:cNvPr id="0" name="Picture 8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8308" y="4102088"/>
                          <a:ext cx="2667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6" name="Ellips 305"/>
            <p:cNvSpPr/>
            <p:nvPr/>
          </p:nvSpPr>
          <p:spPr>
            <a:xfrm>
              <a:off x="4857752" y="3893438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7" name="Ellips 306"/>
            <p:cNvSpPr/>
            <p:nvPr/>
          </p:nvSpPr>
          <p:spPr>
            <a:xfrm>
              <a:off x="4857752" y="4536198"/>
              <a:ext cx="71438" cy="71438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8" name="Rak pil 307"/>
            <p:cNvCxnSpPr/>
            <p:nvPr/>
          </p:nvCxnSpPr>
          <p:spPr>
            <a:xfrm>
              <a:off x="5092720" y="3929066"/>
              <a:ext cx="142876" cy="158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309" name="Rektangel 308"/>
            <p:cNvSpPr/>
            <p:nvPr/>
          </p:nvSpPr>
          <p:spPr>
            <a:xfrm rot="2705318">
              <a:off x="3830568" y="4149191"/>
              <a:ext cx="214314" cy="214314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10" name="Object 25"/>
            <p:cNvGraphicFramePr>
              <a:graphicFrameLocks noChangeAspect="1"/>
            </p:cNvGraphicFramePr>
            <p:nvPr/>
          </p:nvGraphicFramePr>
          <p:xfrm>
            <a:off x="3752858" y="3944926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3" name="Equation" r:id="rId34" imgW="126725" imgH="126725" progId="">
                    <p:embed/>
                  </p:oleObj>
                </mc:Choice>
                <mc:Fallback>
                  <p:oleObj name="Equation" r:id="rId34" imgW="126725" imgH="126725" progId="">
                    <p:embed/>
                    <p:pic>
                      <p:nvPicPr>
                        <p:cNvPr id="0" name="Picture 8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2858" y="3944926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1" name="Rektangel 310"/>
            <p:cNvSpPr/>
            <p:nvPr/>
          </p:nvSpPr>
          <p:spPr>
            <a:xfrm>
              <a:off x="2214546" y="3857628"/>
              <a:ext cx="357190" cy="1428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2" name="Rak 311"/>
            <p:cNvCxnSpPr>
              <a:endCxn id="311" idx="3"/>
            </p:cNvCxnSpPr>
            <p:nvPr/>
          </p:nvCxnSpPr>
          <p:spPr>
            <a:xfrm rot="10800000">
              <a:off x="2571736" y="3929066"/>
              <a:ext cx="42862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3" name="Rak 312"/>
            <p:cNvCxnSpPr/>
            <p:nvPr/>
          </p:nvCxnSpPr>
          <p:spPr>
            <a:xfrm rot="5400000">
              <a:off x="2678893" y="4250537"/>
              <a:ext cx="64294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314" name="Object 8"/>
            <p:cNvGraphicFramePr>
              <a:graphicFrameLocks noChangeAspect="1"/>
            </p:cNvGraphicFramePr>
            <p:nvPr/>
          </p:nvGraphicFramePr>
          <p:xfrm>
            <a:off x="2776538" y="4641850"/>
            <a:ext cx="444500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4" name="Equation" r:id="rId35" imgW="291973" imgH="190417" progId="">
                    <p:embed/>
                  </p:oleObj>
                </mc:Choice>
                <mc:Fallback>
                  <p:oleObj name="Equation" r:id="rId35" imgW="291973" imgH="190417" progId="">
                    <p:embed/>
                    <p:pic>
                      <p:nvPicPr>
                        <p:cNvPr id="0" name="Picture 8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6538" y="4641850"/>
                          <a:ext cx="444500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5" name="Rektangel 314"/>
            <p:cNvSpPr/>
            <p:nvPr/>
          </p:nvSpPr>
          <p:spPr>
            <a:xfrm rot="2705318">
              <a:off x="2896880" y="4133331"/>
              <a:ext cx="214314" cy="214314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16" name="Object 25"/>
            <p:cNvGraphicFramePr>
              <a:graphicFrameLocks noChangeAspect="1"/>
            </p:cNvGraphicFramePr>
            <p:nvPr/>
          </p:nvGraphicFramePr>
          <p:xfrm>
            <a:off x="3071802" y="3929066"/>
            <a:ext cx="192088" cy="192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5" name="Equation" r:id="rId37" imgW="126725" imgH="126725" progId="">
                    <p:embed/>
                  </p:oleObj>
                </mc:Choice>
                <mc:Fallback>
                  <p:oleObj name="Equation" r:id="rId37" imgW="126725" imgH="126725" progId="">
                    <p:embed/>
                    <p:pic>
                      <p:nvPicPr>
                        <p:cNvPr id="0" name="Picture 8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1802" y="3929066"/>
                          <a:ext cx="192088" cy="192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7" name="Rak 316"/>
            <p:cNvCxnSpPr/>
            <p:nvPr/>
          </p:nvCxnSpPr>
          <p:spPr>
            <a:xfrm>
              <a:off x="857224" y="4572008"/>
              <a:ext cx="214314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8" name="Rak 317"/>
            <p:cNvCxnSpPr/>
            <p:nvPr/>
          </p:nvCxnSpPr>
          <p:spPr>
            <a:xfrm rot="5400000">
              <a:off x="3607587" y="4250537"/>
              <a:ext cx="64294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aphicFrame>
          <p:nvGraphicFramePr>
            <p:cNvPr id="319" name="Object 28"/>
            <p:cNvGraphicFramePr>
              <a:graphicFrameLocks noChangeAspect="1"/>
            </p:cNvGraphicFramePr>
            <p:nvPr/>
          </p:nvGraphicFramePr>
          <p:xfrm>
            <a:off x="2244236" y="3571875"/>
            <a:ext cx="28733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6" name="Equation" r:id="rId38" imgW="190417" imgH="190417" progId="">
                    <p:embed/>
                  </p:oleObj>
                </mc:Choice>
                <mc:Fallback>
                  <p:oleObj name="Equation" r:id="rId38" imgW="190417" imgH="190417" progId="">
                    <p:embed/>
                    <p:pic>
                      <p:nvPicPr>
                        <p:cNvPr id="0" name="Picture 8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4236" y="3571875"/>
                          <a:ext cx="28733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1" name="textruta 320"/>
            <p:cNvSpPr txBox="1"/>
            <p:nvPr/>
          </p:nvSpPr>
          <p:spPr>
            <a:xfrm>
              <a:off x="204536" y="5446296"/>
              <a:ext cx="2172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Reciprocal two-port 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2" name="Höger 321"/>
            <p:cNvSpPr/>
            <p:nvPr/>
          </p:nvSpPr>
          <p:spPr>
            <a:xfrm>
              <a:off x="2834338" y="5608853"/>
              <a:ext cx="357190" cy="142876"/>
            </a:xfrm>
            <a:prstGeom prst="rightArrow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24" name="Object 28"/>
            <p:cNvGraphicFramePr>
              <a:graphicFrameLocks noChangeAspect="1"/>
            </p:cNvGraphicFramePr>
            <p:nvPr/>
          </p:nvGraphicFramePr>
          <p:xfrm>
            <a:off x="3343271" y="6213475"/>
            <a:ext cx="728663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7" name="Equation" r:id="rId40" imgW="482391" imgH="190417" progId="">
                    <p:embed/>
                  </p:oleObj>
                </mc:Choice>
                <mc:Fallback>
                  <p:oleObj name="Equation" r:id="rId40" imgW="482391" imgH="190417" progId="">
                    <p:embed/>
                    <p:pic>
                      <p:nvPicPr>
                        <p:cNvPr id="0" name="Picture 8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3271" y="6213475"/>
                          <a:ext cx="728663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5" name="Object 28"/>
            <p:cNvGraphicFramePr>
              <a:graphicFrameLocks noChangeAspect="1"/>
            </p:cNvGraphicFramePr>
            <p:nvPr/>
          </p:nvGraphicFramePr>
          <p:xfrm>
            <a:off x="4395788" y="6215063"/>
            <a:ext cx="768350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328" name="Equation" r:id="rId42" imgW="508000" imgH="190500" progId="">
                    <p:embed/>
                  </p:oleObj>
                </mc:Choice>
                <mc:Fallback>
                  <p:oleObj name="Equation" r:id="rId42" imgW="508000" imgH="190500" progId="">
                    <p:embed/>
                    <p:pic>
                      <p:nvPicPr>
                        <p:cNvPr id="0" name="Picture 8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5788" y="6215063"/>
                          <a:ext cx="768350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6" name="Rektangel 325"/>
            <p:cNvSpPr/>
            <p:nvPr/>
          </p:nvSpPr>
          <p:spPr>
            <a:xfrm>
              <a:off x="2071670" y="3571876"/>
              <a:ext cx="2714644" cy="1500198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31" name="textruta 330"/>
          <p:cNvSpPr txBox="1"/>
          <p:nvPr/>
        </p:nvSpPr>
        <p:spPr>
          <a:xfrm>
            <a:off x="6471576" y="3693696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Note!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3" name="Rektangel med rundade hörn 332"/>
          <p:cNvSpPr/>
          <p:nvPr/>
        </p:nvSpPr>
        <p:spPr>
          <a:xfrm>
            <a:off x="6429388" y="3571876"/>
            <a:ext cx="2257412" cy="642942"/>
          </a:xfrm>
          <a:prstGeom prst="round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5964386" y="1088462"/>
                <a:ext cx="3103414" cy="5445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v-SE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sv-S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sv-S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sv-S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sv-S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16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386" y="1088462"/>
                <a:ext cx="3103414" cy="544508"/>
              </a:xfrm>
              <a:prstGeom prst="rect">
                <a:avLst/>
              </a:prstGeom>
              <a:blipFill rotWithShape="0">
                <a:blip r:embed="rId4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/>
              <p:cNvSpPr txBox="1"/>
              <p:nvPr/>
            </p:nvSpPr>
            <p:spPr>
              <a:xfrm>
                <a:off x="7288005" y="3733800"/>
                <a:ext cx="12118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sv-SE" sz="2000" dirty="0"/>
              </a:p>
            </p:txBody>
          </p:sp>
        </mc:Choice>
        <mc:Fallback xmlns=""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005" y="3733800"/>
                <a:ext cx="1211807" cy="307777"/>
              </a:xfrm>
              <a:prstGeom prst="rect">
                <a:avLst/>
              </a:prstGeom>
              <a:blipFill rotWithShape="0">
                <a:blip r:embed="rId45"/>
                <a:stretch>
                  <a:fillRect l="-4545" r="-505" b="-1800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3368162" y="5340452"/>
                <a:ext cx="3301930" cy="5861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v-S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sv-SE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sv-SE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18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162" y="5340452"/>
                <a:ext cx="3301930" cy="586186"/>
              </a:xfrm>
              <a:prstGeom prst="rect">
                <a:avLst/>
              </a:prstGeom>
              <a:blipFill rotWithShape="0">
                <a:blip r:embed="rId4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aphicFrame>
        <p:nvGraphicFramePr>
          <p:cNvPr id="246" name="Object 6"/>
          <p:cNvGraphicFramePr>
            <a:graphicFrameLocks noChangeAspect="1"/>
          </p:cNvGraphicFramePr>
          <p:nvPr/>
        </p:nvGraphicFramePr>
        <p:xfrm>
          <a:off x="1555750" y="1322388"/>
          <a:ext cx="19208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3" name="Equation" r:id="rId3" imgW="126890" imgH="190335" progId="">
                  <p:embed/>
                </p:oleObj>
              </mc:Choice>
              <mc:Fallback>
                <p:oleObj name="Equation" r:id="rId3" imgW="126890" imgH="190335" progId="">
                  <p:embed/>
                  <p:pic>
                    <p:nvPicPr>
                      <p:cNvPr id="0" name="Picture 3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1322388"/>
                        <a:ext cx="192088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" name="Rektangel 246"/>
          <p:cNvSpPr/>
          <p:nvPr/>
        </p:nvSpPr>
        <p:spPr>
          <a:xfrm>
            <a:off x="1068362" y="1603362"/>
            <a:ext cx="357190" cy="14287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8" name="Rak 247"/>
          <p:cNvCxnSpPr>
            <a:stCxn id="247" idx="3"/>
          </p:cNvCxnSpPr>
          <p:nvPr/>
        </p:nvCxnSpPr>
        <p:spPr>
          <a:xfrm>
            <a:off x="1425552" y="1674800"/>
            <a:ext cx="78899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49" name="Rak 248"/>
          <p:cNvCxnSpPr>
            <a:stCxn id="247" idx="1"/>
          </p:cNvCxnSpPr>
          <p:nvPr/>
        </p:nvCxnSpPr>
        <p:spPr>
          <a:xfrm rot="10800000">
            <a:off x="854048" y="1674800"/>
            <a:ext cx="21431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0" name="Rak 249"/>
          <p:cNvCxnSpPr/>
          <p:nvPr/>
        </p:nvCxnSpPr>
        <p:spPr>
          <a:xfrm rot="10800000">
            <a:off x="854048" y="2246304"/>
            <a:ext cx="1360498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1" name="Rak 250"/>
          <p:cNvCxnSpPr/>
          <p:nvPr/>
        </p:nvCxnSpPr>
        <p:spPr>
          <a:xfrm rot="5400000">
            <a:off x="568296" y="1960552"/>
            <a:ext cx="57150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2" name="Ellips 251"/>
          <p:cNvSpPr/>
          <p:nvPr/>
        </p:nvSpPr>
        <p:spPr>
          <a:xfrm>
            <a:off x="711172" y="1817676"/>
            <a:ext cx="285752" cy="285752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53" name="Object 7"/>
          <p:cNvGraphicFramePr>
            <a:graphicFrameLocks noChangeAspect="1"/>
          </p:cNvGraphicFramePr>
          <p:nvPr/>
        </p:nvGraphicFramePr>
        <p:xfrm>
          <a:off x="1136559" y="1325561"/>
          <a:ext cx="2492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4" name="Equation" r:id="rId5" imgW="164957" imgH="190335" progId="">
                  <p:embed/>
                </p:oleObj>
              </mc:Choice>
              <mc:Fallback>
                <p:oleObj name="Equation" r:id="rId5" imgW="164957" imgH="190335" progId="">
                  <p:embed/>
                  <p:pic>
                    <p:nvPicPr>
                      <p:cNvPr id="0" name="Picture 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559" y="1325561"/>
                        <a:ext cx="2492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" name="Object 8"/>
          <p:cNvGraphicFramePr>
            <a:graphicFrameLocks noChangeAspect="1"/>
          </p:cNvGraphicFramePr>
          <p:nvPr/>
        </p:nvGraphicFramePr>
        <p:xfrm>
          <a:off x="500034" y="1816090"/>
          <a:ext cx="2111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5" name="Equation" r:id="rId7" imgW="139639" imgH="190417" progId="">
                  <p:embed/>
                </p:oleObj>
              </mc:Choice>
              <mc:Fallback>
                <p:oleObj name="Equation" r:id="rId7" imgW="139639" imgH="190417" progId="">
                  <p:embed/>
                  <p:pic>
                    <p:nvPicPr>
                      <p:cNvPr id="0" name="Picture 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816090"/>
                        <a:ext cx="2111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" name="Rektangel 254"/>
          <p:cNvSpPr/>
          <p:nvPr/>
        </p:nvSpPr>
        <p:spPr>
          <a:xfrm>
            <a:off x="2143108" y="1817676"/>
            <a:ext cx="142876" cy="28575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6" name="Rak 255"/>
          <p:cNvCxnSpPr>
            <a:stCxn id="255" idx="0"/>
          </p:cNvCxnSpPr>
          <p:nvPr/>
        </p:nvCxnSpPr>
        <p:spPr>
          <a:xfrm rot="5400000" flipH="1" flipV="1">
            <a:off x="2143108" y="1746238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7" name="Rak 256"/>
          <p:cNvCxnSpPr>
            <a:stCxn id="255" idx="2"/>
          </p:cNvCxnSpPr>
          <p:nvPr/>
        </p:nvCxnSpPr>
        <p:spPr>
          <a:xfrm rot="5400000">
            <a:off x="2143108" y="2174866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58" name="Object 7"/>
          <p:cNvGraphicFramePr>
            <a:graphicFrameLocks noChangeAspect="1"/>
          </p:cNvGraphicFramePr>
          <p:nvPr/>
        </p:nvGraphicFramePr>
        <p:xfrm>
          <a:off x="2336786" y="1816079"/>
          <a:ext cx="30638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6" name="Equation" r:id="rId9" imgW="203112" imgH="190417" progId="">
                  <p:embed/>
                </p:oleObj>
              </mc:Choice>
              <mc:Fallback>
                <p:oleObj name="Equation" r:id="rId9" imgW="203112" imgH="190417" progId="">
                  <p:embed/>
                  <p:pic>
                    <p:nvPicPr>
                      <p:cNvPr id="0" name="Picture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6786" y="1816079"/>
                        <a:ext cx="306388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" name="Ellips 258"/>
          <p:cNvSpPr/>
          <p:nvPr/>
        </p:nvSpPr>
        <p:spPr>
          <a:xfrm>
            <a:off x="1857356" y="1643050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0" name="Ellips 259"/>
          <p:cNvSpPr/>
          <p:nvPr/>
        </p:nvSpPr>
        <p:spPr>
          <a:xfrm>
            <a:off x="1857356" y="2214554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1" name="Rak pil 260"/>
          <p:cNvCxnSpPr/>
          <p:nvPr/>
        </p:nvCxnSpPr>
        <p:spPr>
          <a:xfrm>
            <a:off x="1571604" y="1674800"/>
            <a:ext cx="142876" cy="158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aphicFrame>
        <p:nvGraphicFramePr>
          <p:cNvPr id="262" name="Object 6"/>
          <p:cNvGraphicFramePr>
            <a:graphicFrameLocks noChangeAspect="1"/>
          </p:cNvGraphicFramePr>
          <p:nvPr/>
        </p:nvGraphicFramePr>
        <p:xfrm>
          <a:off x="5057775" y="1317625"/>
          <a:ext cx="2111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7" name="Equation" r:id="rId11" imgW="139639" imgH="190417" progId="">
                  <p:embed/>
                </p:oleObj>
              </mc:Choice>
              <mc:Fallback>
                <p:oleObj name="Equation" r:id="rId11" imgW="139639" imgH="190417" progId="">
                  <p:embed/>
                  <p:pic>
                    <p:nvPicPr>
                      <p:cNvPr id="0" name="Picture 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775" y="1317625"/>
                        <a:ext cx="2111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3" name="Rektangel 262"/>
          <p:cNvSpPr/>
          <p:nvPr/>
        </p:nvSpPr>
        <p:spPr>
          <a:xfrm>
            <a:off x="4151320" y="1598606"/>
            <a:ext cx="357190" cy="14287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4" name="Rak 263"/>
          <p:cNvCxnSpPr>
            <a:stCxn id="263" idx="3"/>
          </p:cNvCxnSpPr>
          <p:nvPr/>
        </p:nvCxnSpPr>
        <p:spPr>
          <a:xfrm>
            <a:off x="4508510" y="1670044"/>
            <a:ext cx="78899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5" name="Rak 264"/>
          <p:cNvCxnSpPr>
            <a:stCxn id="263" idx="1"/>
          </p:cNvCxnSpPr>
          <p:nvPr/>
        </p:nvCxnSpPr>
        <p:spPr>
          <a:xfrm rot="10800000">
            <a:off x="3937006" y="1670044"/>
            <a:ext cx="21431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6" name="Rak 265"/>
          <p:cNvCxnSpPr/>
          <p:nvPr/>
        </p:nvCxnSpPr>
        <p:spPr>
          <a:xfrm rot="10800000">
            <a:off x="3937006" y="2241548"/>
            <a:ext cx="1360498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7" name="Rak 266"/>
          <p:cNvCxnSpPr/>
          <p:nvPr/>
        </p:nvCxnSpPr>
        <p:spPr>
          <a:xfrm rot="5400000">
            <a:off x="3651254" y="1955796"/>
            <a:ext cx="57150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68" name="Object 7"/>
          <p:cNvGraphicFramePr>
            <a:graphicFrameLocks noChangeAspect="1"/>
          </p:cNvGraphicFramePr>
          <p:nvPr/>
        </p:nvGraphicFramePr>
        <p:xfrm>
          <a:off x="4181475" y="1320800"/>
          <a:ext cx="3254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8" name="Equation" r:id="rId13" imgW="215713" imgH="190335" progId="">
                  <p:embed/>
                </p:oleObj>
              </mc:Choice>
              <mc:Fallback>
                <p:oleObj name="Equation" r:id="rId13" imgW="215713" imgH="190335" progId="">
                  <p:embed/>
                  <p:pic>
                    <p:nvPicPr>
                      <p:cNvPr id="0" name="Picture 3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1475" y="1320800"/>
                        <a:ext cx="3254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" name="Object 8"/>
          <p:cNvGraphicFramePr>
            <a:graphicFrameLocks noChangeAspect="1"/>
          </p:cNvGraphicFramePr>
          <p:nvPr/>
        </p:nvGraphicFramePr>
        <p:xfrm>
          <a:off x="3313175" y="1811338"/>
          <a:ext cx="423862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9" name="Equation" r:id="rId15" imgW="279400" imgH="190500" progId="">
                  <p:embed/>
                </p:oleObj>
              </mc:Choice>
              <mc:Fallback>
                <p:oleObj name="Equation" r:id="rId15" imgW="279400" imgH="190500" progId="">
                  <p:embed/>
                  <p:pic>
                    <p:nvPicPr>
                      <p:cNvPr id="0" name="Picture 3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75" y="1811338"/>
                        <a:ext cx="423862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0" name="Rektangel 269"/>
          <p:cNvSpPr/>
          <p:nvPr/>
        </p:nvSpPr>
        <p:spPr>
          <a:xfrm>
            <a:off x="5226066" y="1812920"/>
            <a:ext cx="142876" cy="28575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1" name="Rak 270"/>
          <p:cNvCxnSpPr>
            <a:stCxn id="270" idx="0"/>
          </p:cNvCxnSpPr>
          <p:nvPr/>
        </p:nvCxnSpPr>
        <p:spPr>
          <a:xfrm rot="5400000" flipH="1" flipV="1">
            <a:off x="5226066" y="1741482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2" name="Rak 271"/>
          <p:cNvCxnSpPr>
            <a:stCxn id="270" idx="2"/>
          </p:cNvCxnSpPr>
          <p:nvPr/>
        </p:nvCxnSpPr>
        <p:spPr>
          <a:xfrm rot="5400000">
            <a:off x="5226066" y="2170110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73" name="Object 7"/>
          <p:cNvGraphicFramePr>
            <a:graphicFrameLocks noChangeAspect="1"/>
          </p:cNvGraphicFramePr>
          <p:nvPr/>
        </p:nvGraphicFramePr>
        <p:xfrm>
          <a:off x="5438778" y="1811316"/>
          <a:ext cx="26670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0" name="Equation" r:id="rId17" imgW="177646" imgH="190335" progId="">
                  <p:embed/>
                </p:oleObj>
              </mc:Choice>
              <mc:Fallback>
                <p:oleObj name="Equation" r:id="rId17" imgW="177646" imgH="190335" progId="">
                  <p:embed/>
                  <p:pic>
                    <p:nvPicPr>
                      <p:cNvPr id="0" name="Picture 3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778" y="1811316"/>
                        <a:ext cx="266700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4" name="Ellips 273"/>
          <p:cNvSpPr/>
          <p:nvPr/>
        </p:nvSpPr>
        <p:spPr>
          <a:xfrm>
            <a:off x="4940314" y="1638294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5" name="Ellips 274"/>
          <p:cNvSpPr/>
          <p:nvPr/>
        </p:nvSpPr>
        <p:spPr>
          <a:xfrm>
            <a:off x="4940314" y="2209798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6" name="Rak pil 275"/>
          <p:cNvCxnSpPr/>
          <p:nvPr/>
        </p:nvCxnSpPr>
        <p:spPr>
          <a:xfrm>
            <a:off x="5083190" y="1670044"/>
            <a:ext cx="142876" cy="158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77" name="Rektangel 276"/>
          <p:cNvSpPr/>
          <p:nvPr/>
        </p:nvSpPr>
        <p:spPr>
          <a:xfrm rot="2705318">
            <a:off x="3833522" y="1858419"/>
            <a:ext cx="214314" cy="214314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78" name="Object 24"/>
          <p:cNvGraphicFramePr>
            <a:graphicFrameLocks noChangeAspect="1"/>
          </p:cNvGraphicFramePr>
          <p:nvPr/>
        </p:nvGraphicFramePr>
        <p:xfrm>
          <a:off x="642939" y="1625579"/>
          <a:ext cx="192087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1" name="Equation" r:id="rId19" imgW="126725" imgH="126725" progId="">
                  <p:embed/>
                </p:oleObj>
              </mc:Choice>
              <mc:Fallback>
                <p:oleObj name="Equation" r:id="rId19" imgW="126725" imgH="126725" progId="">
                  <p:embed/>
                  <p:pic>
                    <p:nvPicPr>
                      <p:cNvPr id="0" name="Picture 3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9" y="1625579"/>
                        <a:ext cx="192087" cy="19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" name="Object 25"/>
          <p:cNvGraphicFramePr>
            <a:graphicFrameLocks noChangeAspect="1"/>
          </p:cNvGraphicFramePr>
          <p:nvPr/>
        </p:nvGraphicFramePr>
        <p:xfrm>
          <a:off x="3743328" y="1654154"/>
          <a:ext cx="192088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2" name="Equation" r:id="rId21" imgW="126725" imgH="126725" progId="">
                  <p:embed/>
                </p:oleObj>
              </mc:Choice>
              <mc:Fallback>
                <p:oleObj name="Equation" r:id="rId21" imgW="126725" imgH="126725" progId="">
                  <p:embed/>
                  <p:pic>
                    <p:nvPicPr>
                      <p:cNvPr id="0" name="Picture 3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328" y="1654154"/>
                        <a:ext cx="192088" cy="19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0" name="Rektangel 279"/>
          <p:cNvSpPr/>
          <p:nvPr/>
        </p:nvSpPr>
        <p:spPr>
          <a:xfrm>
            <a:off x="2071670" y="1285860"/>
            <a:ext cx="2714644" cy="128588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1" name="textruta 320"/>
          <p:cNvSpPr txBox="1"/>
          <p:nvPr/>
        </p:nvSpPr>
        <p:spPr>
          <a:xfrm>
            <a:off x="1447800" y="3505200"/>
            <a:ext cx="6237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So, any relation to </a:t>
            </a:r>
            <a:r>
              <a:rPr lang="en-US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Friis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transmission formula?</a:t>
            </a:r>
            <a:endParaRPr 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9933" name="Object 103"/>
          <p:cNvGraphicFramePr>
            <a:graphicFrameLocks noChangeAspect="1"/>
          </p:cNvGraphicFramePr>
          <p:nvPr/>
        </p:nvGraphicFramePr>
        <p:xfrm>
          <a:off x="2971800" y="4419600"/>
          <a:ext cx="21478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3" name="Equation" r:id="rId22" imgW="1066337" imgH="406224" progId="">
                  <p:embed/>
                </p:oleObj>
              </mc:Choice>
              <mc:Fallback>
                <p:oleObj name="Equation" r:id="rId22" imgW="1066337" imgH="406224" progId="">
                  <p:embed/>
                  <p:pic>
                    <p:nvPicPr>
                      <p:cNvPr id="0" name="Picture 3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419600"/>
                        <a:ext cx="2147887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ktangel med rundade hörn 88"/>
          <p:cNvSpPr/>
          <p:nvPr/>
        </p:nvSpPr>
        <p:spPr bwMode="auto">
          <a:xfrm>
            <a:off x="2743200" y="4267200"/>
            <a:ext cx="2514600" cy="114300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861060" y="2332635"/>
                <a:ext cx="2873344" cy="5861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v-S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sv-SE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sv-SE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18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060" y="2332635"/>
                <a:ext cx="2873344" cy="586186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600" dirty="0" smtClean="0"/>
              <a:t>Mutual coupling between antennas in far-field</a:t>
            </a:r>
            <a:endParaRPr lang="en-US" sz="3600" dirty="0"/>
          </a:p>
        </p:txBody>
      </p:sp>
      <p:graphicFrame>
        <p:nvGraphicFramePr>
          <p:cNvPr id="246" name="Object 6"/>
          <p:cNvGraphicFramePr>
            <a:graphicFrameLocks noChangeAspect="1"/>
          </p:cNvGraphicFramePr>
          <p:nvPr/>
        </p:nvGraphicFramePr>
        <p:xfrm>
          <a:off x="1555750" y="1322388"/>
          <a:ext cx="19208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497" name="Equation" r:id="rId3" imgW="126890" imgH="190335" progId="">
                  <p:embed/>
                </p:oleObj>
              </mc:Choice>
              <mc:Fallback>
                <p:oleObj name="Equation" r:id="rId3" imgW="126890" imgH="190335" progId="">
                  <p:embed/>
                  <p:pic>
                    <p:nvPicPr>
                      <p:cNvPr id="0" name="Picture 3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1322388"/>
                        <a:ext cx="192088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" name="Rektangel 246"/>
          <p:cNvSpPr/>
          <p:nvPr/>
        </p:nvSpPr>
        <p:spPr>
          <a:xfrm>
            <a:off x="1068362" y="1603362"/>
            <a:ext cx="357190" cy="14287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8" name="Rak 247"/>
          <p:cNvCxnSpPr>
            <a:stCxn id="247" idx="3"/>
          </p:cNvCxnSpPr>
          <p:nvPr/>
        </p:nvCxnSpPr>
        <p:spPr>
          <a:xfrm>
            <a:off x="1425552" y="1674800"/>
            <a:ext cx="78899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49" name="Rak 248"/>
          <p:cNvCxnSpPr>
            <a:stCxn id="247" idx="1"/>
          </p:cNvCxnSpPr>
          <p:nvPr/>
        </p:nvCxnSpPr>
        <p:spPr>
          <a:xfrm rot="10800000">
            <a:off x="854048" y="1674800"/>
            <a:ext cx="21431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0" name="Rak 249"/>
          <p:cNvCxnSpPr/>
          <p:nvPr/>
        </p:nvCxnSpPr>
        <p:spPr>
          <a:xfrm rot="10800000">
            <a:off x="854048" y="2246304"/>
            <a:ext cx="1360498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1" name="Rak 250"/>
          <p:cNvCxnSpPr/>
          <p:nvPr/>
        </p:nvCxnSpPr>
        <p:spPr>
          <a:xfrm rot="5400000">
            <a:off x="568296" y="1960552"/>
            <a:ext cx="57150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2" name="Ellips 251"/>
          <p:cNvSpPr/>
          <p:nvPr/>
        </p:nvSpPr>
        <p:spPr>
          <a:xfrm>
            <a:off x="711172" y="1817676"/>
            <a:ext cx="285752" cy="285752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53" name="Object 7"/>
          <p:cNvGraphicFramePr>
            <a:graphicFrameLocks noChangeAspect="1"/>
          </p:cNvGraphicFramePr>
          <p:nvPr/>
        </p:nvGraphicFramePr>
        <p:xfrm>
          <a:off x="1108075" y="1295400"/>
          <a:ext cx="3063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498" name="Equation" r:id="rId5" imgW="203024" imgH="203024" progId="">
                  <p:embed/>
                </p:oleObj>
              </mc:Choice>
              <mc:Fallback>
                <p:oleObj name="Equation" r:id="rId5" imgW="203024" imgH="203024" progId="">
                  <p:embed/>
                  <p:pic>
                    <p:nvPicPr>
                      <p:cNvPr id="0" name="Picture 3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1295400"/>
                        <a:ext cx="3063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" name="Object 8"/>
          <p:cNvGraphicFramePr>
            <a:graphicFrameLocks noChangeAspect="1"/>
          </p:cNvGraphicFramePr>
          <p:nvPr/>
        </p:nvGraphicFramePr>
        <p:xfrm>
          <a:off x="500034" y="1816090"/>
          <a:ext cx="2111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499" name="Equation" r:id="rId7" imgW="139639" imgH="190417" progId="">
                  <p:embed/>
                </p:oleObj>
              </mc:Choice>
              <mc:Fallback>
                <p:oleObj name="Equation" r:id="rId7" imgW="139639" imgH="190417" progId="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816090"/>
                        <a:ext cx="2111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" name="Rektangel 254"/>
          <p:cNvSpPr/>
          <p:nvPr/>
        </p:nvSpPr>
        <p:spPr>
          <a:xfrm>
            <a:off x="2143108" y="1817676"/>
            <a:ext cx="142876" cy="28575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6" name="Rak 255"/>
          <p:cNvCxnSpPr>
            <a:stCxn id="255" idx="0"/>
          </p:cNvCxnSpPr>
          <p:nvPr/>
        </p:nvCxnSpPr>
        <p:spPr>
          <a:xfrm rot="5400000" flipH="1" flipV="1">
            <a:off x="2143108" y="1746238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7" name="Rak 256"/>
          <p:cNvCxnSpPr>
            <a:stCxn id="255" idx="2"/>
          </p:cNvCxnSpPr>
          <p:nvPr/>
        </p:nvCxnSpPr>
        <p:spPr>
          <a:xfrm rot="5400000">
            <a:off x="2143108" y="2174866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58" name="Object 7"/>
          <p:cNvGraphicFramePr>
            <a:graphicFrameLocks noChangeAspect="1"/>
          </p:cNvGraphicFramePr>
          <p:nvPr/>
        </p:nvGraphicFramePr>
        <p:xfrm>
          <a:off x="2336786" y="1816079"/>
          <a:ext cx="30638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0" name="Equation" r:id="rId9" imgW="203112" imgH="190417" progId="">
                  <p:embed/>
                </p:oleObj>
              </mc:Choice>
              <mc:Fallback>
                <p:oleObj name="Equation" r:id="rId9" imgW="203112" imgH="190417" progId="">
                  <p:embed/>
                  <p:pic>
                    <p:nvPicPr>
                      <p:cNvPr id="0" name="Picture 3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6786" y="1816079"/>
                        <a:ext cx="306388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" name="Ellips 258"/>
          <p:cNvSpPr/>
          <p:nvPr/>
        </p:nvSpPr>
        <p:spPr>
          <a:xfrm>
            <a:off x="1857356" y="1643050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0" name="Ellips 259"/>
          <p:cNvSpPr/>
          <p:nvPr/>
        </p:nvSpPr>
        <p:spPr>
          <a:xfrm>
            <a:off x="1857356" y="2214554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1" name="Rak pil 260"/>
          <p:cNvCxnSpPr/>
          <p:nvPr/>
        </p:nvCxnSpPr>
        <p:spPr>
          <a:xfrm>
            <a:off x="1571604" y="1674800"/>
            <a:ext cx="142876" cy="158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aphicFrame>
        <p:nvGraphicFramePr>
          <p:cNvPr id="262" name="Object 6"/>
          <p:cNvGraphicFramePr>
            <a:graphicFrameLocks noChangeAspect="1"/>
          </p:cNvGraphicFramePr>
          <p:nvPr/>
        </p:nvGraphicFramePr>
        <p:xfrm>
          <a:off x="5057775" y="1317625"/>
          <a:ext cx="2111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1" name="Equation" r:id="rId11" imgW="139639" imgH="190417" progId="">
                  <p:embed/>
                </p:oleObj>
              </mc:Choice>
              <mc:Fallback>
                <p:oleObj name="Equation" r:id="rId11" imgW="139639" imgH="190417" progId="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775" y="1317625"/>
                        <a:ext cx="2111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3" name="Rektangel 262"/>
          <p:cNvSpPr/>
          <p:nvPr/>
        </p:nvSpPr>
        <p:spPr>
          <a:xfrm>
            <a:off x="4151320" y="1598606"/>
            <a:ext cx="357190" cy="14287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4" name="Rak 263"/>
          <p:cNvCxnSpPr>
            <a:stCxn id="263" idx="3"/>
          </p:cNvCxnSpPr>
          <p:nvPr/>
        </p:nvCxnSpPr>
        <p:spPr>
          <a:xfrm>
            <a:off x="4508510" y="1670044"/>
            <a:ext cx="78899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5" name="Rak 264"/>
          <p:cNvCxnSpPr>
            <a:stCxn id="263" idx="1"/>
          </p:cNvCxnSpPr>
          <p:nvPr/>
        </p:nvCxnSpPr>
        <p:spPr>
          <a:xfrm rot="10800000">
            <a:off x="3937006" y="1670044"/>
            <a:ext cx="21431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6" name="Rak 265"/>
          <p:cNvCxnSpPr/>
          <p:nvPr/>
        </p:nvCxnSpPr>
        <p:spPr>
          <a:xfrm rot="10800000">
            <a:off x="3937006" y="2241548"/>
            <a:ext cx="1360498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7" name="Rak 266"/>
          <p:cNvCxnSpPr/>
          <p:nvPr/>
        </p:nvCxnSpPr>
        <p:spPr>
          <a:xfrm rot="5400000">
            <a:off x="3651254" y="1955796"/>
            <a:ext cx="57150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68" name="Object 7"/>
          <p:cNvGraphicFramePr>
            <a:graphicFrameLocks noChangeAspect="1"/>
          </p:cNvGraphicFramePr>
          <p:nvPr/>
        </p:nvGraphicFramePr>
        <p:xfrm>
          <a:off x="4181475" y="1320800"/>
          <a:ext cx="3254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2" name="Equation" r:id="rId13" imgW="215713" imgH="190335" progId="">
                  <p:embed/>
                </p:oleObj>
              </mc:Choice>
              <mc:Fallback>
                <p:oleObj name="Equation" r:id="rId13" imgW="215713" imgH="190335" progId="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1475" y="1320800"/>
                        <a:ext cx="3254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" name="Object 8"/>
          <p:cNvGraphicFramePr>
            <a:graphicFrameLocks noChangeAspect="1"/>
          </p:cNvGraphicFramePr>
          <p:nvPr/>
        </p:nvGraphicFramePr>
        <p:xfrm>
          <a:off x="3313175" y="1811338"/>
          <a:ext cx="423862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3" name="Equation" r:id="rId15" imgW="279400" imgH="190500" progId="">
                  <p:embed/>
                </p:oleObj>
              </mc:Choice>
              <mc:Fallback>
                <p:oleObj name="Equation" r:id="rId15" imgW="279400" imgH="190500" progId="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75" y="1811338"/>
                        <a:ext cx="423862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0" name="Rektangel 269"/>
          <p:cNvSpPr/>
          <p:nvPr/>
        </p:nvSpPr>
        <p:spPr>
          <a:xfrm>
            <a:off x="5226066" y="1812920"/>
            <a:ext cx="142876" cy="28575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1" name="Rak 270"/>
          <p:cNvCxnSpPr>
            <a:stCxn id="270" idx="0"/>
          </p:cNvCxnSpPr>
          <p:nvPr/>
        </p:nvCxnSpPr>
        <p:spPr>
          <a:xfrm rot="5400000" flipH="1" flipV="1">
            <a:off x="5226066" y="1741482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2" name="Rak 271"/>
          <p:cNvCxnSpPr>
            <a:stCxn id="270" idx="2"/>
          </p:cNvCxnSpPr>
          <p:nvPr/>
        </p:nvCxnSpPr>
        <p:spPr>
          <a:xfrm rot="5400000">
            <a:off x="5226066" y="2170110"/>
            <a:ext cx="142876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273" name="Object 7"/>
          <p:cNvGraphicFramePr>
            <a:graphicFrameLocks noChangeAspect="1"/>
          </p:cNvGraphicFramePr>
          <p:nvPr/>
        </p:nvGraphicFramePr>
        <p:xfrm>
          <a:off x="5410200" y="1801813"/>
          <a:ext cx="32385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4" name="Equation" r:id="rId17" imgW="215713" imgH="203024" progId="">
                  <p:embed/>
                </p:oleObj>
              </mc:Choice>
              <mc:Fallback>
                <p:oleObj name="Equation" r:id="rId17" imgW="215713" imgH="203024" progId="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801813"/>
                        <a:ext cx="323850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4" name="Ellips 273"/>
          <p:cNvSpPr/>
          <p:nvPr/>
        </p:nvSpPr>
        <p:spPr>
          <a:xfrm>
            <a:off x="4940314" y="1638294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5" name="Ellips 274"/>
          <p:cNvSpPr/>
          <p:nvPr/>
        </p:nvSpPr>
        <p:spPr>
          <a:xfrm>
            <a:off x="4940314" y="2209798"/>
            <a:ext cx="71438" cy="71438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6" name="Rak pil 275"/>
          <p:cNvCxnSpPr/>
          <p:nvPr/>
        </p:nvCxnSpPr>
        <p:spPr>
          <a:xfrm>
            <a:off x="5083190" y="1670044"/>
            <a:ext cx="142876" cy="158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 w="med" len="med"/>
            <a:tailEnd type="none" w="med" len="med"/>
          </a:ln>
          <a:effectLst/>
        </p:spPr>
      </p:cxnSp>
      <p:sp>
        <p:nvSpPr>
          <p:cNvPr id="277" name="Rektangel 276"/>
          <p:cNvSpPr/>
          <p:nvPr/>
        </p:nvSpPr>
        <p:spPr>
          <a:xfrm rot="2705318">
            <a:off x="3833522" y="1858419"/>
            <a:ext cx="214314" cy="214314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78" name="Object 24"/>
          <p:cNvGraphicFramePr>
            <a:graphicFrameLocks noChangeAspect="1"/>
          </p:cNvGraphicFramePr>
          <p:nvPr/>
        </p:nvGraphicFramePr>
        <p:xfrm>
          <a:off x="642939" y="1625579"/>
          <a:ext cx="192087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5" name="Equation" r:id="rId19" imgW="126725" imgH="126725" progId="">
                  <p:embed/>
                </p:oleObj>
              </mc:Choice>
              <mc:Fallback>
                <p:oleObj name="Equation" r:id="rId19" imgW="126725" imgH="126725" progId="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9" y="1625579"/>
                        <a:ext cx="192087" cy="19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9" name="Object 25"/>
          <p:cNvGraphicFramePr>
            <a:graphicFrameLocks noChangeAspect="1"/>
          </p:cNvGraphicFramePr>
          <p:nvPr/>
        </p:nvGraphicFramePr>
        <p:xfrm>
          <a:off x="3743328" y="1654154"/>
          <a:ext cx="192088" cy="1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6" name="Equation" r:id="rId21" imgW="126725" imgH="126725" progId="">
                  <p:embed/>
                </p:oleObj>
              </mc:Choice>
              <mc:Fallback>
                <p:oleObj name="Equation" r:id="rId21" imgW="126725" imgH="126725" progId="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328" y="1654154"/>
                        <a:ext cx="192088" cy="19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0" name="Rektangel 279"/>
          <p:cNvSpPr/>
          <p:nvPr/>
        </p:nvSpPr>
        <p:spPr>
          <a:xfrm>
            <a:off x="2071670" y="1285860"/>
            <a:ext cx="2714644" cy="128588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838200" y="2895600"/>
            <a:ext cx="7063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Assume both antennas are matched and pointed towards each other</a:t>
            </a:r>
            <a:endParaRPr lang="en-GB" sz="2000" dirty="0"/>
          </a:p>
        </p:txBody>
      </p:sp>
      <p:graphicFrame>
        <p:nvGraphicFramePr>
          <p:cNvPr id="380942" name="Object 103"/>
          <p:cNvGraphicFramePr>
            <a:graphicFrameLocks noChangeAspect="1"/>
          </p:cNvGraphicFramePr>
          <p:nvPr/>
        </p:nvGraphicFramePr>
        <p:xfrm>
          <a:off x="609600" y="3352800"/>
          <a:ext cx="3643313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7" name="Equation" r:id="rId22" imgW="2400300" imgH="800100" progId="">
                  <p:embed/>
                </p:oleObj>
              </mc:Choice>
              <mc:Fallback>
                <p:oleObj name="Equation" r:id="rId22" imgW="2400300" imgH="800100" progId="">
                  <p:embed/>
                  <p:pic>
                    <p:nvPicPr>
                      <p:cNvPr id="0" name="Picture 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352800"/>
                        <a:ext cx="3643313" cy="1204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Höger 44"/>
          <p:cNvSpPr/>
          <p:nvPr/>
        </p:nvSpPr>
        <p:spPr bwMode="auto">
          <a:xfrm>
            <a:off x="4800600" y="3810000"/>
            <a:ext cx="381000" cy="228600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80943" name="Object 15"/>
          <p:cNvGraphicFramePr>
            <a:graphicFrameLocks noChangeAspect="1"/>
          </p:cNvGraphicFramePr>
          <p:nvPr/>
        </p:nvGraphicFramePr>
        <p:xfrm>
          <a:off x="5791200" y="3581400"/>
          <a:ext cx="11176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8" name="Equation" r:id="rId24" imgW="736600" imgH="431800" progId="">
                  <p:embed/>
                </p:oleObj>
              </mc:Choice>
              <mc:Fallback>
                <p:oleObj name="Equation" r:id="rId24" imgW="736600" imgH="431800" progId="">
                  <p:embed/>
                  <p:pic>
                    <p:nvPicPr>
                      <p:cNvPr id="0" name="Picture 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581400"/>
                        <a:ext cx="1117600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ktangel med rundade hörn 46"/>
          <p:cNvSpPr/>
          <p:nvPr/>
        </p:nvSpPr>
        <p:spPr bwMode="auto">
          <a:xfrm>
            <a:off x="5638800" y="3505200"/>
            <a:ext cx="1447800" cy="838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80944" name="Object 103"/>
          <p:cNvGraphicFramePr>
            <a:graphicFrameLocks noChangeAspect="1"/>
          </p:cNvGraphicFramePr>
          <p:nvPr/>
        </p:nvGraphicFramePr>
        <p:xfrm>
          <a:off x="949324" y="4800600"/>
          <a:ext cx="6975476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09" name="Equation" r:id="rId26" imgW="4597400" imgH="457200" progId="">
                  <p:embed/>
                </p:oleObj>
              </mc:Choice>
              <mc:Fallback>
                <p:oleObj name="Equation" r:id="rId26" imgW="4597400" imgH="457200" progId="">
                  <p:embed/>
                  <p:pic>
                    <p:nvPicPr>
                      <p:cNvPr id="0" name="Picture 4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24" y="4800600"/>
                        <a:ext cx="6975476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0945" name="Object 17"/>
          <p:cNvGraphicFramePr>
            <a:graphicFrameLocks noChangeAspect="1"/>
          </p:cNvGraphicFramePr>
          <p:nvPr/>
        </p:nvGraphicFramePr>
        <p:xfrm>
          <a:off x="1828800" y="5791200"/>
          <a:ext cx="512762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10" name="Equation" r:id="rId28" imgW="3378200" imgH="558800" progId="">
                  <p:embed/>
                </p:oleObj>
              </mc:Choice>
              <mc:Fallback>
                <p:oleObj name="Equation" r:id="rId28" imgW="3378200" imgH="558800" progId="">
                  <p:embed/>
                  <p:pic>
                    <p:nvPicPr>
                      <p:cNvPr id="0" name="Picture 4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791200"/>
                        <a:ext cx="5127625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ktangel med rundade hörn 49"/>
          <p:cNvSpPr/>
          <p:nvPr/>
        </p:nvSpPr>
        <p:spPr bwMode="auto">
          <a:xfrm>
            <a:off x="1447800" y="5638800"/>
            <a:ext cx="5715000" cy="106680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2" name="Rak 51"/>
          <p:cNvCxnSpPr/>
          <p:nvPr/>
        </p:nvCxnSpPr>
        <p:spPr bwMode="auto">
          <a:xfrm>
            <a:off x="228600" y="2819400"/>
            <a:ext cx="8686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932276" y="2023724"/>
                <a:ext cx="2873344" cy="5861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sv-SE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sv-SE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sv-SE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sv-SE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sv-SE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𝑗𝑘𝑟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sv-SE" sz="18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276" y="2023724"/>
                <a:ext cx="2873344" cy="586186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 circuits for single port antennas</a:t>
            </a:r>
          </a:p>
          <a:p>
            <a:endParaRPr lang="en-US" sz="1800" dirty="0" smtClean="0"/>
          </a:p>
          <a:p>
            <a:r>
              <a:rPr lang="en-US" dirty="0" smtClean="0"/>
              <a:t>Impedance matching</a:t>
            </a:r>
          </a:p>
          <a:p>
            <a:endParaRPr lang="en-US" sz="1800" dirty="0" smtClean="0"/>
          </a:p>
          <a:p>
            <a:r>
              <a:rPr lang="en-US" dirty="0" smtClean="0"/>
              <a:t>Antenna measurements</a:t>
            </a:r>
          </a:p>
          <a:p>
            <a:endParaRPr lang="en-US" sz="1800" dirty="0" smtClean="0"/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 circuits for single port antennas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Impedance matching</a:t>
            </a:r>
          </a:p>
          <a:p>
            <a:r>
              <a:rPr lang="en-US" dirty="0" smtClean="0"/>
              <a:t>Antenna measurements</a:t>
            </a:r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3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n-US" dirty="0" smtClean="0"/>
              <a:t>Impedance matching</a:t>
            </a:r>
            <a:endParaRPr lang="en-US" dirty="0"/>
          </a:p>
        </p:txBody>
      </p:sp>
      <p:pic>
        <p:nvPicPr>
          <p:cNvPr id="9" name="Bildobjekt 8" descr="8753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981200"/>
            <a:ext cx="1524000" cy="964474"/>
          </a:xfrm>
          <a:prstGeom prst="rect">
            <a:avLst/>
          </a:prstGeom>
        </p:spPr>
      </p:pic>
      <p:pic>
        <p:nvPicPr>
          <p:cNvPr id="12" name="Bildobjekt 11" descr="eighteen-db-receive-horn-040304.jpg"/>
          <p:cNvPicPr>
            <a:picLocks noChangeAspect="1"/>
          </p:cNvPicPr>
          <p:nvPr/>
        </p:nvPicPr>
        <p:blipFill>
          <a:blip r:embed="rId5" cstate="print"/>
          <a:srcRect l="38356" t="4566" r="13699" b="27854"/>
          <a:stretch>
            <a:fillRect/>
          </a:stretch>
        </p:blipFill>
        <p:spPr>
          <a:xfrm>
            <a:off x="3200400" y="1905000"/>
            <a:ext cx="1084099" cy="1146048"/>
          </a:xfrm>
          <a:prstGeom prst="rect">
            <a:avLst/>
          </a:prstGeom>
        </p:spPr>
      </p:pic>
      <p:sp>
        <p:nvSpPr>
          <p:cNvPr id="15" name="Frihandsfigur 14"/>
          <p:cNvSpPr/>
          <p:nvPr/>
        </p:nvSpPr>
        <p:spPr bwMode="auto">
          <a:xfrm>
            <a:off x="1600201" y="2743200"/>
            <a:ext cx="2209799" cy="647700"/>
          </a:xfrm>
          <a:custGeom>
            <a:avLst/>
            <a:gdLst>
              <a:gd name="connsiteX0" fmla="*/ 0 w 4725619"/>
              <a:gd name="connsiteY0" fmla="*/ 0 h 1443533"/>
              <a:gd name="connsiteX1" fmla="*/ 994867 w 4725619"/>
              <a:gd name="connsiteY1" fmla="*/ 1177747 h 1443533"/>
              <a:gd name="connsiteX2" fmla="*/ 3247949 w 4725619"/>
              <a:gd name="connsiteY2" fmla="*/ 1360627 h 1443533"/>
              <a:gd name="connsiteX3" fmla="*/ 4725619 w 4725619"/>
              <a:gd name="connsiteY3" fmla="*/ 680314 h 1443533"/>
              <a:gd name="connsiteX0" fmla="*/ 0 w 4894391"/>
              <a:gd name="connsiteY0" fmla="*/ 0 h 1506118"/>
              <a:gd name="connsiteX1" fmla="*/ 994867 w 4894391"/>
              <a:gd name="connsiteY1" fmla="*/ 1177747 h 1506118"/>
              <a:gd name="connsiteX2" fmla="*/ 3247949 w 4894391"/>
              <a:gd name="connsiteY2" fmla="*/ 1360627 h 1506118"/>
              <a:gd name="connsiteX3" fmla="*/ 4894391 w 4894391"/>
              <a:gd name="connsiteY3" fmla="*/ 304800 h 1506118"/>
              <a:gd name="connsiteX0" fmla="*/ 0 w 4894391"/>
              <a:gd name="connsiteY0" fmla="*/ 0 h 1292047"/>
              <a:gd name="connsiteX1" fmla="*/ 994867 w 4894391"/>
              <a:gd name="connsiteY1" fmla="*/ 1177747 h 1292047"/>
              <a:gd name="connsiteX2" fmla="*/ 3544214 w 4894391"/>
              <a:gd name="connsiteY2" fmla="*/ 685799 h 1292047"/>
              <a:gd name="connsiteX3" fmla="*/ 4894391 w 4894391"/>
              <a:gd name="connsiteY3" fmla="*/ 304800 h 1292047"/>
              <a:gd name="connsiteX0" fmla="*/ 0 w 4894391"/>
              <a:gd name="connsiteY0" fmla="*/ 0 h 723899"/>
              <a:gd name="connsiteX1" fmla="*/ 1350175 w 4894391"/>
              <a:gd name="connsiteY1" fmla="*/ 533400 h 723899"/>
              <a:gd name="connsiteX2" fmla="*/ 3544214 w 4894391"/>
              <a:gd name="connsiteY2" fmla="*/ 685799 h 723899"/>
              <a:gd name="connsiteX3" fmla="*/ 4894391 w 4894391"/>
              <a:gd name="connsiteY3" fmla="*/ 304800 h 723899"/>
              <a:gd name="connsiteX0" fmla="*/ 0 w 4894391"/>
              <a:gd name="connsiteY0" fmla="*/ 0 h 647700"/>
              <a:gd name="connsiteX1" fmla="*/ 1350175 w 4894391"/>
              <a:gd name="connsiteY1" fmla="*/ 533400 h 647700"/>
              <a:gd name="connsiteX2" fmla="*/ 3544214 w 4894391"/>
              <a:gd name="connsiteY2" fmla="*/ 609600 h 647700"/>
              <a:gd name="connsiteX3" fmla="*/ 4894391 w 4894391"/>
              <a:gd name="connsiteY3" fmla="*/ 3048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4391" h="647700">
                <a:moveTo>
                  <a:pt x="0" y="0"/>
                </a:moveTo>
                <a:cubicBezTo>
                  <a:pt x="226771" y="475488"/>
                  <a:pt x="759473" y="431800"/>
                  <a:pt x="1350175" y="533400"/>
                </a:cubicBezTo>
                <a:cubicBezTo>
                  <a:pt x="1940877" y="635000"/>
                  <a:pt x="2953511" y="647700"/>
                  <a:pt x="3544214" y="609600"/>
                </a:cubicBezTo>
                <a:cubicBezTo>
                  <a:pt x="4134917" y="571500"/>
                  <a:pt x="4466452" y="603504"/>
                  <a:pt x="4894391" y="30480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8297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406257"/>
              </p:ext>
            </p:extLst>
          </p:nvPr>
        </p:nvGraphicFramePr>
        <p:xfrm>
          <a:off x="4267200" y="3048000"/>
          <a:ext cx="4743209" cy="3691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54" name="Graph" r:id="rId6" imgW="3855110" imgH="3006547" progId="">
                  <p:embed/>
                </p:oleObj>
              </mc:Choice>
              <mc:Fallback>
                <p:oleObj name="Graph" r:id="rId6" imgW="3855110" imgH="3006547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048000"/>
                        <a:ext cx="4743209" cy="36917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Rak pil 9"/>
          <p:cNvCxnSpPr/>
          <p:nvPr/>
        </p:nvCxnSpPr>
        <p:spPr bwMode="auto">
          <a:xfrm>
            <a:off x="6477000" y="4829860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graphicFrame>
        <p:nvGraphicFramePr>
          <p:cNvPr id="3829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983849"/>
              </p:ext>
            </p:extLst>
          </p:nvPr>
        </p:nvGraphicFramePr>
        <p:xfrm>
          <a:off x="5918280" y="2171699"/>
          <a:ext cx="1473120" cy="76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55" name="Equation" r:id="rId8" imgW="736600" imgH="381000" progId="">
                  <p:embed/>
                </p:oleObj>
              </mc:Choice>
              <mc:Fallback>
                <p:oleObj name="Equation" r:id="rId8" imgW="736600" imgH="381000" progId="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280" y="2171699"/>
                        <a:ext cx="1473120" cy="761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5475" y="3692525"/>
            <a:ext cx="28321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" y="4572000"/>
            <a:ext cx="3460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990600" y="4495800"/>
            <a:ext cx="2652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sz="2000" dirty="0"/>
              <a:t>= </a:t>
            </a:r>
            <a:r>
              <a:rPr lang="sv-SE" sz="2000" dirty="0" err="1"/>
              <a:t>Bandwidth</a:t>
            </a:r>
            <a:r>
              <a:rPr lang="sv-SE" sz="2000" dirty="0"/>
              <a:t> (Absolute)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28600" y="52578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Relative bandwidth: (f</a:t>
            </a:r>
            <a:r>
              <a:rPr lang="en-US" baseline="-25000"/>
              <a:t>max</a:t>
            </a:r>
            <a:r>
              <a:rPr lang="en-US"/>
              <a:t>/ f</a:t>
            </a:r>
            <a:r>
              <a:rPr lang="en-US" baseline="-25000"/>
              <a:t>min</a:t>
            </a:r>
            <a:r>
              <a:rPr lang="en-US"/>
              <a:t>):1</a:t>
            </a:r>
            <a:endParaRPr lang="en-US" baseline="-2500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6225" y="4521200"/>
            <a:ext cx="34607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Rak 2"/>
          <p:cNvCxnSpPr/>
          <p:nvPr/>
        </p:nvCxnSpPr>
        <p:spPr bwMode="auto">
          <a:xfrm>
            <a:off x="6769100" y="5105400"/>
            <a:ext cx="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ruta 3"/>
          <p:cNvSpPr txBox="1"/>
          <p:nvPr/>
        </p:nvSpPr>
        <p:spPr>
          <a:xfrm>
            <a:off x="6578600" y="639633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</a:t>
            </a:r>
            <a:r>
              <a:rPr lang="sv-SE" baseline="-25000" dirty="0" smtClean="0"/>
              <a:t>0</a:t>
            </a:r>
            <a:endParaRPr lang="sv-SE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Impedance matching of antennas</a:t>
            </a: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143000"/>
            <a:ext cx="56388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81000" y="4849813"/>
            <a:ext cx="7740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sz="2000" dirty="0"/>
              <a:t>In order </a:t>
            </a:r>
            <a:r>
              <a:rPr lang="sv-SE" sz="2000" dirty="0" err="1"/>
              <a:t>to</a:t>
            </a:r>
            <a:r>
              <a:rPr lang="sv-SE" sz="2000" dirty="0"/>
              <a:t> </a:t>
            </a:r>
            <a:r>
              <a:rPr lang="sv-SE" sz="2000" dirty="0" err="1"/>
              <a:t>avoid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r>
              <a:rPr lang="sv-SE" sz="2000" dirty="0" err="1"/>
              <a:t>standing</a:t>
            </a:r>
            <a:r>
              <a:rPr lang="sv-SE" sz="2000" dirty="0"/>
              <a:t> </a:t>
            </a:r>
            <a:r>
              <a:rPr lang="sv-SE" sz="2000" dirty="0" err="1"/>
              <a:t>waves</a:t>
            </a:r>
            <a:r>
              <a:rPr lang="sv-SE" sz="2000" dirty="0"/>
              <a:t> on the transmission </a:t>
            </a:r>
            <a:r>
              <a:rPr lang="sv-SE" sz="2000" dirty="0" err="1"/>
              <a:t>line</a:t>
            </a:r>
            <a:r>
              <a:rPr lang="sv-SE" sz="2000" dirty="0"/>
              <a:t>, </a:t>
            </a:r>
            <a:r>
              <a:rPr lang="sv-SE" sz="2000" dirty="0" err="1"/>
              <a:t>we</a:t>
            </a:r>
            <a:r>
              <a:rPr lang="sv-SE" sz="2000" dirty="0"/>
              <a:t> </a:t>
            </a:r>
            <a:r>
              <a:rPr lang="sv-SE" sz="2000" dirty="0" err="1"/>
              <a:t>choose</a:t>
            </a:r>
            <a:endParaRPr lang="sv-SE" sz="2000" dirty="0"/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5334000"/>
            <a:ext cx="9890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260725" y="5241925"/>
            <a:ext cx="65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; </a:t>
            </a:r>
            <a:r>
              <a:rPr lang="sv-SE" sz="2000"/>
              <a:t>i.e.</a:t>
            </a:r>
            <a:endParaRPr lang="sv-SE"/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17725" y="5699125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3336925" y="5672138"/>
            <a:ext cx="627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sz="2000"/>
              <a:t>; i.e.</a:t>
            </a:r>
          </a:p>
        </p:txBody>
      </p:sp>
      <p:pic>
        <p:nvPicPr>
          <p:cNvPr id="5632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5334000"/>
            <a:ext cx="9890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3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3725" y="5699125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3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5334000"/>
            <a:ext cx="889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3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3925" y="569912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304800" y="6161088"/>
            <a:ext cx="8326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 sz="2000"/>
              <a:t>Conjugate matching (with X</a:t>
            </a:r>
            <a:r>
              <a:rPr lang="sv-SE" sz="2000" baseline="-25000"/>
              <a:t>a</a:t>
            </a:r>
            <a:r>
              <a:rPr lang="sv-SE" sz="2000"/>
              <a:t> and X</a:t>
            </a:r>
            <a:r>
              <a:rPr lang="sv-SE" sz="2000" baseline="-25000"/>
              <a:t>g</a:t>
            </a:r>
            <a:r>
              <a:rPr lang="sv-SE" sz="2000"/>
              <a:t> not zero) is not used in antennas normally.</a:t>
            </a:r>
            <a:r>
              <a:rPr lang="sv-SE" sz="2000" baseline="-25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Periodic reflection coefficients</a:t>
            </a:r>
          </a:p>
        </p:txBody>
      </p:sp>
      <p:pic>
        <p:nvPicPr>
          <p:cNvPr id="655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44613" y="1752600"/>
            <a:ext cx="6453187" cy="4114800"/>
          </a:xfrm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v-SE"/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3124200" y="5943600"/>
          <a:ext cx="2697163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8" name="Equation" r:id="rId5" imgW="1333500" imgH="279400" progId="Equation.3">
                  <p:embed/>
                </p:oleObj>
              </mc:Choice>
              <mc:Fallback>
                <p:oleObj name="Equation" r:id="rId5" imgW="1333500" imgH="2794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943600"/>
                        <a:ext cx="2697163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/>
              <a:t>Periodic reflection coefficients</a:t>
            </a:r>
          </a:p>
        </p:txBody>
      </p:sp>
      <p:pic>
        <p:nvPicPr>
          <p:cNvPr id="665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219200"/>
            <a:ext cx="8915400" cy="4713288"/>
          </a:xfrm>
        </p:spPr>
      </p:pic>
      <p:sp>
        <p:nvSpPr>
          <p:cNvPr id="66565" name="Line 5"/>
          <p:cNvSpPr>
            <a:spLocks noChangeShapeType="1"/>
          </p:cNvSpPr>
          <p:nvPr/>
        </p:nvSpPr>
        <p:spPr bwMode="auto">
          <a:xfrm flipH="1" flipV="1">
            <a:off x="5257800" y="4648200"/>
            <a:ext cx="990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65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Estimate the distance between two reflection points by this value!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 circuits for single port antennas</a:t>
            </a:r>
          </a:p>
          <a:p>
            <a:r>
              <a:rPr lang="en-US" dirty="0" smtClean="0"/>
              <a:t>Impedance matching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Antenna measurements</a:t>
            </a:r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3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measurements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Parameters we might like to measure</a:t>
            </a:r>
          </a:p>
          <a:p>
            <a:pPr lvl="1"/>
            <a:r>
              <a:rPr lang="en-US" dirty="0" smtClean="0"/>
              <a:t>Input impedance (S</a:t>
            </a:r>
            <a:r>
              <a:rPr lang="en-US" baseline="-25000" dirty="0" smtClean="0"/>
              <a:t>11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Directivity</a:t>
            </a:r>
          </a:p>
          <a:p>
            <a:pPr lvl="1"/>
            <a:r>
              <a:rPr lang="en-US" dirty="0" smtClean="0"/>
              <a:t>Gain</a:t>
            </a:r>
          </a:p>
          <a:p>
            <a:pPr lvl="1"/>
            <a:r>
              <a:rPr lang="en-US" dirty="0" smtClean="0"/>
              <a:t>Polarization</a:t>
            </a:r>
          </a:p>
          <a:p>
            <a:pPr lvl="1"/>
            <a:r>
              <a:rPr lang="en-US" dirty="0" smtClean="0"/>
              <a:t>Radiation efficiency</a:t>
            </a:r>
          </a:p>
          <a:p>
            <a:pPr lvl="1"/>
            <a:r>
              <a:rPr lang="en-US" dirty="0" smtClean="0"/>
              <a:t>Radiation pattern (far-field function)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– Two antenna method</a:t>
            </a:r>
            <a:endParaRPr lang="en-US" dirty="0"/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9144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AFD00"/>
              </a:buClr>
              <a:buSzPct val="100000"/>
              <a:buFont typeface="Wingdings" pitchFamily="2" charset="2"/>
              <a:buChar char="n"/>
              <a:tabLst/>
              <a:defRPr/>
            </a:pPr>
            <a:r>
              <a: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Requires that the two antennas are identical</a:t>
            </a:r>
          </a:p>
        </p:txBody>
      </p:sp>
      <p:grpSp>
        <p:nvGrpSpPr>
          <p:cNvPr id="41" name="Group 41"/>
          <p:cNvGrpSpPr>
            <a:grpSpLocks noChangeAspect="1"/>
          </p:cNvGrpSpPr>
          <p:nvPr/>
        </p:nvGrpSpPr>
        <p:grpSpPr bwMode="auto">
          <a:xfrm>
            <a:off x="2514600" y="3095625"/>
            <a:ext cx="752475" cy="723900"/>
            <a:chOff x="822" y="1854"/>
            <a:chExt cx="947" cy="912"/>
          </a:xfrm>
        </p:grpSpPr>
        <p:sp>
          <p:nvSpPr>
            <p:cNvPr id="42" name="Line 5"/>
            <p:cNvSpPr>
              <a:spLocks noChangeAspect="1" noChangeShapeType="1"/>
            </p:cNvSpPr>
            <p:nvPr/>
          </p:nvSpPr>
          <p:spPr bwMode="auto">
            <a:xfrm rot="10841778" flipH="1" flipV="1">
              <a:off x="1282" y="2430"/>
              <a:ext cx="480" cy="336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Line 6"/>
            <p:cNvSpPr>
              <a:spLocks noChangeAspect="1" noChangeShapeType="1"/>
            </p:cNvSpPr>
            <p:nvPr/>
          </p:nvSpPr>
          <p:spPr bwMode="auto">
            <a:xfrm rot="10841778" flipH="1">
              <a:off x="1289" y="1854"/>
              <a:ext cx="480" cy="336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4" name="Group 7"/>
            <p:cNvGrpSpPr>
              <a:grpSpLocks noChangeAspect="1"/>
            </p:cNvGrpSpPr>
            <p:nvPr/>
          </p:nvGrpSpPr>
          <p:grpSpPr bwMode="auto">
            <a:xfrm rot="41778">
              <a:off x="822" y="2160"/>
              <a:ext cx="463" cy="288"/>
              <a:chOff x="2944" y="1559"/>
              <a:chExt cx="463" cy="288"/>
            </a:xfrm>
          </p:grpSpPr>
          <p:sp>
            <p:nvSpPr>
              <p:cNvPr id="45" name="Oval 8"/>
              <p:cNvSpPr>
                <a:spLocks noChangeAspect="1" noChangeArrowheads="1"/>
              </p:cNvSpPr>
              <p:nvPr/>
            </p:nvSpPr>
            <p:spPr bwMode="auto">
              <a:xfrm rot="10800000">
                <a:off x="3146" y="1799"/>
                <a:ext cx="48" cy="4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Oval 9"/>
              <p:cNvSpPr>
                <a:spLocks noChangeAspect="1" noChangeArrowheads="1"/>
              </p:cNvSpPr>
              <p:nvPr/>
            </p:nvSpPr>
            <p:spPr bwMode="auto">
              <a:xfrm rot="10800000">
                <a:off x="3143" y="1559"/>
                <a:ext cx="48" cy="4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Line 10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3024" y="1823"/>
                <a:ext cx="191" cy="1"/>
              </a:xfrm>
              <a:prstGeom prst="line">
                <a:avLst/>
              </a:prstGeom>
              <a:noFill/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Line 11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3024" y="1583"/>
                <a:ext cx="191" cy="1"/>
              </a:xfrm>
              <a:prstGeom prst="line">
                <a:avLst/>
              </a:prstGeom>
              <a:noFill/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Line 12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3167" y="1823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Line 13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3167" y="1583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val 14"/>
              <p:cNvSpPr>
                <a:spLocks noChangeAspect="1" noChangeArrowheads="1"/>
              </p:cNvSpPr>
              <p:nvPr/>
            </p:nvSpPr>
            <p:spPr bwMode="auto">
              <a:xfrm>
                <a:off x="2944" y="1632"/>
                <a:ext cx="144" cy="144"/>
              </a:xfrm>
              <a:prstGeom prst="ellipse">
                <a:avLst/>
              </a:prstGeom>
              <a:noFill/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wrap="none" lIns="93600" tIns="46800" rIns="93600" bIns="468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Line 15"/>
              <p:cNvSpPr>
                <a:spLocks noChangeAspect="1" noChangeShapeType="1"/>
              </p:cNvSpPr>
              <p:nvPr/>
            </p:nvSpPr>
            <p:spPr bwMode="auto">
              <a:xfrm>
                <a:off x="3016" y="1584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lIns="93600" tIns="46800" rIns="93600" bIns="4680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Line 16"/>
              <p:cNvSpPr>
                <a:spLocks noChangeAspect="1" noChangeShapeType="1"/>
              </p:cNvSpPr>
              <p:nvPr/>
            </p:nvSpPr>
            <p:spPr bwMode="auto">
              <a:xfrm>
                <a:off x="3016" y="1776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lIns="93600" tIns="46800" rIns="93600" bIns="4680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4" name="Group 40"/>
          <p:cNvGrpSpPr>
            <a:grpSpLocks noChangeAspect="1"/>
          </p:cNvGrpSpPr>
          <p:nvPr/>
        </p:nvGrpSpPr>
        <p:grpSpPr bwMode="auto">
          <a:xfrm>
            <a:off x="5238750" y="3124200"/>
            <a:ext cx="704850" cy="722313"/>
            <a:chOff x="2319" y="1856"/>
            <a:chExt cx="889" cy="912"/>
          </a:xfrm>
        </p:grpSpPr>
        <p:sp>
          <p:nvSpPr>
            <p:cNvPr id="55" name="Oval 20"/>
            <p:cNvSpPr>
              <a:spLocks noChangeAspect="1" noChangeArrowheads="1"/>
            </p:cNvSpPr>
            <p:nvPr/>
          </p:nvSpPr>
          <p:spPr bwMode="auto">
            <a:xfrm rot="61489">
              <a:off x="3020" y="2177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Oval 21"/>
            <p:cNvSpPr>
              <a:spLocks noChangeAspect="1" noChangeArrowheads="1"/>
            </p:cNvSpPr>
            <p:nvPr/>
          </p:nvSpPr>
          <p:spPr bwMode="auto">
            <a:xfrm rot="61489">
              <a:off x="3019" y="2416"/>
              <a:ext cx="48" cy="4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24"/>
            <p:cNvSpPr>
              <a:spLocks noChangeAspect="1" noChangeShapeType="1"/>
            </p:cNvSpPr>
            <p:nvPr/>
          </p:nvSpPr>
          <p:spPr bwMode="auto">
            <a:xfrm rot="61489" flipH="1">
              <a:off x="2806" y="2198"/>
              <a:ext cx="240" cy="0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25"/>
            <p:cNvSpPr>
              <a:spLocks noChangeAspect="1" noChangeShapeType="1"/>
            </p:cNvSpPr>
            <p:nvPr/>
          </p:nvSpPr>
          <p:spPr bwMode="auto">
            <a:xfrm rot="61489" flipH="1">
              <a:off x="2802" y="2438"/>
              <a:ext cx="240" cy="0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26"/>
            <p:cNvSpPr>
              <a:spLocks noChangeAspect="1" noChangeShapeType="1"/>
            </p:cNvSpPr>
            <p:nvPr/>
          </p:nvSpPr>
          <p:spPr bwMode="auto">
            <a:xfrm rot="61489" flipH="1" flipV="1">
              <a:off x="2329" y="1856"/>
              <a:ext cx="480" cy="336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Line 27"/>
            <p:cNvSpPr>
              <a:spLocks noChangeAspect="1" noChangeShapeType="1"/>
            </p:cNvSpPr>
            <p:nvPr/>
          </p:nvSpPr>
          <p:spPr bwMode="auto">
            <a:xfrm rot="61489" flipH="1">
              <a:off x="2319" y="2432"/>
              <a:ext cx="480" cy="336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28"/>
            <p:cNvSpPr>
              <a:spLocks noChangeAspect="1" noChangeArrowheads="1"/>
            </p:cNvSpPr>
            <p:nvPr/>
          </p:nvSpPr>
          <p:spPr bwMode="auto">
            <a:xfrm rot="61489">
              <a:off x="3160" y="2251"/>
              <a:ext cx="48" cy="144"/>
            </a:xfrm>
            <a:prstGeom prst="rect">
              <a:avLst/>
            </a:prstGeom>
            <a:noFill/>
            <a:ln w="9525">
              <a:solidFill>
                <a:srgbClr val="FC0128"/>
              </a:solidFill>
              <a:miter lim="800000"/>
              <a:headEnd/>
              <a:tailEnd/>
            </a:ln>
            <a:effectLst/>
          </p:spPr>
          <p:txBody>
            <a:bodyPr wrap="none" lIns="93600" tIns="46800" rIns="93600" bIns="468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29"/>
            <p:cNvSpPr>
              <a:spLocks noChangeAspect="1" noChangeShapeType="1"/>
            </p:cNvSpPr>
            <p:nvPr/>
          </p:nvSpPr>
          <p:spPr bwMode="auto">
            <a:xfrm rot="61489">
              <a:off x="3187" y="2396"/>
              <a:ext cx="0" cy="48"/>
            </a:xfrm>
            <a:prstGeom prst="line">
              <a:avLst/>
            </a:prstGeom>
            <a:noFill/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lIns="93600" tIns="46800" rIns="93600" bIns="4680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37"/>
            <p:cNvSpPr>
              <a:spLocks noChangeAspect="1" noChangeShapeType="1"/>
            </p:cNvSpPr>
            <p:nvPr/>
          </p:nvSpPr>
          <p:spPr bwMode="auto">
            <a:xfrm>
              <a:off x="3044" y="2196"/>
              <a:ext cx="144" cy="0"/>
            </a:xfrm>
            <a:prstGeom prst="line">
              <a:avLst/>
            </a:prstGeom>
            <a:noFill/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lIns="93600" tIns="46800" rIns="93600" bIns="4680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38"/>
            <p:cNvSpPr>
              <a:spLocks noChangeAspect="1" noChangeShapeType="1"/>
            </p:cNvSpPr>
            <p:nvPr/>
          </p:nvSpPr>
          <p:spPr bwMode="auto">
            <a:xfrm>
              <a:off x="3048" y="2448"/>
              <a:ext cx="144" cy="0"/>
            </a:xfrm>
            <a:prstGeom prst="line">
              <a:avLst/>
            </a:prstGeom>
            <a:noFill/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lIns="93600" tIns="46800" rIns="93600" bIns="4680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39"/>
            <p:cNvSpPr>
              <a:spLocks noChangeAspect="1" noChangeShapeType="1"/>
            </p:cNvSpPr>
            <p:nvPr/>
          </p:nvSpPr>
          <p:spPr bwMode="auto">
            <a:xfrm rot="61489">
              <a:off x="3184" y="2200"/>
              <a:ext cx="0" cy="48"/>
            </a:xfrm>
            <a:prstGeom prst="line">
              <a:avLst/>
            </a:prstGeom>
            <a:noFill/>
            <a:ln w="9525">
              <a:solidFill>
                <a:srgbClr val="FC0128"/>
              </a:solidFill>
              <a:round/>
              <a:headEnd/>
              <a:tailEnd/>
            </a:ln>
            <a:effectLst/>
          </p:spPr>
          <p:txBody>
            <a:bodyPr lIns="93600" tIns="46800" rIns="93600" bIns="4680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6" name="Line 42"/>
          <p:cNvSpPr>
            <a:spLocks noChangeShapeType="1"/>
          </p:cNvSpPr>
          <p:nvPr/>
        </p:nvSpPr>
        <p:spPr bwMode="auto">
          <a:xfrm>
            <a:off x="3352800" y="4114800"/>
            <a:ext cx="1905000" cy="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 type="arrow" w="med" len="med"/>
            <a:tailEnd type="arrow" w="med" len="med"/>
          </a:ln>
          <a:effectLst/>
        </p:spPr>
        <p:txBody>
          <a:bodyPr lIns="93600" tIns="46800" rIns="93600" bIns="4680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Text Box 43"/>
          <p:cNvSpPr txBox="1">
            <a:spLocks noChangeArrowheads="1"/>
          </p:cNvSpPr>
          <p:nvPr/>
        </p:nvSpPr>
        <p:spPr bwMode="auto">
          <a:xfrm>
            <a:off x="4114800" y="3824288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R</a:t>
            </a:r>
          </a:p>
        </p:txBody>
      </p:sp>
      <p:sp>
        <p:nvSpPr>
          <p:cNvPr id="68" name="Text Box 44"/>
          <p:cNvSpPr txBox="1">
            <a:spLocks noChangeArrowheads="1"/>
          </p:cNvSpPr>
          <p:nvPr/>
        </p:nvSpPr>
        <p:spPr bwMode="auto">
          <a:xfrm>
            <a:off x="5486400" y="2743200"/>
            <a:ext cx="1147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Receive</a:t>
            </a:r>
          </a:p>
        </p:txBody>
      </p:sp>
      <p:sp>
        <p:nvSpPr>
          <p:cNvPr id="69" name="Text Box 45"/>
          <p:cNvSpPr txBox="1">
            <a:spLocks noChangeArrowheads="1"/>
          </p:cNvSpPr>
          <p:nvPr/>
        </p:nvSpPr>
        <p:spPr bwMode="auto">
          <a:xfrm>
            <a:off x="1676400" y="2819400"/>
            <a:ext cx="1258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Transmit</a:t>
            </a:r>
          </a:p>
        </p:txBody>
      </p:sp>
      <p:sp>
        <p:nvSpPr>
          <p:cNvPr id="70" name="Text Box 46"/>
          <p:cNvSpPr txBox="1">
            <a:spLocks noChangeArrowheads="1"/>
          </p:cNvSpPr>
          <p:nvPr/>
        </p:nvSpPr>
        <p:spPr bwMode="auto">
          <a:xfrm>
            <a:off x="990600" y="4474867"/>
            <a:ext cx="6884772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For aligned antennas </a:t>
            </a: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Friis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 transmission formula gives:</a:t>
            </a:r>
          </a:p>
        </p:txBody>
      </p:sp>
      <p:graphicFrame>
        <p:nvGraphicFramePr>
          <p:cNvPr id="71" name="Object 47"/>
          <p:cNvGraphicFramePr>
            <a:graphicFrameLocks noChangeAspect="1"/>
          </p:cNvGraphicFramePr>
          <p:nvPr/>
        </p:nvGraphicFramePr>
        <p:xfrm>
          <a:off x="1295400" y="5181600"/>
          <a:ext cx="5995988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85" name="Formel" r:id="rId4" imgW="2997200" imgH="508000" progId="Equation.3">
                  <p:embed/>
                </p:oleObj>
              </mc:Choice>
              <mc:Fallback>
                <p:oleObj name="Formel" r:id="rId4" imgW="2997200" imgH="5080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181600"/>
                        <a:ext cx="5995988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– Three antenna method</a:t>
            </a:r>
            <a:endParaRPr lang="en-US" dirty="0"/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7620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AFD00"/>
              </a:buClr>
              <a:buSzPct val="100000"/>
              <a:buFont typeface="Wingdings" pitchFamily="2" charset="2"/>
              <a:buChar char="n"/>
              <a:tabLst/>
              <a:defRPr/>
            </a:pPr>
            <a:r>
              <a: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the antennas are not identical</a:t>
            </a:r>
          </a:p>
        </p:txBody>
      </p:sp>
      <p:graphicFrame>
        <p:nvGraphicFramePr>
          <p:cNvPr id="72" name="Object 4"/>
          <p:cNvGraphicFramePr>
            <a:graphicFrameLocks noChangeAspect="1"/>
          </p:cNvGraphicFramePr>
          <p:nvPr/>
        </p:nvGraphicFramePr>
        <p:xfrm>
          <a:off x="838200" y="2971800"/>
          <a:ext cx="5691188" cy="294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10" name="Formel" r:id="rId4" imgW="2844800" imgH="1473200" progId="Equation.3">
                  <p:embed/>
                </p:oleObj>
              </mc:Choice>
              <mc:Fallback>
                <p:oleObj name="Formel" r:id="rId4" imgW="2844800" imgH="14732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971800"/>
                        <a:ext cx="5691188" cy="294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28675" y="2555222"/>
            <a:ext cx="4166079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By performing three measurements:</a:t>
            </a:r>
          </a:p>
        </p:txBody>
      </p:sp>
      <p:sp>
        <p:nvSpPr>
          <p:cNvPr id="74" name="Text Box 6"/>
          <p:cNvSpPr txBox="1">
            <a:spLocks noChangeArrowheads="1"/>
          </p:cNvSpPr>
          <p:nvPr/>
        </p:nvSpPr>
        <p:spPr bwMode="auto">
          <a:xfrm>
            <a:off x="838200" y="5998509"/>
            <a:ext cx="5525425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We can determine the gain for all three antennas</a:t>
            </a:r>
          </a:p>
        </p:txBody>
      </p:sp>
      <p:sp>
        <p:nvSpPr>
          <p:cNvPr id="75" name="Text Box 7"/>
          <p:cNvSpPr txBox="1">
            <a:spLocks noChangeArrowheads="1"/>
          </p:cNvSpPr>
          <p:nvPr/>
        </p:nvSpPr>
        <p:spPr bwMode="auto">
          <a:xfrm>
            <a:off x="6705600" y="3164822"/>
            <a:ext cx="2093396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Antenna A and B</a:t>
            </a:r>
          </a:p>
        </p:txBody>
      </p:sp>
      <p:sp>
        <p:nvSpPr>
          <p:cNvPr id="76" name="Text Box 8"/>
          <p:cNvSpPr txBox="1">
            <a:spLocks noChangeArrowheads="1"/>
          </p:cNvSpPr>
          <p:nvPr/>
        </p:nvSpPr>
        <p:spPr bwMode="auto">
          <a:xfrm>
            <a:off x="6705600" y="4245909"/>
            <a:ext cx="2107823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Antenna A and C</a:t>
            </a: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6705600" y="5312709"/>
            <a:ext cx="2093396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Antenna B and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– Replacement method</a:t>
            </a:r>
            <a:endParaRPr lang="en-US" dirty="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2192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AFD00"/>
              </a:buClr>
              <a:buSzPct val="100000"/>
              <a:buFont typeface="Wingdings" pitchFamily="2" charset="2"/>
              <a:buChar char="n"/>
              <a:tabLst/>
              <a:defRPr/>
            </a:pPr>
            <a:r>
              <a: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Comparison with antenna with known Gain</a:t>
            </a:r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/>
        </p:nvGraphicFramePr>
        <p:xfrm>
          <a:off x="2514600" y="3606800"/>
          <a:ext cx="3757613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34" name="Formel" r:id="rId4" imgW="1879600" imgH="482600" progId="Equation.3">
                  <p:embed/>
                </p:oleObj>
              </mc:Choice>
              <mc:Fallback>
                <p:oleObj name="Formel" r:id="rId4" imgW="1879600" imgH="4826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606800"/>
                        <a:ext cx="3757613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46063" y="2976525"/>
            <a:ext cx="2516588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Gain for tested antenna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46063" y="5019637"/>
            <a:ext cx="3959291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Gain for standard (reference) antenna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122863" y="2962237"/>
            <a:ext cx="3600218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Measured power with test antenna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5045075" y="5019637"/>
            <a:ext cx="4138827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3600" tIns="46800" rIns="93600" bIns="46800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</a:rPr>
              <a:t>Measured power with standard antenna</a:t>
            </a:r>
          </a:p>
        </p:txBody>
      </p:sp>
      <p:sp>
        <p:nvSpPr>
          <p:cNvPr id="26" name="Line 9"/>
          <p:cNvSpPr>
            <a:spLocks noChangeShapeType="1"/>
          </p:cNvSpPr>
          <p:nvPr/>
        </p:nvSpPr>
        <p:spPr bwMode="auto">
          <a:xfrm>
            <a:off x="1447800" y="3429000"/>
            <a:ext cx="990600" cy="53340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/>
            <a:tailEnd type="triangle" w="med" len="med"/>
          </a:ln>
          <a:effectLst/>
        </p:spPr>
        <p:txBody>
          <a:bodyPr lIns="93600" tIns="46800" rIns="93600" bIns="4680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Line 10"/>
          <p:cNvSpPr>
            <a:spLocks noChangeShapeType="1"/>
          </p:cNvSpPr>
          <p:nvPr/>
        </p:nvSpPr>
        <p:spPr bwMode="auto">
          <a:xfrm flipV="1">
            <a:off x="2286000" y="4343400"/>
            <a:ext cx="1676400" cy="68580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/>
            <a:tailEnd type="triangle" w="med" len="med"/>
          </a:ln>
          <a:effectLst/>
        </p:spPr>
        <p:txBody>
          <a:bodyPr lIns="93600" tIns="46800" rIns="93600" bIns="4680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 flipH="1" flipV="1">
            <a:off x="6019800" y="4572000"/>
            <a:ext cx="990600" cy="45720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/>
            <a:tailEnd type="triangle" w="med" len="med"/>
          </a:ln>
          <a:effectLst/>
        </p:spPr>
        <p:txBody>
          <a:bodyPr lIns="93600" tIns="46800" rIns="93600" bIns="4680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 flipH="1">
            <a:off x="6019800" y="3352800"/>
            <a:ext cx="838200" cy="22860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/>
            <a:tailEnd type="triangle" w="med" len="med"/>
          </a:ln>
          <a:effectLst/>
        </p:spPr>
        <p:txBody>
          <a:bodyPr lIns="93600" tIns="46800" rIns="93600" bIns="4680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equivalent circuits for antennas in receive and transmit mode 	</a:t>
            </a:r>
          </a:p>
          <a:p>
            <a:r>
              <a:rPr lang="en-US" dirty="0"/>
              <a:t>Describe </a:t>
            </a:r>
            <a:r>
              <a:rPr lang="en-US" dirty="0" smtClean="0"/>
              <a:t>difference between conjugate matching and matching to transmission line</a:t>
            </a:r>
          </a:p>
          <a:p>
            <a:r>
              <a:rPr lang="en-US" dirty="0" smtClean="0"/>
              <a:t>Describe how to measure the far-field from an antenna</a:t>
            </a:r>
          </a:p>
          <a:p>
            <a:r>
              <a:rPr lang="en-US" dirty="0" smtClean="0"/>
              <a:t>Explain how frequency scaling can be used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5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858000" y="6571721"/>
            <a:ext cx="2286000" cy="286279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400" dirty="0" smtClean="0"/>
              <a:t>Created by Per-Simon Kildal</a:t>
            </a:r>
          </a:p>
        </p:txBody>
      </p:sp>
      <p:sp>
        <p:nvSpPr>
          <p:cNvPr id="471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Classical setup for radiation pattern measurements</a:t>
            </a:r>
            <a:endParaRPr lang="en-US" smtClean="0"/>
          </a:p>
        </p:txBody>
      </p:sp>
      <p:pic>
        <p:nvPicPr>
          <p:cNvPr id="47108" name="Picture 1027" descr="Fig_2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6142038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measurement ranges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800" dirty="0" smtClean="0"/>
              <a:t>Outdoor far-field range</a:t>
            </a:r>
          </a:p>
          <a:p>
            <a:pPr lvl="1"/>
            <a:r>
              <a:rPr lang="en-US" sz="2400" dirty="0" smtClean="0"/>
              <a:t>Elevated</a:t>
            </a:r>
          </a:p>
          <a:p>
            <a:pPr lvl="1"/>
            <a:r>
              <a:rPr lang="en-US" sz="2400" dirty="0" smtClean="0"/>
              <a:t>Slant</a:t>
            </a:r>
          </a:p>
          <a:p>
            <a:pPr lvl="1"/>
            <a:r>
              <a:rPr lang="en-US" sz="2400" dirty="0" smtClean="0"/>
              <a:t>Ground reflection</a:t>
            </a:r>
          </a:p>
          <a:p>
            <a:r>
              <a:rPr lang="en-US" sz="2800" dirty="0" smtClean="0"/>
              <a:t>Indoor</a:t>
            </a:r>
          </a:p>
          <a:p>
            <a:pPr lvl="1"/>
            <a:r>
              <a:rPr lang="en-US" sz="2400" dirty="0" smtClean="0"/>
              <a:t>Far-field</a:t>
            </a:r>
          </a:p>
          <a:p>
            <a:pPr lvl="1"/>
            <a:r>
              <a:rPr lang="en-US" sz="2400" dirty="0" smtClean="0"/>
              <a:t>Compact</a:t>
            </a:r>
          </a:p>
          <a:p>
            <a:pPr lvl="1"/>
            <a:r>
              <a:rPr lang="en-US" sz="2400" dirty="0" smtClean="0"/>
              <a:t>Near-field</a:t>
            </a:r>
          </a:p>
          <a:p>
            <a:pPr lvl="2"/>
            <a:r>
              <a:rPr lang="en-US" sz="2000" dirty="0" smtClean="0"/>
              <a:t>Planar, cylindrical, spherical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elevated far-field range</a:t>
            </a:r>
            <a:endParaRPr lang="en-US" dirty="0"/>
          </a:p>
        </p:txBody>
      </p:sp>
      <p:pic>
        <p:nvPicPr>
          <p:cNvPr id="393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36576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objekt 5" descr="sr-71_radar_range_test.jpg"/>
          <p:cNvPicPr>
            <a:picLocks noChangeAspect="1"/>
          </p:cNvPicPr>
          <p:nvPr/>
        </p:nvPicPr>
        <p:blipFill>
          <a:blip r:embed="rId4" cstate="print"/>
          <a:srcRect t="11817" b="7839"/>
          <a:stretch>
            <a:fillRect/>
          </a:stretch>
        </p:blipFill>
        <p:spPr>
          <a:xfrm>
            <a:off x="3581400" y="3581400"/>
            <a:ext cx="5486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slant far-field range</a:t>
            </a:r>
            <a:endParaRPr lang="en-US" dirty="0"/>
          </a:p>
        </p:txBody>
      </p:sp>
      <p:pic>
        <p:nvPicPr>
          <p:cNvPr id="7" name="Picture 4" descr="C:\Documents and Settings\JanC\Skrivbord\freesprange.tif"/>
          <p:cNvPicPr>
            <a:picLocks noChangeAspect="1" noChangeArrowheads="1"/>
          </p:cNvPicPr>
          <p:nvPr/>
        </p:nvPicPr>
        <p:blipFill>
          <a:blip r:embed="rId3" cstate="print"/>
          <a:srcRect r="42296"/>
          <a:stretch>
            <a:fillRect/>
          </a:stretch>
        </p:blipFill>
        <p:spPr bwMode="auto">
          <a:xfrm>
            <a:off x="381000" y="1676400"/>
            <a:ext cx="3733800" cy="2781300"/>
          </a:xfrm>
          <a:prstGeom prst="rect">
            <a:avLst/>
          </a:prstGeom>
          <a:noFill/>
        </p:spPr>
      </p:pic>
      <p:pic>
        <p:nvPicPr>
          <p:cNvPr id="8" name="Bildobjekt 7" descr="JSF-RCS-Measurement-1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08171" y="2772251"/>
            <a:ext cx="4683429" cy="3933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z="4000" dirty="0" smtClean="0"/>
              <a:t>Outdoor ground reflection far-field range</a:t>
            </a:r>
            <a:endParaRPr lang="en-US" sz="4000" dirty="0"/>
          </a:p>
        </p:txBody>
      </p:sp>
      <p:pic>
        <p:nvPicPr>
          <p:cNvPr id="394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37623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objekt 5" descr="motoschaumburgaerial-4%20annotated.jpg"/>
          <p:cNvPicPr>
            <a:picLocks noChangeAspect="1"/>
          </p:cNvPicPr>
          <p:nvPr/>
        </p:nvPicPr>
        <p:blipFill>
          <a:blip r:embed="rId4" cstate="print"/>
          <a:srcRect l="15833" t="17623" b="27925"/>
          <a:stretch>
            <a:fillRect/>
          </a:stretch>
        </p:blipFill>
        <p:spPr>
          <a:xfrm>
            <a:off x="1143000" y="3733800"/>
            <a:ext cx="76962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range</a:t>
            </a:r>
            <a:endParaRPr lang="en-US" dirty="0"/>
          </a:p>
        </p:txBody>
      </p:sp>
      <p:pic>
        <p:nvPicPr>
          <p:cNvPr id="6" name="Picture 4" descr="C:\Documents and Settings\JanC\Skrivbord\freesprange.tif"/>
          <p:cNvPicPr>
            <a:picLocks noChangeAspect="1" noChangeArrowheads="1"/>
          </p:cNvPicPr>
          <p:nvPr/>
        </p:nvPicPr>
        <p:blipFill>
          <a:blip r:embed="rId3" cstate="print"/>
          <a:srcRect l="56526"/>
          <a:stretch>
            <a:fillRect/>
          </a:stretch>
        </p:blipFill>
        <p:spPr bwMode="auto">
          <a:xfrm>
            <a:off x="304800" y="1600200"/>
            <a:ext cx="2813050" cy="2781300"/>
          </a:xfrm>
          <a:prstGeom prst="rect">
            <a:avLst/>
          </a:prstGeom>
          <a:noFill/>
        </p:spPr>
      </p:pic>
      <p:pic>
        <p:nvPicPr>
          <p:cNvPr id="7" name="Bildobjekt 6" descr="compactr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3505200"/>
            <a:ext cx="4851400" cy="316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Near-field ranges</a:t>
            </a:r>
            <a:endParaRPr lang="en-US" dirty="0"/>
          </a:p>
        </p:txBody>
      </p:sp>
      <p:pic>
        <p:nvPicPr>
          <p:cNvPr id="395266" name="Picture 2"/>
          <p:cNvPicPr>
            <a:picLocks noChangeAspect="1" noChangeArrowheads="1"/>
          </p:cNvPicPr>
          <p:nvPr/>
        </p:nvPicPr>
        <p:blipFill>
          <a:blip r:embed="rId3" cstate="print"/>
          <a:srcRect l="35391" r="36626"/>
          <a:stretch>
            <a:fillRect/>
          </a:stretch>
        </p:blipFill>
        <p:spPr bwMode="auto">
          <a:xfrm>
            <a:off x="5943600" y="1905000"/>
            <a:ext cx="25908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7" name="Picture 3"/>
          <p:cNvPicPr>
            <a:picLocks noChangeAspect="1" noChangeArrowheads="1"/>
          </p:cNvPicPr>
          <p:nvPr/>
        </p:nvPicPr>
        <p:blipFill>
          <a:blip r:embed="rId3" cstate="print"/>
          <a:srcRect l="59877"/>
          <a:stretch>
            <a:fillRect/>
          </a:stretch>
        </p:blipFill>
        <p:spPr bwMode="auto">
          <a:xfrm>
            <a:off x="2819400" y="4267200"/>
            <a:ext cx="37147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r="63786"/>
          <a:stretch>
            <a:fillRect/>
          </a:stretch>
        </p:blipFill>
        <p:spPr bwMode="auto">
          <a:xfrm>
            <a:off x="228600" y="1905000"/>
            <a:ext cx="33528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Cylindrical near-field range</a:t>
            </a:r>
            <a:endParaRPr lang="en-US" dirty="0"/>
          </a:p>
        </p:txBody>
      </p:sp>
      <p:pic>
        <p:nvPicPr>
          <p:cNvPr id="6" name="Bildobjekt 5" descr="spherical_nf_meas_3.jpg"/>
          <p:cNvPicPr>
            <a:picLocks noChangeAspect="1"/>
          </p:cNvPicPr>
          <p:nvPr/>
        </p:nvPicPr>
        <p:blipFill>
          <a:blip r:embed="rId3" cstate="print"/>
          <a:srcRect t="8798" b="4024"/>
          <a:stretch>
            <a:fillRect/>
          </a:stretch>
        </p:blipFill>
        <p:spPr>
          <a:xfrm>
            <a:off x="1207008" y="1676400"/>
            <a:ext cx="6729984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Scaling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3837432" cy="5005346"/>
          </a:xfrm>
          <a:prstGeom prst="rect">
            <a:avLst/>
          </a:prstGeom>
        </p:spPr>
      </p:pic>
      <p:graphicFrame>
        <p:nvGraphicFramePr>
          <p:cNvPr id="6" name="Tabel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686834"/>
              </p:ext>
            </p:extLst>
          </p:nvPr>
        </p:nvGraphicFramePr>
        <p:xfrm>
          <a:off x="4876800" y="2286000"/>
          <a:ext cx="3943350" cy="31798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1675"/>
                <a:gridCol w="1971675"/>
              </a:tblGrid>
              <a:tr h="376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 dirty="0" err="1">
                          <a:effectLst/>
                        </a:rPr>
                        <a:t>Quantity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Scaled Relationship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76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Length (L)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L/n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76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Frequency (f)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f*n 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34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 dirty="0" err="1">
                          <a:effectLst/>
                        </a:rPr>
                        <a:t>Permittivity</a:t>
                      </a:r>
                      <a:r>
                        <a:rPr lang="sv-SE" sz="1800" dirty="0">
                          <a:effectLst/>
                        </a:rPr>
                        <a:t> (</a:t>
                      </a: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sv-SE" sz="1800" dirty="0">
                          <a:effectLst/>
                        </a:rPr>
                        <a:t>)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e</a:t>
                      </a:r>
                      <a:endParaRPr lang="sv-SE" sz="1600" dirty="0">
                        <a:effectLst/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34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 dirty="0" err="1">
                          <a:effectLst/>
                        </a:rPr>
                        <a:t>Permeability</a:t>
                      </a:r>
                      <a:r>
                        <a:rPr lang="sv-SE" sz="1800" dirty="0">
                          <a:effectLst/>
                        </a:rPr>
                        <a:t> (</a:t>
                      </a: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sv-SE" sz="1800" dirty="0">
                          <a:effectLst/>
                        </a:rPr>
                        <a:t>)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m</a:t>
                      </a:r>
                      <a:endParaRPr lang="sv-SE" sz="1600" dirty="0">
                        <a:effectLst/>
                        <a:latin typeface="Symbol" pitchFamily="18" charset="2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26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 dirty="0" err="1">
                          <a:effectLst/>
                        </a:rPr>
                        <a:t>Conductivity</a:t>
                      </a:r>
                      <a:r>
                        <a:rPr lang="sv-SE" sz="1800" dirty="0">
                          <a:effectLst/>
                        </a:rPr>
                        <a:t> (</a:t>
                      </a: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lang="sv-SE" sz="1800" dirty="0">
                          <a:effectLst/>
                        </a:rPr>
                        <a:t>)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lang="sv-SE" sz="1800" dirty="0">
                          <a:effectLst/>
                        </a:rPr>
                        <a:t>*n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76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Impedance (Z)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Z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76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Gain (G)</a:t>
                      </a:r>
                      <a:endParaRPr lang="sv-S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1800" dirty="0">
                          <a:effectLst/>
                        </a:rPr>
                        <a:t>G</a:t>
                      </a:r>
                      <a:endParaRPr lang="sv-S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2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 circuits for single port antennas</a:t>
            </a:r>
          </a:p>
          <a:p>
            <a:r>
              <a:rPr lang="en-US" dirty="0" smtClean="0"/>
              <a:t>Impedance matching</a:t>
            </a:r>
          </a:p>
          <a:p>
            <a:r>
              <a:rPr lang="en-US" dirty="0" smtClean="0"/>
              <a:t>Antenna measurements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3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Equivalent circuits for single port antennas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Transmit antenna</a:t>
            </a:r>
          </a:p>
          <a:p>
            <a:pPr lvl="1"/>
            <a:r>
              <a:rPr lang="en-US" dirty="0" smtClean="0"/>
              <a:t>Receive antenna</a:t>
            </a:r>
          </a:p>
          <a:p>
            <a:pPr lvl="1"/>
            <a:r>
              <a:rPr lang="en-US" dirty="0" smtClean="0"/>
              <a:t>Mutual coupling</a:t>
            </a:r>
          </a:p>
          <a:p>
            <a:r>
              <a:rPr lang="en-US" dirty="0" smtClean="0"/>
              <a:t>Impedance matching</a:t>
            </a:r>
          </a:p>
          <a:p>
            <a:r>
              <a:rPr lang="en-US" dirty="0" smtClean="0"/>
              <a:t>Antenna measurements</a:t>
            </a:r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3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Maxwell’s equations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2289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590800"/>
            <a:ext cx="2238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124200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657600"/>
            <a:ext cx="12842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4191000" y="1981200"/>
            <a:ext cx="277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Equivalent magnetic current</a:t>
            </a:r>
            <a:endParaRPr lang="sv-SE" sz="1600" smtClean="0">
              <a:solidFill>
                <a:srgbClr val="000000"/>
              </a:solidFill>
            </a:endParaRPr>
          </a:p>
        </p:txBody>
      </p:sp>
      <p:sp>
        <p:nvSpPr>
          <p:cNvPr id="36872" name="Line 9"/>
          <p:cNvSpPr>
            <a:spLocks noChangeShapeType="1"/>
          </p:cNvSpPr>
          <p:nvPr/>
        </p:nvSpPr>
        <p:spPr bwMode="auto">
          <a:xfrm flipH="1">
            <a:off x="3657600" y="220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3" name="Text Box 10"/>
          <p:cNvSpPr txBox="1">
            <a:spLocks noChangeArrowheads="1"/>
          </p:cNvSpPr>
          <p:nvPr/>
        </p:nvSpPr>
        <p:spPr bwMode="auto">
          <a:xfrm>
            <a:off x="4098925" y="2566988"/>
            <a:ext cx="294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Physical or equivalent electric</a:t>
            </a:r>
          </a:p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current</a:t>
            </a:r>
          </a:p>
        </p:txBody>
      </p:sp>
      <p:sp>
        <p:nvSpPr>
          <p:cNvPr id="36874" name="Line 11"/>
          <p:cNvSpPr>
            <a:spLocks noChangeShapeType="1"/>
          </p:cNvSpPr>
          <p:nvPr/>
        </p:nvSpPr>
        <p:spPr bwMode="auto">
          <a:xfrm flipH="1">
            <a:off x="34290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5" name="Text Box 12"/>
          <p:cNvSpPr txBox="1">
            <a:spLocks noChangeArrowheads="1"/>
          </p:cNvSpPr>
          <p:nvPr/>
        </p:nvSpPr>
        <p:spPr bwMode="auto">
          <a:xfrm>
            <a:off x="3032125" y="3176588"/>
            <a:ext cx="1562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Electric charge</a:t>
            </a:r>
          </a:p>
        </p:txBody>
      </p:sp>
      <p:sp>
        <p:nvSpPr>
          <p:cNvPr id="36876" name="Line 13"/>
          <p:cNvSpPr>
            <a:spLocks noChangeShapeType="1"/>
          </p:cNvSpPr>
          <p:nvPr/>
        </p:nvSpPr>
        <p:spPr bwMode="auto">
          <a:xfrm flipH="1" flipV="1">
            <a:off x="2514600" y="3352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77" name="Text Box 14"/>
          <p:cNvSpPr txBox="1">
            <a:spLocks noChangeArrowheads="1"/>
          </p:cNvSpPr>
          <p:nvPr/>
        </p:nvSpPr>
        <p:spPr bwMode="auto">
          <a:xfrm>
            <a:off x="1295400" y="4008438"/>
            <a:ext cx="1268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Continuity</a:t>
            </a:r>
            <a:endParaRPr lang="sv-SE" sz="1800" smtClean="0">
              <a:solidFill>
                <a:srgbClr val="000000"/>
              </a:solidFill>
            </a:endParaRPr>
          </a:p>
        </p:txBody>
      </p:sp>
      <p:pic>
        <p:nvPicPr>
          <p:cNvPr id="36878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038600"/>
            <a:ext cx="1622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9" name="Text Box 16"/>
          <p:cNvSpPr txBox="1">
            <a:spLocks noChangeArrowheads="1"/>
          </p:cNvSpPr>
          <p:nvPr/>
        </p:nvSpPr>
        <p:spPr bwMode="auto">
          <a:xfrm>
            <a:off x="1295400" y="4572000"/>
            <a:ext cx="3532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Linear isotropic media or matter:</a:t>
            </a:r>
          </a:p>
        </p:txBody>
      </p:sp>
      <p:pic>
        <p:nvPicPr>
          <p:cNvPr id="36880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5059363"/>
            <a:ext cx="1112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5440363"/>
            <a:ext cx="1087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5821363"/>
            <a:ext cx="1068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Text Box 20"/>
          <p:cNvSpPr txBox="1">
            <a:spLocks noChangeArrowheads="1"/>
          </p:cNvSpPr>
          <p:nvPr/>
        </p:nvSpPr>
        <p:spPr bwMode="auto">
          <a:xfrm>
            <a:off x="3048000" y="4983163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  <a:latin typeface="Symbol" pitchFamily="18" charset="2"/>
              </a:rPr>
              <a:t>e</a:t>
            </a:r>
            <a:r>
              <a:rPr lang="sv-SE" sz="1800" smtClean="0">
                <a:solidFill>
                  <a:srgbClr val="000000"/>
                </a:solidFill>
              </a:rPr>
              <a:t> = </a:t>
            </a:r>
            <a:endParaRPr lang="sv-SE" sz="1800" smtClean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36884" name="Text Box 21"/>
          <p:cNvSpPr txBox="1">
            <a:spLocks noChangeArrowheads="1"/>
          </p:cNvSpPr>
          <p:nvPr/>
        </p:nvSpPr>
        <p:spPr bwMode="auto">
          <a:xfrm>
            <a:off x="3581400" y="4983163"/>
            <a:ext cx="1377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permittivity</a:t>
            </a:r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36885" name="Text Box 22"/>
          <p:cNvSpPr txBox="1">
            <a:spLocks noChangeArrowheads="1"/>
          </p:cNvSpPr>
          <p:nvPr/>
        </p:nvSpPr>
        <p:spPr bwMode="auto">
          <a:xfrm>
            <a:off x="3048000" y="5440363"/>
            <a:ext cx="60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  <a:latin typeface="Symbol" pitchFamily="18" charset="2"/>
              </a:rPr>
              <a:t>m =</a:t>
            </a:r>
          </a:p>
        </p:txBody>
      </p:sp>
      <p:sp>
        <p:nvSpPr>
          <p:cNvPr id="36886" name="Text Box 23"/>
          <p:cNvSpPr txBox="1">
            <a:spLocks noChangeArrowheads="1"/>
          </p:cNvSpPr>
          <p:nvPr/>
        </p:nvSpPr>
        <p:spPr bwMode="auto">
          <a:xfrm>
            <a:off x="3581400" y="5440363"/>
            <a:ext cx="1463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permeability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000375" y="5821363"/>
            <a:ext cx="2032000" cy="536575"/>
            <a:chOff x="3048000" y="5821363"/>
            <a:chExt cx="1984375" cy="457200"/>
          </a:xfrm>
        </p:grpSpPr>
        <p:sp>
          <p:nvSpPr>
            <p:cNvPr id="36890" name="Text Box 24"/>
            <p:cNvSpPr txBox="1">
              <a:spLocks noChangeArrowheads="1"/>
            </p:cNvSpPr>
            <p:nvPr/>
          </p:nvSpPr>
          <p:spPr bwMode="auto">
            <a:xfrm>
              <a:off x="3048000" y="5821363"/>
              <a:ext cx="6111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  <a:latin typeface="Symbol" pitchFamily="18" charset="2"/>
                </a:rPr>
                <a:t>s =</a:t>
              </a:r>
            </a:p>
          </p:txBody>
        </p:sp>
        <p:sp>
          <p:nvSpPr>
            <p:cNvPr id="36891" name="Text Box 25"/>
            <p:cNvSpPr txBox="1">
              <a:spLocks noChangeArrowheads="1"/>
            </p:cNvSpPr>
            <p:nvPr/>
          </p:nvSpPr>
          <p:spPr bwMode="auto">
            <a:xfrm>
              <a:off x="3581400" y="5821363"/>
              <a:ext cx="1450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conductivity</a:t>
              </a:r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36888" name="Picture 26" descr="Maxwell_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2971800"/>
            <a:ext cx="27130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9" name="Rectangle 27"/>
          <p:cNvSpPr>
            <a:spLocks noChangeArrowheads="1"/>
          </p:cNvSpPr>
          <p:nvPr/>
        </p:nvSpPr>
        <p:spPr bwMode="auto">
          <a:xfrm>
            <a:off x="5486400" y="6110288"/>
            <a:ext cx="3467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1800" b="1" smtClean="0">
                <a:solidFill>
                  <a:srgbClr val="000000"/>
                </a:solidFill>
              </a:rPr>
              <a:t>James Clerk Maxwell 1831 - 1879</a:t>
            </a:r>
            <a:endParaRPr lang="en-US" sz="18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8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714375"/>
          </a:xfrm>
        </p:spPr>
        <p:txBody>
          <a:bodyPr/>
          <a:lstStyle/>
          <a:p>
            <a:r>
              <a:rPr lang="en-US" smtClean="0"/>
              <a:t>Material parameters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447800" y="1295399"/>
            <a:ext cx="7272338" cy="2667002"/>
            <a:chOff x="1447800" y="1870074"/>
            <a:chExt cx="7272338" cy="2667002"/>
          </a:xfrm>
        </p:grpSpPr>
        <p:sp>
          <p:nvSpPr>
            <p:cNvPr id="37896" name="Text Box 9"/>
            <p:cNvSpPr txBox="1">
              <a:spLocks noChangeArrowheads="1"/>
            </p:cNvSpPr>
            <p:nvPr/>
          </p:nvSpPr>
          <p:spPr bwMode="auto">
            <a:xfrm>
              <a:off x="3505200" y="1931988"/>
              <a:ext cx="28543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relative permittivity</a:t>
              </a:r>
            </a:p>
          </p:txBody>
        </p:sp>
        <p:sp>
          <p:nvSpPr>
            <p:cNvPr id="37897" name="Text Box 10"/>
            <p:cNvSpPr txBox="1">
              <a:spLocks noChangeArrowheads="1"/>
            </p:cNvSpPr>
            <p:nvPr/>
          </p:nvSpPr>
          <p:spPr bwMode="auto">
            <a:xfrm>
              <a:off x="3505200" y="2389188"/>
              <a:ext cx="34813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permittivity in free space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898" name="Text Box 11"/>
            <p:cNvSpPr txBox="1">
              <a:spLocks noChangeArrowheads="1"/>
            </p:cNvSpPr>
            <p:nvPr/>
          </p:nvSpPr>
          <p:spPr bwMode="auto">
            <a:xfrm>
              <a:off x="3505200" y="2998788"/>
              <a:ext cx="29559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= relative permeability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899" name="Text Box 12"/>
            <p:cNvSpPr txBox="1">
              <a:spLocks noChangeArrowheads="1"/>
            </p:cNvSpPr>
            <p:nvPr/>
          </p:nvSpPr>
          <p:spPr bwMode="auto">
            <a:xfrm>
              <a:off x="3505200" y="3454400"/>
              <a:ext cx="36242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800" smtClean="0">
                  <a:solidFill>
                    <a:srgbClr val="000000"/>
                  </a:solidFill>
                </a:rPr>
                <a:t>= </a:t>
              </a:r>
              <a:r>
                <a:rPr lang="sv-SE" sz="1800" smtClean="0">
                  <a:solidFill>
                    <a:srgbClr val="000000"/>
                  </a:solidFill>
                </a:rPr>
                <a:t>permeability in free space</a:t>
              </a:r>
              <a:endParaRPr lang="sv-SE" sz="2800" smtClean="0">
                <a:solidFill>
                  <a:srgbClr val="000000"/>
                </a:solidFill>
              </a:endParaRPr>
            </a:p>
          </p:txBody>
        </p:sp>
        <p:sp>
          <p:nvSpPr>
            <p:cNvPr id="37900" name="Text Box 14"/>
            <p:cNvSpPr txBox="1">
              <a:spLocks noChangeArrowheads="1"/>
            </p:cNvSpPr>
            <p:nvPr/>
          </p:nvSpPr>
          <p:spPr bwMode="auto">
            <a:xfrm>
              <a:off x="1828800" y="4065588"/>
              <a:ext cx="623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and</a:t>
              </a:r>
            </a:p>
          </p:txBody>
        </p:sp>
        <p:sp>
          <p:nvSpPr>
            <p:cNvPr id="37901" name="Text Box 16"/>
            <p:cNvSpPr txBox="1">
              <a:spLocks noChangeArrowheads="1"/>
            </p:cNvSpPr>
            <p:nvPr/>
          </p:nvSpPr>
          <p:spPr bwMode="auto">
            <a:xfrm>
              <a:off x="2743200" y="4065588"/>
              <a:ext cx="59769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</a:rPr>
                <a:t>are complex.  Imaginary part represents losses. </a:t>
              </a:r>
            </a:p>
          </p:txBody>
        </p:sp>
        <p:grpSp>
          <p:nvGrpSpPr>
            <p:cNvPr id="3" name="Group 19"/>
            <p:cNvGrpSpPr>
              <a:grpSpLocks noChangeAspect="1"/>
            </p:cNvGrpSpPr>
            <p:nvPr/>
          </p:nvGrpSpPr>
          <p:grpSpPr bwMode="auto">
            <a:xfrm>
              <a:off x="3200400" y="3505202"/>
              <a:ext cx="265113" cy="498476"/>
              <a:chOff x="2016" y="2269"/>
              <a:chExt cx="167" cy="314"/>
            </a:xfrm>
          </p:grpSpPr>
          <p:sp>
            <p:nvSpPr>
              <p:cNvPr id="37939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2293"/>
                <a:ext cx="16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40" name="Rectangle 20"/>
              <p:cNvSpPr>
                <a:spLocks noChangeArrowheads="1"/>
              </p:cNvSpPr>
              <p:nvPr/>
            </p:nvSpPr>
            <p:spPr bwMode="auto">
              <a:xfrm>
                <a:off x="2016" y="2269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32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41" name="Rectangle 21"/>
              <p:cNvSpPr>
                <a:spLocks noChangeArrowheads="1"/>
              </p:cNvSpPr>
              <p:nvPr/>
            </p:nvSpPr>
            <p:spPr bwMode="auto">
              <a:xfrm>
                <a:off x="2111" y="2420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32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23"/>
            <p:cNvGrpSpPr>
              <a:grpSpLocks noChangeAspect="1"/>
            </p:cNvGrpSpPr>
            <p:nvPr/>
          </p:nvGrpSpPr>
          <p:grpSpPr bwMode="auto">
            <a:xfrm>
              <a:off x="3200400" y="1870074"/>
              <a:ext cx="228600" cy="492125"/>
              <a:chOff x="2016" y="938"/>
              <a:chExt cx="144" cy="310"/>
            </a:xfrm>
          </p:grpSpPr>
          <p:sp>
            <p:nvSpPr>
              <p:cNvPr id="37936" name="AutoShape 22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056"/>
                <a:ext cx="1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37" name="Rectangle 24"/>
              <p:cNvSpPr>
                <a:spLocks noChangeArrowheads="1"/>
              </p:cNvSpPr>
              <p:nvPr/>
            </p:nvSpPr>
            <p:spPr bwMode="auto">
              <a:xfrm>
                <a:off x="2016" y="938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dirty="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8" name="Rectangle 25"/>
              <p:cNvSpPr>
                <a:spLocks noChangeArrowheads="1"/>
              </p:cNvSpPr>
              <p:nvPr/>
            </p:nvSpPr>
            <p:spPr bwMode="auto">
              <a:xfrm>
                <a:off x="2109" y="1035"/>
                <a:ext cx="51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900" dirty="0" smtClean="0">
                    <a:solidFill>
                      <a:srgbClr val="000000"/>
                    </a:solidFill>
                  </a:rPr>
                  <a:t>r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27"/>
            <p:cNvGrpSpPr>
              <a:grpSpLocks noChangeAspect="1"/>
            </p:cNvGrpSpPr>
            <p:nvPr/>
          </p:nvGrpSpPr>
          <p:grpSpPr bwMode="auto">
            <a:xfrm>
              <a:off x="1600208" y="4003690"/>
              <a:ext cx="212726" cy="420689"/>
              <a:chOff x="1008" y="2568"/>
              <a:chExt cx="134" cy="265"/>
            </a:xfrm>
          </p:grpSpPr>
          <p:sp>
            <p:nvSpPr>
              <p:cNvPr id="37933" name="AutoShape 26"/>
              <p:cNvSpPr>
                <a:spLocks noChangeAspect="1" noChangeArrowheads="1" noTextEdit="1"/>
              </p:cNvSpPr>
              <p:nvPr/>
            </p:nvSpPr>
            <p:spPr bwMode="auto">
              <a:xfrm>
                <a:off x="1008" y="2640"/>
                <a:ext cx="12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34" name="Rectangle 28"/>
              <p:cNvSpPr>
                <a:spLocks noChangeArrowheads="1"/>
              </p:cNvSpPr>
              <p:nvPr/>
            </p:nvSpPr>
            <p:spPr bwMode="auto">
              <a:xfrm>
                <a:off x="1008" y="2568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dirty="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36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5" name="Rectangle 29"/>
              <p:cNvSpPr>
                <a:spLocks noChangeArrowheads="1"/>
              </p:cNvSpPr>
              <p:nvPr/>
            </p:nvSpPr>
            <p:spPr bwMode="auto">
              <a:xfrm>
                <a:off x="1091" y="2651"/>
                <a:ext cx="51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900" smtClean="0">
                    <a:solidFill>
                      <a:srgbClr val="000000"/>
                    </a:solidFill>
                  </a:rPr>
                  <a:t>r</a:t>
                </a:r>
                <a:endParaRPr lang="en-US" sz="36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31"/>
            <p:cNvGrpSpPr>
              <a:grpSpLocks noChangeAspect="1"/>
            </p:cNvGrpSpPr>
            <p:nvPr/>
          </p:nvGrpSpPr>
          <p:grpSpPr bwMode="auto">
            <a:xfrm>
              <a:off x="1600200" y="2243138"/>
              <a:ext cx="1025525" cy="392112"/>
              <a:chOff x="1008" y="1413"/>
              <a:chExt cx="646" cy="247"/>
            </a:xfrm>
          </p:grpSpPr>
          <p:sp>
            <p:nvSpPr>
              <p:cNvPr id="37926" name="AutoShape 30"/>
              <p:cNvSpPr>
                <a:spLocks noChangeAspect="1" noChangeArrowheads="1" noTextEdit="1"/>
              </p:cNvSpPr>
              <p:nvPr/>
            </p:nvSpPr>
            <p:spPr bwMode="auto">
              <a:xfrm>
                <a:off x="1008" y="1440"/>
                <a:ext cx="646" cy="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27" name="Rectangle 32"/>
              <p:cNvSpPr>
                <a:spLocks noChangeArrowheads="1"/>
              </p:cNvSpPr>
              <p:nvPr/>
            </p:nvSpPr>
            <p:spPr bwMode="auto">
              <a:xfrm>
                <a:off x="1022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8" name="Rectangle 33"/>
              <p:cNvSpPr>
                <a:spLocks noChangeArrowheads="1"/>
              </p:cNvSpPr>
              <p:nvPr/>
            </p:nvSpPr>
            <p:spPr bwMode="auto">
              <a:xfrm>
                <a:off x="1352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9" name="Rectangle 34"/>
              <p:cNvSpPr>
                <a:spLocks noChangeArrowheads="1"/>
              </p:cNvSpPr>
              <p:nvPr/>
            </p:nvSpPr>
            <p:spPr bwMode="auto">
              <a:xfrm>
                <a:off x="1420" y="1481"/>
                <a:ext cx="4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0" name="Rectangle 35"/>
              <p:cNvSpPr>
                <a:spLocks noChangeArrowheads="1"/>
              </p:cNvSpPr>
              <p:nvPr/>
            </p:nvSpPr>
            <p:spPr bwMode="auto">
              <a:xfrm>
                <a:off x="1475" y="1413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1" name="Rectangle 36"/>
              <p:cNvSpPr>
                <a:spLocks noChangeArrowheads="1"/>
              </p:cNvSpPr>
              <p:nvPr/>
            </p:nvSpPr>
            <p:spPr bwMode="auto">
              <a:xfrm>
                <a:off x="1558" y="1481"/>
                <a:ext cx="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32" name="Rectangle 37"/>
              <p:cNvSpPr>
                <a:spLocks noChangeArrowheads="1"/>
              </p:cNvSpPr>
              <p:nvPr/>
            </p:nvSpPr>
            <p:spPr bwMode="auto">
              <a:xfrm>
                <a:off x="1173" y="1413"/>
                <a:ext cx="113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2500" smtClean="0">
                    <a:solidFill>
                      <a:srgbClr val="000000"/>
                    </a:solidFill>
                  </a:rPr>
                  <a:t>=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39"/>
            <p:cNvGrpSpPr>
              <a:grpSpLocks noChangeAspect="1"/>
            </p:cNvGrpSpPr>
            <p:nvPr/>
          </p:nvGrpSpPr>
          <p:grpSpPr bwMode="auto">
            <a:xfrm>
              <a:off x="1447800" y="3233741"/>
              <a:ext cx="1357313" cy="484188"/>
              <a:chOff x="912" y="2037"/>
              <a:chExt cx="855" cy="305"/>
            </a:xfrm>
          </p:grpSpPr>
          <p:sp>
            <p:nvSpPr>
              <p:cNvPr id="37919" name="AutoShape 38"/>
              <p:cNvSpPr>
                <a:spLocks noChangeAspect="1" noChangeArrowheads="1" noTextEdit="1"/>
              </p:cNvSpPr>
              <p:nvPr/>
            </p:nvSpPr>
            <p:spPr bwMode="auto">
              <a:xfrm>
                <a:off x="912" y="2064"/>
                <a:ext cx="85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20" name="Rectangle 40"/>
              <p:cNvSpPr>
                <a:spLocks noChangeArrowheads="1"/>
              </p:cNvSpPr>
              <p:nvPr/>
            </p:nvSpPr>
            <p:spPr bwMode="auto">
              <a:xfrm>
                <a:off x="1021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1" name="Rectangle 41"/>
              <p:cNvSpPr>
                <a:spLocks noChangeArrowheads="1"/>
              </p:cNvSpPr>
              <p:nvPr/>
            </p:nvSpPr>
            <p:spPr bwMode="auto">
              <a:xfrm>
                <a:off x="1373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2" name="Rectangle 42"/>
              <p:cNvSpPr>
                <a:spLocks noChangeArrowheads="1"/>
              </p:cNvSpPr>
              <p:nvPr/>
            </p:nvSpPr>
            <p:spPr bwMode="auto">
              <a:xfrm>
                <a:off x="1468" y="2179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3" name="Rectangle 43"/>
              <p:cNvSpPr>
                <a:spLocks noChangeArrowheads="1"/>
              </p:cNvSpPr>
              <p:nvPr/>
            </p:nvSpPr>
            <p:spPr bwMode="auto">
              <a:xfrm>
                <a:off x="1523" y="203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4" name="Rectangle 44"/>
              <p:cNvSpPr>
                <a:spLocks noChangeArrowheads="1"/>
              </p:cNvSpPr>
              <p:nvPr/>
            </p:nvSpPr>
            <p:spPr bwMode="auto">
              <a:xfrm>
                <a:off x="1618" y="2179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25" name="Rectangle 45"/>
              <p:cNvSpPr>
                <a:spLocks noChangeArrowheads="1"/>
              </p:cNvSpPr>
              <p:nvPr/>
            </p:nvSpPr>
            <p:spPr bwMode="auto">
              <a:xfrm>
                <a:off x="1197" y="2037"/>
                <a:ext cx="108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</a:rPr>
                  <a:t>=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" name="Group 47"/>
            <p:cNvGrpSpPr>
              <a:grpSpLocks noChangeAspect="1"/>
            </p:cNvGrpSpPr>
            <p:nvPr/>
          </p:nvGrpSpPr>
          <p:grpSpPr bwMode="auto">
            <a:xfrm>
              <a:off x="3200400" y="2395528"/>
              <a:ext cx="255588" cy="481010"/>
              <a:chOff x="2016" y="1509"/>
              <a:chExt cx="161" cy="303"/>
            </a:xfrm>
          </p:grpSpPr>
          <p:sp>
            <p:nvSpPr>
              <p:cNvPr id="37916" name="AutoShape 46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584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7" name="Rectangle 48"/>
              <p:cNvSpPr>
                <a:spLocks noChangeArrowheads="1"/>
              </p:cNvSpPr>
              <p:nvPr/>
            </p:nvSpPr>
            <p:spPr bwMode="auto">
              <a:xfrm>
                <a:off x="2016" y="1509"/>
                <a:ext cx="84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8" name="Rectangle 49"/>
              <p:cNvSpPr>
                <a:spLocks noChangeArrowheads="1"/>
              </p:cNvSpPr>
              <p:nvPr/>
            </p:nvSpPr>
            <p:spPr bwMode="auto">
              <a:xfrm>
                <a:off x="2092" y="1639"/>
                <a:ext cx="6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0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1"/>
            <p:cNvGrpSpPr>
              <a:grpSpLocks noChangeAspect="1"/>
            </p:cNvGrpSpPr>
            <p:nvPr/>
          </p:nvGrpSpPr>
          <p:grpSpPr bwMode="auto">
            <a:xfrm>
              <a:off x="3200400" y="3024185"/>
              <a:ext cx="255588" cy="479424"/>
              <a:chOff x="2016" y="1941"/>
              <a:chExt cx="161" cy="302"/>
            </a:xfrm>
          </p:grpSpPr>
          <p:sp>
            <p:nvSpPr>
              <p:cNvPr id="37913" name="AutoShape 50"/>
              <p:cNvSpPr>
                <a:spLocks noChangeAspect="1" noChangeArrowheads="1" noTextEdit="1"/>
              </p:cNvSpPr>
              <p:nvPr/>
            </p:nvSpPr>
            <p:spPr bwMode="auto">
              <a:xfrm>
                <a:off x="2016" y="1968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4" name="Rectangle 52"/>
              <p:cNvSpPr>
                <a:spLocks noChangeArrowheads="1"/>
              </p:cNvSpPr>
              <p:nvPr/>
            </p:nvSpPr>
            <p:spPr bwMode="auto">
              <a:xfrm>
                <a:off x="2016" y="1941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5" name="Rectangle 53"/>
              <p:cNvSpPr>
                <a:spLocks noChangeArrowheads="1"/>
              </p:cNvSpPr>
              <p:nvPr/>
            </p:nvSpPr>
            <p:spPr bwMode="auto">
              <a:xfrm>
                <a:off x="2110" y="2080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smtClean="0">
                    <a:solidFill>
                      <a:srgbClr val="000000"/>
                    </a:solidFill>
                  </a:rPr>
                  <a:t>r</a:t>
                </a:r>
                <a:endParaRPr lang="en-US" sz="2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55"/>
            <p:cNvGrpSpPr>
              <a:grpSpLocks noChangeAspect="1"/>
            </p:cNvGrpSpPr>
            <p:nvPr/>
          </p:nvGrpSpPr>
          <p:grpSpPr bwMode="auto">
            <a:xfrm>
              <a:off x="2438400" y="4071939"/>
              <a:ext cx="255588" cy="465137"/>
              <a:chOff x="1536" y="2607"/>
              <a:chExt cx="161" cy="293"/>
            </a:xfrm>
          </p:grpSpPr>
          <p:sp>
            <p:nvSpPr>
              <p:cNvPr id="37910" name="AutoShape 54"/>
              <p:cNvSpPr>
                <a:spLocks noChangeAspect="1" noChangeArrowheads="1" noTextEdit="1"/>
              </p:cNvSpPr>
              <p:nvPr/>
            </p:nvSpPr>
            <p:spPr bwMode="auto">
              <a:xfrm>
                <a:off x="1536" y="2640"/>
                <a:ext cx="16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18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911" name="Rectangle 56"/>
              <p:cNvSpPr>
                <a:spLocks noChangeArrowheads="1"/>
              </p:cNvSpPr>
              <p:nvPr/>
            </p:nvSpPr>
            <p:spPr bwMode="auto">
              <a:xfrm>
                <a:off x="1536" y="2607"/>
                <a:ext cx="11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 dirty="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  <a:endParaRPr lang="en-US" sz="28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912" name="Rectangle 57"/>
              <p:cNvSpPr>
                <a:spLocks noChangeArrowheads="1"/>
              </p:cNvSpPr>
              <p:nvPr/>
            </p:nvSpPr>
            <p:spPr bwMode="auto">
              <a:xfrm>
                <a:off x="1630" y="2737"/>
                <a:ext cx="45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700" dirty="0" smtClean="0">
                    <a:solidFill>
                      <a:srgbClr val="000000"/>
                    </a:solidFill>
                  </a:rPr>
                  <a:t>r</a:t>
                </a:r>
                <a:endParaRPr lang="en-US" sz="2800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7892" name="TextBox 52"/>
          <p:cNvSpPr txBox="1">
            <a:spLocks noChangeArrowheads="1"/>
          </p:cNvSpPr>
          <p:nvPr/>
        </p:nvSpPr>
        <p:spPr bwMode="auto">
          <a:xfrm>
            <a:off x="214313" y="4705350"/>
            <a:ext cx="8929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Theoretical ideal canonical surfaces : 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PEC= Perfect Electrical Conductor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(infinite electric conductivity) = good approximation of good conductor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PMC = Perfect Magnetic Conductor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(infinite magnetic conductivity) can only be made artificially over narrow band)</a:t>
            </a:r>
          </a:p>
        </p:txBody>
      </p: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3111500" y="4000500"/>
            <a:ext cx="2032000" cy="536575"/>
            <a:chOff x="3048000" y="5821363"/>
            <a:chExt cx="1984375" cy="457200"/>
          </a:xfrm>
        </p:grpSpPr>
        <p:sp>
          <p:nvSpPr>
            <p:cNvPr id="37894" name="Text Box 24"/>
            <p:cNvSpPr txBox="1">
              <a:spLocks noChangeArrowheads="1"/>
            </p:cNvSpPr>
            <p:nvPr/>
          </p:nvSpPr>
          <p:spPr bwMode="auto">
            <a:xfrm>
              <a:off x="3048000" y="5821363"/>
              <a:ext cx="6111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1800" smtClean="0">
                  <a:solidFill>
                    <a:srgbClr val="000000"/>
                  </a:solidFill>
                  <a:latin typeface="Symbol" pitchFamily="18" charset="2"/>
                </a:rPr>
                <a:t>s =</a:t>
              </a:r>
            </a:p>
          </p:txBody>
        </p:sp>
        <p:sp>
          <p:nvSpPr>
            <p:cNvPr id="37895" name="Text Box 25"/>
            <p:cNvSpPr txBox="1">
              <a:spLocks noChangeArrowheads="1"/>
            </p:cNvSpPr>
            <p:nvPr/>
          </p:nvSpPr>
          <p:spPr bwMode="auto">
            <a:xfrm>
              <a:off x="3581400" y="5821363"/>
              <a:ext cx="14509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conductivity</a:t>
              </a:r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8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47713"/>
          </a:xfrm>
        </p:spPr>
        <p:txBody>
          <a:bodyPr/>
          <a:lstStyle/>
          <a:p>
            <a:r>
              <a:rPr lang="en-US" smtClean="0"/>
              <a:t>Boundary conditions</a:t>
            </a: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971800"/>
            <a:ext cx="5486400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0" y="1447800"/>
            <a:ext cx="7761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FF0000"/>
                </a:solidFill>
              </a:rPr>
              <a:t>General (surface currents cause discontinuous tangential E- and H-fields):</a:t>
            </a:r>
            <a:endParaRPr lang="sv-SE" sz="1800" smtClean="0">
              <a:solidFill>
                <a:srgbClr val="FF0000"/>
              </a:solidFill>
            </a:endParaRPr>
          </a:p>
        </p:txBody>
      </p:sp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5336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0" y="2743200"/>
            <a:ext cx="6459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FF0000"/>
                </a:solidFill>
              </a:rPr>
              <a:t>On dielectric material (continuous tangential E- and H-field):</a:t>
            </a:r>
          </a:p>
        </p:txBody>
      </p:sp>
      <p:pic>
        <p:nvPicPr>
          <p:cNvPr id="3891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222408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0" y="4038600"/>
            <a:ext cx="1025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FF0000"/>
                </a:solidFill>
              </a:rPr>
              <a:t>On PEC</a:t>
            </a:r>
            <a:endParaRPr lang="sv-SE" sz="1800" smtClean="0">
              <a:solidFill>
                <a:srgbClr val="FF0000"/>
              </a:solidFill>
            </a:endParaRPr>
          </a:p>
        </p:txBody>
      </p:sp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114800"/>
            <a:ext cx="110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2057400" y="3962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v-SE" sz="1800" smtClean="0">
                <a:solidFill>
                  <a:srgbClr val="000000"/>
                </a:solidFill>
              </a:rPr>
              <a:t>:</a:t>
            </a:r>
          </a:p>
        </p:txBody>
      </p:sp>
      <p:pic>
        <p:nvPicPr>
          <p:cNvPr id="3892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343400"/>
            <a:ext cx="15763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0" y="5334000"/>
            <a:ext cx="3789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FF0000"/>
                </a:solidFill>
              </a:rPr>
              <a:t>On PMC (does not exist naturally):</a:t>
            </a:r>
            <a:endParaRPr lang="sv-SE" sz="1800" smtClean="0">
              <a:solidFill>
                <a:srgbClr val="FF0000"/>
              </a:solidFill>
            </a:endParaRPr>
          </a:p>
        </p:txBody>
      </p:sp>
      <p:pic>
        <p:nvPicPr>
          <p:cNvPr id="38925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5638800"/>
            <a:ext cx="1770063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Text Box 15"/>
          <p:cNvSpPr txBox="1">
            <a:spLocks noChangeArrowheads="1"/>
          </p:cNvSpPr>
          <p:nvPr/>
        </p:nvSpPr>
        <p:spPr bwMode="auto">
          <a:xfrm>
            <a:off x="3581400" y="2109788"/>
            <a:ext cx="84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surface</a:t>
            </a:r>
          </a:p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currents</a:t>
            </a:r>
            <a:endParaRPr lang="sv-SE" sz="1400" smtClean="0">
              <a:solidFill>
                <a:srgbClr val="000000"/>
              </a:solidFill>
            </a:endParaRPr>
          </a:p>
        </p:txBody>
      </p:sp>
      <p:sp>
        <p:nvSpPr>
          <p:cNvPr id="38927" name="Line 16"/>
          <p:cNvSpPr>
            <a:spLocks noChangeShapeType="1"/>
          </p:cNvSpPr>
          <p:nvPr/>
        </p:nvSpPr>
        <p:spPr bwMode="auto">
          <a:xfrm flipH="1" flipV="1">
            <a:off x="3124200" y="21336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28" name="Line 17"/>
          <p:cNvSpPr>
            <a:spLocks noChangeShapeType="1"/>
          </p:cNvSpPr>
          <p:nvPr/>
        </p:nvSpPr>
        <p:spPr bwMode="auto">
          <a:xfrm flipH="1">
            <a:off x="31242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29" name="Text Box 18"/>
          <p:cNvSpPr txBox="1">
            <a:spLocks noChangeArrowheads="1"/>
          </p:cNvSpPr>
          <p:nvPr/>
        </p:nvSpPr>
        <p:spPr bwMode="auto">
          <a:xfrm>
            <a:off x="2895600" y="5791200"/>
            <a:ext cx="84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induced</a:t>
            </a:r>
          </a:p>
          <a:p>
            <a:pPr eaLnBrk="1" hangingPunct="1"/>
            <a:r>
              <a:rPr lang="sv-SE" sz="1600" smtClean="0">
                <a:solidFill>
                  <a:srgbClr val="000000"/>
                </a:solidFill>
              </a:rPr>
              <a:t>currents</a:t>
            </a:r>
          </a:p>
        </p:txBody>
      </p:sp>
      <p:sp>
        <p:nvSpPr>
          <p:cNvPr id="38930" name="Line 19"/>
          <p:cNvSpPr>
            <a:spLocks noChangeShapeType="1"/>
          </p:cNvSpPr>
          <p:nvPr/>
        </p:nvSpPr>
        <p:spPr bwMode="auto">
          <a:xfrm flipH="1" flipV="1">
            <a:off x="1981200" y="51816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31" name="Line 20"/>
          <p:cNvSpPr>
            <a:spLocks noChangeShapeType="1"/>
          </p:cNvSpPr>
          <p:nvPr/>
        </p:nvSpPr>
        <p:spPr bwMode="auto">
          <a:xfrm flipH="1" flipV="1">
            <a:off x="2362200" y="6019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0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15375" cy="1143000"/>
          </a:xfrm>
        </p:spPr>
        <p:txBody>
          <a:bodyPr/>
          <a:lstStyle/>
          <a:p>
            <a:r>
              <a:rPr lang="en-US" smtClean="0"/>
              <a:t>Impressed tang. currents on PEC</a:t>
            </a:r>
            <a:br>
              <a:rPr lang="en-US" smtClean="0"/>
            </a:br>
            <a:r>
              <a:rPr lang="en-US" smtClean="0"/>
              <a:t>do not radiate (are “short-circuited”)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09600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781800" y="3286125"/>
            <a:ext cx="2133600" cy="1311275"/>
            <a:chOff x="6781800" y="3810000"/>
            <a:chExt cx="2133600" cy="1311275"/>
          </a:xfrm>
        </p:grpSpPr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6781800" y="3810000"/>
              <a:ext cx="2133600" cy="131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Satisfies</a:t>
              </a:r>
            </a:p>
            <a:p>
              <a:pPr eaLnBrk="1" hangingPunct="1"/>
              <a:endParaRPr lang="sv-SE" sz="2000" smtClean="0">
                <a:solidFill>
                  <a:srgbClr val="000000"/>
                </a:solidFill>
              </a:endParaRPr>
            </a:p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and is therefore the</a:t>
              </a:r>
            </a:p>
            <a:p>
              <a:pPr eaLnBrk="1" hangingPunct="1"/>
              <a:r>
                <a:rPr lang="sv-SE" sz="2000" smtClean="0">
                  <a:solidFill>
                    <a:srgbClr val="000000"/>
                  </a:solidFill>
                </a:rPr>
                <a:t>unique solution</a:t>
              </a:r>
            </a:p>
          </p:txBody>
        </p:sp>
        <p:pic>
          <p:nvPicPr>
            <p:cNvPr id="4096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34200" y="4114800"/>
              <a:ext cx="157956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5" name="Rectangle 14"/>
          <p:cNvSpPr>
            <a:spLocks noChangeArrowheads="1"/>
          </p:cNvSpPr>
          <p:nvPr/>
        </p:nvSpPr>
        <p:spPr bwMode="auto">
          <a:xfrm>
            <a:off x="285750" y="4929188"/>
            <a:ext cx="8143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We say that tangential electric currents are SHORT-CIRCUITED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 on PECs and therefore do not radiate. 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(terminology comes from electric dipoles with feed gaps)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Tangential magnetic currents on PEC will induce tangential electric currents </a:t>
            </a:r>
          </a:p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which will radiate.</a:t>
            </a:r>
          </a:p>
        </p:txBody>
      </p:sp>
    </p:spTree>
    <p:extLst>
      <p:ext uri="{BB962C8B-B14F-4D97-AF65-F5344CB8AC3E}">
        <p14:creationId xmlns:p14="http://schemas.microsoft.com/office/powerpoint/2010/main" val="3855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z="4000" smtClean="0"/>
              <a:t>Skin depth </a:t>
            </a:r>
            <a:br>
              <a:rPr lang="en-US" sz="4000" smtClean="0"/>
            </a:br>
            <a:r>
              <a:rPr lang="en-US" sz="4000" smtClean="0"/>
              <a:t>(field penetration into good conductors)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 l="8035" t="45769" r="56250" b="42857"/>
          <a:stretch>
            <a:fillRect/>
          </a:stretch>
        </p:blipFill>
        <p:spPr bwMode="auto">
          <a:xfrm>
            <a:off x="428625" y="2214563"/>
            <a:ext cx="82550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54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Example of skin depths of good conductors (can be approximated as PEC if thickness &gt; skin depth)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2" cstate="print"/>
          <a:srcRect l="60547" t="53751" r="7031" b="16875"/>
          <a:stretch>
            <a:fillRect/>
          </a:stretch>
        </p:blipFill>
        <p:spPr bwMode="auto">
          <a:xfrm>
            <a:off x="571500" y="1928813"/>
            <a:ext cx="8072438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97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Question: What with scattering from a thin wire. For which polarization is it larger?</a:t>
            </a:r>
          </a:p>
        </p:txBody>
      </p:sp>
      <p:sp>
        <p:nvSpPr>
          <p:cNvPr id="45059" name="Line 4"/>
          <p:cNvSpPr>
            <a:spLocks noChangeShapeType="1"/>
          </p:cNvSpPr>
          <p:nvPr/>
        </p:nvSpPr>
        <p:spPr bwMode="auto">
          <a:xfrm>
            <a:off x="6019800" y="22098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71600" y="2819400"/>
            <a:ext cx="2438400" cy="1295400"/>
            <a:chOff x="576" y="2016"/>
            <a:chExt cx="1536" cy="816"/>
          </a:xfrm>
        </p:grpSpPr>
        <p:sp>
          <p:nvSpPr>
            <p:cNvPr id="45069" name="Line 5"/>
            <p:cNvSpPr>
              <a:spLocks noChangeShapeType="1"/>
            </p:cNvSpPr>
            <p:nvPr/>
          </p:nvSpPr>
          <p:spPr bwMode="auto">
            <a:xfrm>
              <a:off x="1008" y="20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5070" name="Text Box 6"/>
            <p:cNvSpPr txBox="1">
              <a:spLocks noChangeArrowheads="1"/>
            </p:cNvSpPr>
            <p:nvPr/>
          </p:nvSpPr>
          <p:spPr bwMode="auto">
            <a:xfrm>
              <a:off x="576" y="2256"/>
              <a:ext cx="4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TM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71" name="Freeform 7"/>
            <p:cNvSpPr>
              <a:spLocks/>
            </p:cNvSpPr>
            <p:nvPr/>
          </p:nvSpPr>
          <p:spPr bwMode="auto">
            <a:xfrm>
              <a:off x="1152" y="2400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143000" y="4724400"/>
            <a:ext cx="2971800" cy="457200"/>
            <a:chOff x="432" y="2880"/>
            <a:chExt cx="1872" cy="288"/>
          </a:xfrm>
        </p:grpSpPr>
        <p:sp>
          <p:nvSpPr>
            <p:cNvPr id="45065" name="Oval 8"/>
            <p:cNvSpPr>
              <a:spLocks noChangeArrowheads="1"/>
            </p:cNvSpPr>
            <p:nvPr/>
          </p:nvSpPr>
          <p:spPr bwMode="auto">
            <a:xfrm>
              <a:off x="912" y="2976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6" name="Oval 9"/>
            <p:cNvSpPr>
              <a:spLocks noChangeArrowheads="1"/>
            </p:cNvSpPr>
            <p:nvPr/>
          </p:nvSpPr>
          <p:spPr bwMode="auto">
            <a:xfrm>
              <a:off x="978" y="305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sp>
          <p:nvSpPr>
            <p:cNvPr id="45067" name="Text Box 10"/>
            <p:cNvSpPr txBox="1">
              <a:spLocks noChangeArrowheads="1"/>
            </p:cNvSpPr>
            <p:nvPr/>
          </p:nvSpPr>
          <p:spPr bwMode="auto">
            <a:xfrm>
              <a:off x="432" y="2880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E</a:t>
              </a:r>
              <a:r>
                <a:rPr lang="en-US" sz="1800" b="1" baseline="-25000" smtClean="0">
                  <a:solidFill>
                    <a:srgbClr val="000000"/>
                  </a:solidFill>
                </a:rPr>
                <a:t>TE</a:t>
              </a:r>
              <a:endParaRPr lang="en-US" sz="1800" b="1" smtClean="0">
                <a:solidFill>
                  <a:srgbClr val="000000"/>
                </a:solidFill>
              </a:endParaRPr>
            </a:p>
          </p:txBody>
        </p:sp>
        <p:sp>
          <p:nvSpPr>
            <p:cNvPr id="45068" name="Freeform 11"/>
            <p:cNvSpPr>
              <a:spLocks/>
            </p:cNvSpPr>
            <p:nvPr/>
          </p:nvSpPr>
          <p:spPr bwMode="auto">
            <a:xfrm>
              <a:off x="1344" y="3016"/>
              <a:ext cx="960" cy="104"/>
            </a:xfrm>
            <a:custGeom>
              <a:avLst/>
              <a:gdLst>
                <a:gd name="T0" fmla="*/ 0 w 960"/>
                <a:gd name="T1" fmla="*/ 96 h 104"/>
                <a:gd name="T2" fmla="*/ 96 w 960"/>
                <a:gd name="T3" fmla="*/ 0 h 104"/>
                <a:gd name="T4" fmla="*/ 144 w 960"/>
                <a:gd name="T5" fmla="*/ 96 h 104"/>
                <a:gd name="T6" fmla="*/ 240 w 960"/>
                <a:gd name="T7" fmla="*/ 0 h 104"/>
                <a:gd name="T8" fmla="*/ 288 w 960"/>
                <a:gd name="T9" fmla="*/ 96 h 104"/>
                <a:gd name="T10" fmla="*/ 384 w 960"/>
                <a:gd name="T11" fmla="*/ 0 h 104"/>
                <a:gd name="T12" fmla="*/ 432 w 960"/>
                <a:gd name="T13" fmla="*/ 96 h 104"/>
                <a:gd name="T14" fmla="*/ 528 w 960"/>
                <a:gd name="T15" fmla="*/ 0 h 104"/>
                <a:gd name="T16" fmla="*/ 576 w 960"/>
                <a:gd name="T17" fmla="*/ 96 h 104"/>
                <a:gd name="T18" fmla="*/ 672 w 960"/>
                <a:gd name="T19" fmla="*/ 0 h 104"/>
                <a:gd name="T20" fmla="*/ 720 w 960"/>
                <a:gd name="T21" fmla="*/ 96 h 104"/>
                <a:gd name="T22" fmla="*/ 816 w 960"/>
                <a:gd name="T23" fmla="*/ 0 h 104"/>
                <a:gd name="T24" fmla="*/ 864 w 960"/>
                <a:gd name="T25" fmla="*/ 96 h 104"/>
                <a:gd name="T26" fmla="*/ 960 w 960"/>
                <a:gd name="T27" fmla="*/ 4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0"/>
                <a:gd name="T43" fmla="*/ 0 h 104"/>
                <a:gd name="T44" fmla="*/ 960 w 96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0" h="104">
                  <a:moveTo>
                    <a:pt x="0" y="96"/>
                  </a:moveTo>
                  <a:cubicBezTo>
                    <a:pt x="36" y="48"/>
                    <a:pt x="72" y="0"/>
                    <a:pt x="96" y="0"/>
                  </a:cubicBezTo>
                  <a:cubicBezTo>
                    <a:pt x="120" y="0"/>
                    <a:pt x="120" y="96"/>
                    <a:pt x="144" y="96"/>
                  </a:cubicBezTo>
                  <a:cubicBezTo>
                    <a:pt x="168" y="96"/>
                    <a:pt x="216" y="0"/>
                    <a:pt x="240" y="0"/>
                  </a:cubicBezTo>
                  <a:cubicBezTo>
                    <a:pt x="264" y="0"/>
                    <a:pt x="264" y="96"/>
                    <a:pt x="288" y="96"/>
                  </a:cubicBezTo>
                  <a:cubicBezTo>
                    <a:pt x="312" y="96"/>
                    <a:pt x="360" y="0"/>
                    <a:pt x="384" y="0"/>
                  </a:cubicBezTo>
                  <a:cubicBezTo>
                    <a:pt x="408" y="0"/>
                    <a:pt x="408" y="96"/>
                    <a:pt x="432" y="96"/>
                  </a:cubicBezTo>
                  <a:cubicBezTo>
                    <a:pt x="456" y="96"/>
                    <a:pt x="504" y="0"/>
                    <a:pt x="528" y="0"/>
                  </a:cubicBezTo>
                  <a:cubicBezTo>
                    <a:pt x="552" y="0"/>
                    <a:pt x="552" y="96"/>
                    <a:pt x="576" y="96"/>
                  </a:cubicBezTo>
                  <a:cubicBezTo>
                    <a:pt x="600" y="96"/>
                    <a:pt x="648" y="0"/>
                    <a:pt x="672" y="0"/>
                  </a:cubicBezTo>
                  <a:cubicBezTo>
                    <a:pt x="696" y="0"/>
                    <a:pt x="696" y="96"/>
                    <a:pt x="720" y="96"/>
                  </a:cubicBezTo>
                  <a:cubicBezTo>
                    <a:pt x="744" y="96"/>
                    <a:pt x="792" y="0"/>
                    <a:pt x="816" y="0"/>
                  </a:cubicBezTo>
                  <a:cubicBezTo>
                    <a:pt x="840" y="0"/>
                    <a:pt x="840" y="88"/>
                    <a:pt x="864" y="96"/>
                  </a:cubicBezTo>
                  <a:cubicBezTo>
                    <a:pt x="888" y="104"/>
                    <a:pt x="936" y="56"/>
                    <a:pt x="96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6689725" y="3089275"/>
            <a:ext cx="202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 dirty="0" smtClean="0">
                <a:solidFill>
                  <a:srgbClr val="FF0000"/>
                </a:solidFill>
              </a:rPr>
              <a:t>Scatters strongly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6781800" y="4572000"/>
            <a:ext cx="18998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000" b="1" smtClean="0">
                <a:solidFill>
                  <a:srgbClr val="FF0000"/>
                </a:solidFill>
              </a:rPr>
              <a:t>Scatters weakly</a:t>
            </a:r>
          </a:p>
        </p:txBody>
      </p:sp>
      <p:sp>
        <p:nvSpPr>
          <p:cNvPr id="45064" name="Text Box 16"/>
          <p:cNvSpPr txBox="1">
            <a:spLocks noChangeArrowheads="1"/>
          </p:cNvSpPr>
          <p:nvPr/>
        </p:nvSpPr>
        <p:spPr bwMode="auto">
          <a:xfrm>
            <a:off x="5334000" y="1785938"/>
            <a:ext cx="1376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Thin wire</a:t>
            </a:r>
          </a:p>
        </p:txBody>
      </p:sp>
    </p:spTree>
    <p:extLst>
      <p:ext uri="{BB962C8B-B14F-4D97-AF65-F5344CB8AC3E}">
        <p14:creationId xmlns:p14="http://schemas.microsoft.com/office/powerpoint/2010/main" val="138003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6" grpId="0"/>
      <p:bldP spid="5940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357188"/>
            <a:ext cx="8715375" cy="1143000"/>
          </a:xfrm>
        </p:spPr>
        <p:txBody>
          <a:bodyPr/>
          <a:lstStyle/>
          <a:p>
            <a:r>
              <a:rPr lang="en-US" smtClean="0"/>
              <a:t>About the vector potentials used in most other antenna theory textbooks:</a:t>
            </a:r>
          </a:p>
        </p:txBody>
      </p:sp>
      <p:sp>
        <p:nvSpPr>
          <p:cNvPr id="46083" name="Oval 3"/>
          <p:cNvSpPr>
            <a:spLocks noChangeArrowheads="1"/>
          </p:cNvSpPr>
          <p:nvPr/>
        </p:nvSpPr>
        <p:spPr bwMode="auto">
          <a:xfrm>
            <a:off x="457200" y="18288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4" name="Oval 4"/>
          <p:cNvSpPr>
            <a:spLocks noChangeArrowheads="1"/>
          </p:cNvSpPr>
          <p:nvPr/>
        </p:nvSpPr>
        <p:spPr bwMode="auto">
          <a:xfrm>
            <a:off x="6019800" y="19050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3048000" y="43434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2514600" y="2514600"/>
            <a:ext cx="358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85800" y="2286000"/>
            <a:ext cx="14478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Sources</a:t>
            </a:r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400" b="1" smtClean="0">
                <a:solidFill>
                  <a:srgbClr val="000000"/>
                </a:solidFill>
                <a:latin typeface="Arial" pitchFamily="34" charset="0"/>
              </a:rPr>
              <a:t>J, M</a:t>
            </a:r>
            <a:endParaRPr lang="en-US" sz="1000" smtClean="0">
              <a:solidFill>
                <a:srgbClr val="000000"/>
              </a:solidFill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429000" y="1905000"/>
            <a:ext cx="1371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 Path 1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0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4953000" y="3352800"/>
            <a:ext cx="14478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Differentiation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6248400" y="22860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Fields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b="1" smtClean="0">
                <a:solidFill>
                  <a:srgbClr val="000000"/>
                </a:solidFill>
                <a:latin typeface="Arial" pitchFamily="34" charset="0"/>
              </a:rPr>
              <a:t>E, H</a:t>
            </a: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3124200" y="4648200"/>
            <a:ext cx="190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Vector potentials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A, F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e</a:t>
            </a:r>
            <a:r>
              <a:rPr lang="en-US" sz="2000" i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,</a:t>
            </a:r>
            <a:r>
              <a:rPr lang="en-US" sz="1800" i="1"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sym typeface="Symbol" pitchFamily="18" charset="2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18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)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1524000" y="3200400"/>
            <a:ext cx="16002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rot="21479621" flipV="1">
            <a:off x="5105400" y="3276600"/>
            <a:ext cx="1752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410200" y="5029200"/>
            <a:ext cx="24987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 eaLnBrk="1" hangingPunct="1"/>
            <a:r>
              <a:rPr lang="en-US" sz="3200" smtClean="0">
                <a:solidFill>
                  <a:srgbClr val="FF0000"/>
                </a:solidFill>
                <a:latin typeface="Times"/>
              </a:rPr>
              <a:t>Auxiliary step</a:t>
            </a:r>
          </a:p>
        </p:txBody>
      </p:sp>
    </p:spTree>
    <p:extLst>
      <p:ext uri="{BB962C8B-B14F-4D97-AF65-F5344CB8AC3E}">
        <p14:creationId xmlns:p14="http://schemas.microsoft.com/office/powerpoint/2010/main" val="16798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28625"/>
            <a:ext cx="7772400" cy="1143000"/>
          </a:xfrm>
        </p:spPr>
        <p:txBody>
          <a:bodyPr/>
          <a:lstStyle/>
          <a:p>
            <a:r>
              <a:rPr lang="en-US" smtClean="0"/>
              <a:t>However, the vector potentials are really NOT needed</a:t>
            </a:r>
          </a:p>
        </p:txBody>
      </p:sp>
      <p:sp>
        <p:nvSpPr>
          <p:cNvPr id="49155" name="Oval 3"/>
          <p:cNvSpPr>
            <a:spLocks noChangeArrowheads="1"/>
          </p:cNvSpPr>
          <p:nvPr/>
        </p:nvSpPr>
        <p:spPr bwMode="auto">
          <a:xfrm>
            <a:off x="457200" y="18288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6019800" y="19050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3048000" y="4343400"/>
            <a:ext cx="20574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2514600" y="2514600"/>
            <a:ext cx="358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85800" y="2286000"/>
            <a:ext cx="14478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Sources</a:t>
            </a:r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400" b="1" smtClean="0">
                <a:solidFill>
                  <a:srgbClr val="000000"/>
                </a:solidFill>
                <a:latin typeface="Arial" pitchFamily="34" charset="0"/>
              </a:rPr>
              <a:t>J, M</a:t>
            </a:r>
            <a:endParaRPr lang="en-US" sz="1000" smtClean="0">
              <a:solidFill>
                <a:srgbClr val="000000"/>
              </a:solidFill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3429000" y="1905000"/>
            <a:ext cx="1371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 Path 1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Integration</a:t>
            </a:r>
          </a:p>
          <a:p>
            <a:pPr algn="ctr" eaLnBrk="1" hangingPunct="1">
              <a:lnSpc>
                <a:spcPts val="10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4953000" y="3352800"/>
            <a:ext cx="14478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Differentiation</a:t>
            </a:r>
          </a:p>
          <a:p>
            <a:pPr algn="ctr" eaLnBrk="1" hangingPunct="1">
              <a:lnSpc>
                <a:spcPts val="11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Path 2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6248400" y="22860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smtClean="0">
                <a:solidFill>
                  <a:srgbClr val="000000"/>
                </a:solidFill>
                <a:latin typeface="Arial" pitchFamily="34" charset="0"/>
              </a:rPr>
              <a:t>Fields</a:t>
            </a: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en-US" sz="1600" b="1" smtClean="0">
                <a:solidFill>
                  <a:srgbClr val="000000"/>
                </a:solidFill>
                <a:latin typeface="Arial" pitchFamily="34" charset="0"/>
              </a:rPr>
              <a:t>E, H</a:t>
            </a: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124200" y="4648200"/>
            <a:ext cx="190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Vector potentials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A, F</a:t>
            </a:r>
          </a:p>
          <a:p>
            <a:pPr algn="ctr" eaLnBrk="1" fontAlgn="auto" hangingPunct="1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e</a:t>
            </a:r>
            <a:r>
              <a:rPr lang="en-US" sz="2000" i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,</a:t>
            </a:r>
            <a:r>
              <a:rPr lang="en-US" sz="1800" i="1"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sym typeface="Symbol" pitchFamily="18" charset="2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</a:t>
            </a:r>
            <a:r>
              <a:rPr lang="en-US" sz="2000" i="1" baseline="-250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1800">
                <a:solidFill>
                  <a:srgbClr val="000000"/>
                </a:solidFill>
                <a:latin typeface="Arial" charset="0"/>
                <a:sym typeface="Symbol" pitchFamily="18" charset="2"/>
              </a:rPr>
              <a:t>)</a:t>
            </a: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1524000" y="3200400"/>
            <a:ext cx="16002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 rot="21479621" flipV="1">
            <a:off x="5105400" y="3276600"/>
            <a:ext cx="17526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5410200" y="5029200"/>
            <a:ext cx="24987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 eaLnBrk="1" hangingPunct="1"/>
            <a:r>
              <a:rPr lang="en-US" sz="3200" smtClean="0">
                <a:solidFill>
                  <a:srgbClr val="FF0000"/>
                </a:solidFill>
                <a:latin typeface="Times"/>
              </a:rPr>
              <a:t>Auxiliary step</a:t>
            </a:r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1752600" y="4038600"/>
            <a:ext cx="4495800" cy="19812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 flipV="1">
            <a:off x="1752600" y="4114800"/>
            <a:ext cx="4114800" cy="18288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1857375" y="6324600"/>
            <a:ext cx="462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Use vector integral forms instead!</a:t>
            </a:r>
          </a:p>
        </p:txBody>
      </p:sp>
    </p:spTree>
    <p:extLst>
      <p:ext uri="{BB962C8B-B14F-4D97-AF65-F5344CB8AC3E}">
        <p14:creationId xmlns:p14="http://schemas.microsoft.com/office/powerpoint/2010/main" val="382663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Vector integral forms of E- and H-fields versus vector potentials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Auxiliary vector potentials:</a:t>
            </a:r>
            <a:br>
              <a:rPr lang="en-US" smtClean="0"/>
            </a:br>
            <a:r>
              <a:rPr lang="en-US" b="1" smtClean="0"/>
              <a:t>+</a:t>
            </a:r>
            <a:r>
              <a:rPr lang="en-US" smtClean="0"/>
              <a:t> </a:t>
            </a:r>
            <a:r>
              <a:rPr lang="en-US" sz="2800" smtClean="0"/>
              <a:t>far field: scalar Green’s functions for A and F</a:t>
            </a:r>
            <a:br>
              <a:rPr lang="en-US" sz="2800" smtClean="0"/>
            </a:br>
            <a:r>
              <a:rPr lang="en-US" sz="2800" b="1" smtClean="0"/>
              <a:t>-</a:t>
            </a:r>
            <a:r>
              <a:rPr lang="en-US" sz="2800" smtClean="0"/>
              <a:t> </a:t>
            </a:r>
            <a:r>
              <a:rPr lang="sv-SE" sz="2800" smtClean="0"/>
              <a:t> </a:t>
            </a:r>
            <a:r>
              <a:rPr lang="en-US" sz="2800" smtClean="0"/>
              <a:t>near field: differential operations needed</a:t>
            </a:r>
            <a:br>
              <a:rPr lang="en-US" sz="2800" smtClean="0"/>
            </a:br>
            <a:r>
              <a:rPr lang="en-US" sz="2800" b="1" smtClean="0"/>
              <a:t>-</a:t>
            </a:r>
            <a:r>
              <a:rPr lang="en-US" sz="2800" smtClean="0"/>
              <a:t> </a:t>
            </a:r>
            <a:r>
              <a:rPr lang="sv-SE" sz="2800" smtClean="0"/>
              <a:t> </a:t>
            </a:r>
            <a:r>
              <a:rPr lang="en-US" sz="2800" smtClean="0"/>
              <a:t>difficult unnecessary constants </a:t>
            </a:r>
            <a:r>
              <a:rPr lang="en-US" sz="2800" smtClean="0">
                <a:latin typeface="Symbol" pitchFamily="18" charset="2"/>
              </a:rPr>
              <a:t>e, h, w</a:t>
            </a:r>
          </a:p>
          <a:p>
            <a:pPr>
              <a:lnSpc>
                <a:spcPct val="90000"/>
              </a:lnSpc>
            </a:pPr>
            <a:r>
              <a:rPr lang="en-US" smtClean="0"/>
              <a:t>Vector integral forms: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b="1" smtClean="0"/>
              <a:t>+</a:t>
            </a:r>
            <a:r>
              <a:rPr lang="en-US" sz="2800" smtClean="0"/>
              <a:t> simple vector operations in far &amp; near fields</a:t>
            </a:r>
            <a:br>
              <a:rPr lang="en-US" sz="2800" smtClean="0"/>
            </a:br>
            <a:r>
              <a:rPr lang="en-US" sz="2800" b="1" smtClean="0"/>
              <a:t>+</a:t>
            </a:r>
            <a:r>
              <a:rPr lang="en-US" sz="2800" smtClean="0"/>
              <a:t> very compact formulas in far field </a:t>
            </a:r>
            <a:br>
              <a:rPr lang="en-US" sz="2800" smtClean="0"/>
            </a:br>
            <a:r>
              <a:rPr lang="en-US" sz="2800" b="1" smtClean="0"/>
              <a:t>+</a:t>
            </a:r>
            <a:r>
              <a:rPr lang="en-US" sz="2800" smtClean="0"/>
              <a:t> independent of coordinate system</a:t>
            </a:r>
            <a:br>
              <a:rPr lang="en-US" sz="2800" smtClean="0"/>
            </a:br>
            <a:r>
              <a:rPr lang="en-US" sz="2800" b="1" smtClean="0"/>
              <a:t>+</a:t>
            </a:r>
            <a:r>
              <a:rPr lang="en-US" sz="2800" smtClean="0"/>
              <a:t> easy to interpret </a:t>
            </a:r>
            <a:br>
              <a:rPr lang="en-US" sz="2800" smtClean="0"/>
            </a:br>
            <a:r>
              <a:rPr lang="en-US" sz="2800" b="1" smtClean="0"/>
              <a:t>+</a:t>
            </a:r>
            <a:r>
              <a:rPr lang="en-US" sz="2800" smtClean="0"/>
              <a:t> easy to separate reactive and radiating near-fields</a:t>
            </a:r>
            <a:br>
              <a:rPr lang="en-US" sz="2800" smtClean="0"/>
            </a:br>
            <a:r>
              <a:rPr lang="en-US" sz="2800" smtClean="0"/>
              <a:t>-  strong source point singularities so near-field algorithms are needed</a:t>
            </a:r>
          </a:p>
        </p:txBody>
      </p:sp>
    </p:spTree>
    <p:extLst>
      <p:ext uri="{BB962C8B-B14F-4D97-AF65-F5344CB8AC3E}">
        <p14:creationId xmlns:p14="http://schemas.microsoft.com/office/powerpoint/2010/main" val="3131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r>
              <a:rPr lang="en-US" sz="4000" dirty="0"/>
              <a:t>Equivalent circuits </a:t>
            </a:r>
            <a:r>
              <a:rPr lang="en-US" sz="4000" dirty="0" smtClean="0"/>
              <a:t>of transmit </a:t>
            </a:r>
            <a:r>
              <a:rPr lang="en-US" sz="4000" dirty="0"/>
              <a:t>antennas</a:t>
            </a: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 b="28299"/>
          <a:stretch>
            <a:fillRect/>
          </a:stretch>
        </p:blipFill>
        <p:spPr bwMode="auto">
          <a:xfrm>
            <a:off x="1752600" y="2286000"/>
            <a:ext cx="6019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304800"/>
            <a:ext cx="8929687" cy="1143000"/>
          </a:xfrm>
        </p:spPr>
        <p:txBody>
          <a:bodyPr/>
          <a:lstStyle/>
          <a:p>
            <a:r>
              <a:rPr lang="en-US" sz="3600" smtClean="0"/>
              <a:t>Vector Integral Forms of the E- and H-fields used in compendium (general formulas)</a:t>
            </a:r>
            <a:endParaRPr lang="en-US" sz="3200" smtClean="0"/>
          </a:p>
        </p:txBody>
      </p:sp>
      <p:pic>
        <p:nvPicPr>
          <p:cNvPr id="1028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25050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90800"/>
            <a:ext cx="2655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27"/>
          <p:cNvSpPr txBox="1">
            <a:spLocks noChangeArrowheads="1"/>
          </p:cNvSpPr>
          <p:nvPr/>
        </p:nvSpPr>
        <p:spPr bwMode="auto">
          <a:xfrm>
            <a:off x="381000" y="2971800"/>
            <a:ext cx="80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where</a:t>
            </a:r>
          </a:p>
        </p:txBody>
      </p:sp>
      <p:pic>
        <p:nvPicPr>
          <p:cNvPr id="1031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352800"/>
            <a:ext cx="519271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191000"/>
            <a:ext cx="38465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30"/>
          <p:cNvSpPr txBox="1">
            <a:spLocks noChangeArrowheads="1"/>
          </p:cNvSpPr>
          <p:nvPr/>
        </p:nvSpPr>
        <p:spPr bwMode="auto">
          <a:xfrm>
            <a:off x="441325" y="5013325"/>
            <a:ext cx="63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dirty="0" err="1" smtClean="0">
                <a:solidFill>
                  <a:srgbClr val="000000"/>
                </a:solidFill>
              </a:rPr>
              <a:t>with</a:t>
            </a:r>
            <a:endParaRPr lang="sv-SE" sz="2000" dirty="0" smtClean="0">
              <a:solidFill>
                <a:srgbClr val="000000"/>
              </a:solidFill>
            </a:endParaRPr>
          </a:p>
        </p:txBody>
      </p:sp>
      <p:pic>
        <p:nvPicPr>
          <p:cNvPr id="1034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5486400"/>
            <a:ext cx="1284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33"/>
          <p:cNvSpPr txBox="1">
            <a:spLocks noChangeArrowheads="1"/>
          </p:cNvSpPr>
          <p:nvPr/>
        </p:nvSpPr>
        <p:spPr bwMode="auto">
          <a:xfrm>
            <a:off x="1905000" y="54102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1036" name="Text Box 34"/>
          <p:cNvSpPr txBox="1">
            <a:spLocks noChangeArrowheads="1"/>
          </p:cNvSpPr>
          <p:nvPr/>
        </p:nvSpPr>
        <p:spPr bwMode="auto">
          <a:xfrm>
            <a:off x="4114800" y="54102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;</a:t>
            </a:r>
          </a:p>
        </p:txBody>
      </p:sp>
      <p:pic>
        <p:nvPicPr>
          <p:cNvPr id="1037" name="Picture 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5410200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3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5943600"/>
            <a:ext cx="162718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3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7000" y="5410200"/>
            <a:ext cx="174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3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19400" y="5867400"/>
            <a:ext cx="29654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3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1200" y="5867400"/>
            <a:ext cx="29654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Rectangle 44"/>
          <p:cNvSpPr>
            <a:spLocks noChangeArrowheads="1"/>
          </p:cNvSpPr>
          <p:nvPr/>
        </p:nvSpPr>
        <p:spPr bwMode="auto">
          <a:xfrm>
            <a:off x="381000" y="3368675"/>
            <a:ext cx="5410200" cy="16224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724400" y="2098675"/>
            <a:ext cx="3548063" cy="2012950"/>
            <a:chOff x="4724400" y="2098675"/>
            <a:chExt cx="3548063" cy="2012950"/>
          </a:xfrm>
        </p:grpSpPr>
        <p:sp>
          <p:nvSpPr>
            <p:cNvPr id="1044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1045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7" name="Picture 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8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49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2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5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  <p:graphicFrame>
        <p:nvGraphicFramePr>
          <p:cNvPr id="1026" name="Object 34"/>
          <p:cNvGraphicFramePr>
            <a:graphicFrameLocks noChangeAspect="1"/>
          </p:cNvGraphicFramePr>
          <p:nvPr/>
        </p:nvGraphicFramePr>
        <p:xfrm>
          <a:off x="417513" y="5429250"/>
          <a:ext cx="12922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53" name="Equation" r:id="rId16" imgW="596641" imgH="165028" progId="">
                  <p:embed/>
                </p:oleObj>
              </mc:Choice>
              <mc:Fallback>
                <p:oleObj name="Equation" r:id="rId16" imgW="596641" imgH="165028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5429250"/>
                        <a:ext cx="12922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186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Vector integral formulas for </a:t>
            </a:r>
            <a:r>
              <a:rPr lang="en-US" sz="4800" b="1" smtClean="0"/>
              <a:t>radiating</a:t>
            </a:r>
            <a:r>
              <a:rPr lang="en-US" smtClean="0"/>
              <a:t> near fields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214563"/>
            <a:ext cx="2613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05200"/>
            <a:ext cx="3829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572000"/>
            <a:ext cx="3959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5334000"/>
            <a:ext cx="49514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Rectangle 9"/>
          <p:cNvSpPr>
            <a:spLocks noChangeArrowheads="1"/>
          </p:cNvSpPr>
          <p:nvPr/>
        </p:nvSpPr>
        <p:spPr bwMode="auto">
          <a:xfrm>
            <a:off x="857250" y="2755900"/>
            <a:ext cx="5029200" cy="1593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1273175" y="2089150"/>
            <a:ext cx="763588" cy="349250"/>
            <a:chOff x="802" y="1316"/>
            <a:chExt cx="481" cy="220"/>
          </a:xfrm>
        </p:grpSpPr>
        <p:sp>
          <p:nvSpPr>
            <p:cNvPr id="51263" name="AutoShape 10"/>
            <p:cNvSpPr>
              <a:spLocks noChangeAspect="1" noChangeArrowheads="1" noTextEdit="1"/>
            </p:cNvSpPr>
            <p:nvPr/>
          </p:nvSpPr>
          <p:spPr bwMode="auto">
            <a:xfrm>
              <a:off x="816" y="1344"/>
              <a:ext cx="4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64" name="Rectangle 12"/>
            <p:cNvSpPr>
              <a:spLocks noChangeArrowheads="1"/>
            </p:cNvSpPr>
            <p:nvPr/>
          </p:nvSpPr>
          <p:spPr bwMode="auto">
            <a:xfrm>
              <a:off x="802" y="1316"/>
              <a:ext cx="9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k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5" name="Rectangle 13"/>
            <p:cNvSpPr>
              <a:spLocks noChangeArrowheads="1"/>
            </p:cNvSpPr>
            <p:nvPr/>
          </p:nvSpPr>
          <p:spPr bwMode="auto">
            <a:xfrm>
              <a:off x="898" y="1316"/>
              <a:ext cx="12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R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6" name="Rectangle 14"/>
            <p:cNvSpPr>
              <a:spLocks noChangeArrowheads="1"/>
            </p:cNvSpPr>
            <p:nvPr/>
          </p:nvSpPr>
          <p:spPr bwMode="auto">
            <a:xfrm>
              <a:off x="1173" y="1316"/>
              <a:ext cx="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1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  <p:sp>
          <p:nvSpPr>
            <p:cNvPr id="51267" name="Rectangle 15"/>
            <p:cNvSpPr>
              <a:spLocks noChangeArrowheads="1"/>
            </p:cNvSpPr>
            <p:nvPr/>
          </p:nvSpPr>
          <p:spPr bwMode="auto">
            <a:xfrm>
              <a:off x="1050" y="1316"/>
              <a:ext cx="8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FF0000"/>
                  </a:solidFill>
                </a:rPr>
                <a:t>»</a:t>
              </a:r>
              <a:endParaRPr lang="en-US" sz="1800" b="1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17"/>
          <p:cNvGrpSpPr>
            <a:grpSpLocks noChangeAspect="1"/>
          </p:cNvGrpSpPr>
          <p:nvPr/>
        </p:nvGrpSpPr>
        <p:grpSpPr bwMode="auto">
          <a:xfrm>
            <a:off x="1219200" y="2743200"/>
            <a:ext cx="4567238" cy="909638"/>
            <a:chOff x="768" y="1728"/>
            <a:chExt cx="2877" cy="573"/>
          </a:xfrm>
        </p:grpSpPr>
        <p:sp>
          <p:nvSpPr>
            <p:cNvPr id="5122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768" y="1728"/>
              <a:ext cx="2877" cy="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5" name="Rectangle 18"/>
            <p:cNvSpPr>
              <a:spLocks noChangeArrowheads="1"/>
            </p:cNvSpPr>
            <p:nvPr/>
          </p:nvSpPr>
          <p:spPr bwMode="auto">
            <a:xfrm>
              <a:off x="768" y="1837"/>
              <a:ext cx="16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E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6" name="Rectangle 19"/>
            <p:cNvSpPr>
              <a:spLocks noChangeArrowheads="1"/>
            </p:cNvSpPr>
            <p:nvPr/>
          </p:nvSpPr>
          <p:spPr bwMode="auto">
            <a:xfrm>
              <a:off x="891" y="1919"/>
              <a:ext cx="9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7" name="Rectangle 20"/>
            <p:cNvSpPr>
              <a:spLocks noChangeArrowheads="1"/>
            </p:cNvSpPr>
            <p:nvPr/>
          </p:nvSpPr>
          <p:spPr bwMode="auto">
            <a:xfrm>
              <a:off x="1013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8" name="Rectangle 21"/>
            <p:cNvSpPr>
              <a:spLocks noChangeArrowheads="1"/>
            </p:cNvSpPr>
            <p:nvPr/>
          </p:nvSpPr>
          <p:spPr bwMode="auto">
            <a:xfrm>
              <a:off x="945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9" name="Rectangle 22"/>
            <p:cNvSpPr>
              <a:spLocks noChangeArrowheads="1"/>
            </p:cNvSpPr>
            <p:nvPr/>
          </p:nvSpPr>
          <p:spPr bwMode="auto">
            <a:xfrm>
              <a:off x="1095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0" name="Rectangle 23"/>
            <p:cNvSpPr>
              <a:spLocks noChangeArrowheads="1"/>
            </p:cNvSpPr>
            <p:nvPr/>
          </p:nvSpPr>
          <p:spPr bwMode="auto">
            <a:xfrm>
              <a:off x="1409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C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1" name="Rectangle 24"/>
            <p:cNvSpPr>
              <a:spLocks noChangeArrowheads="1"/>
            </p:cNvSpPr>
            <p:nvPr/>
          </p:nvSpPr>
          <p:spPr bwMode="auto">
            <a:xfrm>
              <a:off x="1518" y="1919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2" name="Rectangle 25"/>
            <p:cNvSpPr>
              <a:spLocks noChangeArrowheads="1"/>
            </p:cNvSpPr>
            <p:nvPr/>
          </p:nvSpPr>
          <p:spPr bwMode="auto">
            <a:xfrm>
              <a:off x="1845" y="1837"/>
              <a:ext cx="19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3" name="Rectangle 26"/>
            <p:cNvSpPr>
              <a:spLocks noChangeArrowheads="1"/>
            </p:cNvSpPr>
            <p:nvPr/>
          </p:nvSpPr>
          <p:spPr bwMode="auto">
            <a:xfrm>
              <a:off x="1954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4" name="Rectangle 27"/>
            <p:cNvSpPr>
              <a:spLocks noChangeArrowheads="1"/>
            </p:cNvSpPr>
            <p:nvPr/>
          </p:nvSpPr>
          <p:spPr bwMode="auto">
            <a:xfrm>
              <a:off x="2268" y="1837"/>
              <a:ext cx="19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5" name="Rectangle 28"/>
            <p:cNvSpPr>
              <a:spLocks noChangeArrowheads="1"/>
            </p:cNvSpPr>
            <p:nvPr/>
          </p:nvSpPr>
          <p:spPr bwMode="auto">
            <a:xfrm>
              <a:off x="23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6" name="Rectangle 29"/>
            <p:cNvSpPr>
              <a:spLocks noChangeArrowheads="1"/>
            </p:cNvSpPr>
            <p:nvPr/>
          </p:nvSpPr>
          <p:spPr bwMode="auto">
            <a:xfrm>
              <a:off x="2581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7" name="Rectangle 30"/>
            <p:cNvSpPr>
              <a:spLocks noChangeArrowheads="1"/>
            </p:cNvSpPr>
            <p:nvPr/>
          </p:nvSpPr>
          <p:spPr bwMode="auto">
            <a:xfrm>
              <a:off x="2609" y="1810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ˆ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8" name="Rectangle 31"/>
            <p:cNvSpPr>
              <a:spLocks noChangeArrowheads="1"/>
            </p:cNvSpPr>
            <p:nvPr/>
          </p:nvSpPr>
          <p:spPr bwMode="auto">
            <a:xfrm>
              <a:off x="2500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×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39" name="Rectangle 32"/>
            <p:cNvSpPr>
              <a:spLocks noChangeArrowheads="1"/>
            </p:cNvSpPr>
            <p:nvPr/>
          </p:nvSpPr>
          <p:spPr bwMode="auto">
            <a:xfrm>
              <a:off x="2200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0" name="Rectangle 33"/>
            <p:cNvSpPr>
              <a:spLocks noChangeArrowheads="1"/>
            </p:cNvSpPr>
            <p:nvPr/>
          </p:nvSpPr>
          <p:spPr bwMode="auto">
            <a:xfrm>
              <a:off x="2704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1" name="Rectangle 34"/>
            <p:cNvSpPr>
              <a:spLocks noChangeArrowheads="1"/>
            </p:cNvSpPr>
            <p:nvPr/>
          </p:nvSpPr>
          <p:spPr bwMode="auto">
            <a:xfrm>
              <a:off x="2772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2" name="Rectangle 35"/>
            <p:cNvSpPr>
              <a:spLocks noChangeArrowheads="1"/>
            </p:cNvSpPr>
            <p:nvPr/>
          </p:nvSpPr>
          <p:spPr bwMode="auto">
            <a:xfrm>
              <a:off x="2800" y="1810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ˆ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3" name="Rectangle 36"/>
            <p:cNvSpPr>
              <a:spLocks noChangeArrowheads="1"/>
            </p:cNvSpPr>
            <p:nvPr/>
          </p:nvSpPr>
          <p:spPr bwMode="auto">
            <a:xfrm>
              <a:off x="20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–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4" name="Rectangle 37"/>
            <p:cNvSpPr>
              <a:spLocks noChangeArrowheads="1"/>
            </p:cNvSpPr>
            <p:nvPr/>
          </p:nvSpPr>
          <p:spPr bwMode="auto">
            <a:xfrm>
              <a:off x="1777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[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5" name="Rectangle 38"/>
            <p:cNvSpPr>
              <a:spLocks noChangeArrowheads="1"/>
            </p:cNvSpPr>
            <p:nvPr/>
          </p:nvSpPr>
          <p:spPr bwMode="auto">
            <a:xfrm>
              <a:off x="2909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  <a:latin typeface="Symbol" pitchFamily="18" charset="2"/>
                </a:rPr>
                <a:t>]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6" name="Rectangle 39"/>
            <p:cNvSpPr>
              <a:spLocks noChangeArrowheads="1"/>
            </p:cNvSpPr>
            <p:nvPr/>
          </p:nvSpPr>
          <p:spPr bwMode="auto">
            <a:xfrm>
              <a:off x="2977" y="1741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1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7" name="Rectangle 40"/>
            <p:cNvSpPr>
              <a:spLocks noChangeArrowheads="1"/>
            </p:cNvSpPr>
            <p:nvPr/>
          </p:nvSpPr>
          <p:spPr bwMode="auto">
            <a:xfrm>
              <a:off x="2963" y="1946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8" name="Rectangle 41"/>
            <p:cNvSpPr>
              <a:spLocks noChangeArrowheads="1"/>
            </p:cNvSpPr>
            <p:nvPr/>
          </p:nvSpPr>
          <p:spPr bwMode="auto">
            <a:xfrm>
              <a:off x="2963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49" name="Rectangle 42"/>
            <p:cNvSpPr>
              <a:spLocks noChangeArrowheads="1"/>
            </p:cNvSpPr>
            <p:nvPr/>
          </p:nvSpPr>
          <p:spPr bwMode="auto">
            <a:xfrm>
              <a:off x="2991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0" name="Rectangle 43"/>
            <p:cNvSpPr>
              <a:spLocks noChangeArrowheads="1"/>
            </p:cNvSpPr>
            <p:nvPr/>
          </p:nvSpPr>
          <p:spPr bwMode="auto">
            <a:xfrm>
              <a:off x="3018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1" name="Rectangle 44"/>
            <p:cNvSpPr>
              <a:spLocks noChangeArrowheads="1"/>
            </p:cNvSpPr>
            <p:nvPr/>
          </p:nvSpPr>
          <p:spPr bwMode="auto">
            <a:xfrm>
              <a:off x="3018" y="1837"/>
              <a:ext cx="123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-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2" name="Rectangle 45"/>
            <p:cNvSpPr>
              <a:spLocks noChangeArrowheads="1"/>
            </p:cNvSpPr>
            <p:nvPr/>
          </p:nvSpPr>
          <p:spPr bwMode="auto">
            <a:xfrm>
              <a:off x="3086" y="1837"/>
              <a:ext cx="136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e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3" name="Rectangle 46"/>
            <p:cNvSpPr>
              <a:spLocks noChangeArrowheads="1"/>
            </p:cNvSpPr>
            <p:nvPr/>
          </p:nvSpPr>
          <p:spPr bwMode="auto">
            <a:xfrm>
              <a:off x="3250" y="1783"/>
              <a:ext cx="9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j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4" name="Rectangle 47"/>
            <p:cNvSpPr>
              <a:spLocks noChangeArrowheads="1"/>
            </p:cNvSpPr>
            <p:nvPr/>
          </p:nvSpPr>
          <p:spPr bwMode="auto">
            <a:xfrm>
              <a:off x="3290" y="1783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k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5" name="Rectangle 48"/>
            <p:cNvSpPr>
              <a:spLocks noChangeArrowheads="1"/>
            </p:cNvSpPr>
            <p:nvPr/>
          </p:nvSpPr>
          <p:spPr bwMode="auto">
            <a:xfrm>
              <a:off x="3359" y="1783"/>
              <a:ext cx="9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6" name="Rectangle 49"/>
            <p:cNvSpPr>
              <a:spLocks noChangeArrowheads="1"/>
            </p:cNvSpPr>
            <p:nvPr/>
          </p:nvSpPr>
          <p:spPr bwMode="auto">
            <a:xfrm>
              <a:off x="3168" y="1783"/>
              <a:ext cx="12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–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7" name="Rectangle 50"/>
            <p:cNvSpPr>
              <a:spLocks noChangeArrowheads="1"/>
            </p:cNvSpPr>
            <p:nvPr/>
          </p:nvSpPr>
          <p:spPr bwMode="auto">
            <a:xfrm>
              <a:off x="3400" y="1837"/>
              <a:ext cx="15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d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8" name="Rectangle 51"/>
            <p:cNvSpPr>
              <a:spLocks noChangeArrowheads="1"/>
            </p:cNvSpPr>
            <p:nvPr/>
          </p:nvSpPr>
          <p:spPr bwMode="auto">
            <a:xfrm>
              <a:off x="3495" y="1837"/>
              <a:ext cx="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59" name="Rectangle 52"/>
            <p:cNvSpPr>
              <a:spLocks noChangeArrowheads="1"/>
            </p:cNvSpPr>
            <p:nvPr/>
          </p:nvSpPr>
          <p:spPr bwMode="auto">
            <a:xfrm>
              <a:off x="1695" y="1823"/>
              <a:ext cx="20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100" smtClean="0">
                  <a:solidFill>
                    <a:srgbClr val="000000"/>
                  </a:solidFill>
                  <a:latin typeface="Symbol" pitchFamily="18" charset="2"/>
                </a:rPr>
                <a:t>ò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0" name="Rectangle 53"/>
            <p:cNvSpPr>
              <a:spLocks noChangeArrowheads="1"/>
            </p:cNvSpPr>
            <p:nvPr/>
          </p:nvSpPr>
          <p:spPr bwMode="auto">
            <a:xfrm>
              <a:off x="1586" y="2070"/>
              <a:ext cx="150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5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1" name="Rectangle 54"/>
            <p:cNvSpPr>
              <a:spLocks noChangeArrowheads="1"/>
            </p:cNvSpPr>
            <p:nvPr/>
          </p:nvSpPr>
          <p:spPr bwMode="auto">
            <a:xfrm>
              <a:off x="1600" y="1823"/>
              <a:ext cx="20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100" smtClean="0">
                  <a:solidFill>
                    <a:srgbClr val="000000"/>
                  </a:solidFill>
                  <a:latin typeface="Symbol" pitchFamily="18" charset="2"/>
                </a:rPr>
                <a:t>ò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62" name="Rectangle 55"/>
            <p:cNvSpPr>
              <a:spLocks noChangeArrowheads="1"/>
            </p:cNvSpPr>
            <p:nvPr/>
          </p:nvSpPr>
          <p:spPr bwMode="auto">
            <a:xfrm>
              <a:off x="1232" y="1837"/>
              <a:ext cx="16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=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5286375" y="1500188"/>
            <a:ext cx="3548063" cy="2012950"/>
            <a:chOff x="4724400" y="2098675"/>
            <a:chExt cx="3548063" cy="2012950"/>
          </a:xfrm>
        </p:grpSpPr>
        <p:sp>
          <p:nvSpPr>
            <p:cNvPr id="51211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5121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3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4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5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6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17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18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9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0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1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22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1223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61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4000" smtClean="0"/>
              <a:t>Vector integral formulas for far field </a:t>
            </a:r>
            <a:br>
              <a:rPr lang="en-US" sz="4000" smtClean="0"/>
            </a:br>
            <a:r>
              <a:rPr lang="en-US" sz="4000" smtClean="0"/>
              <a:t>from current distributions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533400" y="1341438"/>
            <a:ext cx="5922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In the far field we can use the Fraunhofer approximation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475" y="1768475"/>
            <a:ext cx="758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79638"/>
            <a:ext cx="1806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475" y="2530475"/>
            <a:ext cx="2547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2727325" y="2133600"/>
            <a:ext cx="2703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in amplitude expressions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429000" y="2484438"/>
            <a:ext cx="1647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in phase terms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609600" y="3017838"/>
            <a:ext cx="1233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v-SE" sz="2000" smtClean="0">
                <a:solidFill>
                  <a:srgbClr val="000000"/>
                </a:solidFill>
              </a:rPr>
              <a:t>This gives</a:t>
            </a:r>
          </a:p>
        </p:txBody>
      </p:sp>
      <p:pic>
        <p:nvPicPr>
          <p:cNvPr id="522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941638"/>
            <a:ext cx="348773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703638"/>
            <a:ext cx="2332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4160838"/>
            <a:ext cx="30511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5608638"/>
            <a:ext cx="35988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3703638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5800" y="4084638"/>
            <a:ext cx="32321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13275" y="5608638"/>
            <a:ext cx="45307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1" name="Picture 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0400" y="5029200"/>
            <a:ext cx="1724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533400" y="3581400"/>
            <a:ext cx="7391400" cy="137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52243" name="Oval 19"/>
          <p:cNvSpPr>
            <a:spLocks noChangeArrowheads="1"/>
          </p:cNvSpPr>
          <p:nvPr/>
        </p:nvSpPr>
        <p:spPr bwMode="auto">
          <a:xfrm>
            <a:off x="3048000" y="4876800"/>
            <a:ext cx="2057400" cy="685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sv-SE" sz="1800" smtClean="0">
              <a:solidFill>
                <a:srgbClr val="000000"/>
              </a:solidFill>
            </a:endParaRP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5181600" y="4953000"/>
            <a:ext cx="3598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smtClean="0">
                <a:solidFill>
                  <a:srgbClr val="000000"/>
                </a:solidFill>
              </a:rPr>
              <a:t>Incremental source constant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5929313" y="1714500"/>
            <a:ext cx="2833687" cy="1727200"/>
            <a:chOff x="4724400" y="2098675"/>
            <a:chExt cx="3548063" cy="2012950"/>
          </a:xfrm>
        </p:grpSpPr>
        <p:sp>
          <p:nvSpPr>
            <p:cNvPr id="52246" name="Freeform 3"/>
            <p:cNvSpPr>
              <a:spLocks/>
            </p:cNvSpPr>
            <p:nvPr/>
          </p:nvSpPr>
          <p:spPr bwMode="auto">
            <a:xfrm>
              <a:off x="6858000" y="2590800"/>
              <a:ext cx="1404938" cy="1520825"/>
            </a:xfrm>
            <a:custGeom>
              <a:avLst/>
              <a:gdLst>
                <a:gd name="T0" fmla="*/ 2147483647 w 885"/>
                <a:gd name="T1" fmla="*/ 2147483647 h 958"/>
                <a:gd name="T2" fmla="*/ 2147483647 w 885"/>
                <a:gd name="T3" fmla="*/ 2147483647 h 958"/>
                <a:gd name="T4" fmla="*/ 2147483647 w 885"/>
                <a:gd name="T5" fmla="*/ 2147483647 h 958"/>
                <a:gd name="T6" fmla="*/ 2147483647 w 885"/>
                <a:gd name="T7" fmla="*/ 2147483647 h 958"/>
                <a:gd name="T8" fmla="*/ 2147483647 w 885"/>
                <a:gd name="T9" fmla="*/ 2147483647 h 958"/>
                <a:gd name="T10" fmla="*/ 2147483647 w 885"/>
                <a:gd name="T11" fmla="*/ 2147483647 h 958"/>
                <a:gd name="T12" fmla="*/ 2147483647 w 885"/>
                <a:gd name="T13" fmla="*/ 2147483647 h 958"/>
                <a:gd name="T14" fmla="*/ 2147483647 w 885"/>
                <a:gd name="T15" fmla="*/ 2147483647 h 958"/>
                <a:gd name="T16" fmla="*/ 2147483647 w 885"/>
                <a:gd name="T17" fmla="*/ 2147483647 h 958"/>
                <a:gd name="T18" fmla="*/ 2147483647 w 885"/>
                <a:gd name="T19" fmla="*/ 2147483647 h 958"/>
                <a:gd name="T20" fmla="*/ 2147483647 w 885"/>
                <a:gd name="T21" fmla="*/ 2147483647 h 958"/>
                <a:gd name="T22" fmla="*/ 2147483647 w 885"/>
                <a:gd name="T23" fmla="*/ 2147483647 h 958"/>
                <a:gd name="T24" fmla="*/ 2147483647 w 885"/>
                <a:gd name="T25" fmla="*/ 2147483647 h 958"/>
                <a:gd name="T26" fmla="*/ 2147483647 w 885"/>
                <a:gd name="T27" fmla="*/ 2147483647 h 958"/>
                <a:gd name="T28" fmla="*/ 2147483647 w 885"/>
                <a:gd name="T29" fmla="*/ 2147483647 h 958"/>
                <a:gd name="T30" fmla="*/ 2147483647 w 885"/>
                <a:gd name="T31" fmla="*/ 2147483647 h 958"/>
                <a:gd name="T32" fmla="*/ 2147483647 w 885"/>
                <a:gd name="T33" fmla="*/ 2147483647 h 958"/>
                <a:gd name="T34" fmla="*/ 2147483647 w 885"/>
                <a:gd name="T35" fmla="*/ 2147483647 h 958"/>
                <a:gd name="T36" fmla="*/ 2147483647 w 885"/>
                <a:gd name="T37" fmla="*/ 2147483647 h 958"/>
                <a:gd name="T38" fmla="*/ 2147483647 w 885"/>
                <a:gd name="T39" fmla="*/ 2147483647 h 958"/>
                <a:gd name="T40" fmla="*/ 2147483647 w 885"/>
                <a:gd name="T41" fmla="*/ 2147483647 h 958"/>
                <a:gd name="T42" fmla="*/ 2147483647 w 885"/>
                <a:gd name="T43" fmla="*/ 2147483647 h 958"/>
                <a:gd name="T44" fmla="*/ 2147483647 w 885"/>
                <a:gd name="T45" fmla="*/ 2147483647 h 958"/>
                <a:gd name="T46" fmla="*/ 2147483647 w 885"/>
                <a:gd name="T47" fmla="*/ 2147483647 h 9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85"/>
                <a:gd name="T73" fmla="*/ 0 h 958"/>
                <a:gd name="T74" fmla="*/ 885 w 885"/>
                <a:gd name="T75" fmla="*/ 958 h 9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85" h="958">
                  <a:moveTo>
                    <a:pt x="133" y="598"/>
                  </a:moveTo>
                  <a:cubicBezTo>
                    <a:pt x="96" y="590"/>
                    <a:pt x="75" y="586"/>
                    <a:pt x="45" y="566"/>
                  </a:cubicBezTo>
                  <a:cubicBezTo>
                    <a:pt x="0" y="499"/>
                    <a:pt x="9" y="377"/>
                    <a:pt x="69" y="318"/>
                  </a:cubicBezTo>
                  <a:cubicBezTo>
                    <a:pt x="91" y="295"/>
                    <a:pt x="126" y="284"/>
                    <a:pt x="149" y="262"/>
                  </a:cubicBezTo>
                  <a:cubicBezTo>
                    <a:pt x="212" y="198"/>
                    <a:pt x="266" y="108"/>
                    <a:pt x="357" y="78"/>
                  </a:cubicBezTo>
                  <a:cubicBezTo>
                    <a:pt x="383" y="38"/>
                    <a:pt x="410" y="36"/>
                    <a:pt x="453" y="22"/>
                  </a:cubicBezTo>
                  <a:cubicBezTo>
                    <a:pt x="646" y="29"/>
                    <a:pt x="647" y="0"/>
                    <a:pt x="749" y="102"/>
                  </a:cubicBezTo>
                  <a:cubicBezTo>
                    <a:pt x="754" y="118"/>
                    <a:pt x="771" y="132"/>
                    <a:pt x="773" y="150"/>
                  </a:cubicBezTo>
                  <a:cubicBezTo>
                    <a:pt x="778" y="209"/>
                    <a:pt x="762" y="217"/>
                    <a:pt x="733" y="262"/>
                  </a:cubicBezTo>
                  <a:cubicBezTo>
                    <a:pt x="707" y="300"/>
                    <a:pt x="720" y="276"/>
                    <a:pt x="701" y="334"/>
                  </a:cubicBezTo>
                  <a:cubicBezTo>
                    <a:pt x="698" y="342"/>
                    <a:pt x="693" y="358"/>
                    <a:pt x="693" y="358"/>
                  </a:cubicBezTo>
                  <a:cubicBezTo>
                    <a:pt x="695" y="382"/>
                    <a:pt x="693" y="406"/>
                    <a:pt x="701" y="430"/>
                  </a:cubicBezTo>
                  <a:cubicBezTo>
                    <a:pt x="711" y="462"/>
                    <a:pt x="769" y="499"/>
                    <a:pt x="797" y="518"/>
                  </a:cubicBezTo>
                  <a:cubicBezTo>
                    <a:pt x="840" y="583"/>
                    <a:pt x="850" y="649"/>
                    <a:pt x="885" y="718"/>
                  </a:cubicBezTo>
                  <a:cubicBezTo>
                    <a:pt x="882" y="752"/>
                    <a:pt x="882" y="787"/>
                    <a:pt x="877" y="822"/>
                  </a:cubicBezTo>
                  <a:cubicBezTo>
                    <a:pt x="866" y="887"/>
                    <a:pt x="866" y="856"/>
                    <a:pt x="829" y="894"/>
                  </a:cubicBezTo>
                  <a:cubicBezTo>
                    <a:pt x="822" y="900"/>
                    <a:pt x="819" y="911"/>
                    <a:pt x="813" y="918"/>
                  </a:cubicBezTo>
                  <a:cubicBezTo>
                    <a:pt x="786" y="944"/>
                    <a:pt x="743" y="949"/>
                    <a:pt x="709" y="958"/>
                  </a:cubicBezTo>
                  <a:cubicBezTo>
                    <a:pt x="574" y="950"/>
                    <a:pt x="449" y="932"/>
                    <a:pt x="317" y="918"/>
                  </a:cubicBezTo>
                  <a:cubicBezTo>
                    <a:pt x="271" y="906"/>
                    <a:pt x="246" y="895"/>
                    <a:pt x="213" y="862"/>
                  </a:cubicBezTo>
                  <a:cubicBezTo>
                    <a:pt x="198" y="819"/>
                    <a:pt x="187" y="776"/>
                    <a:pt x="173" y="734"/>
                  </a:cubicBezTo>
                  <a:cubicBezTo>
                    <a:pt x="170" y="702"/>
                    <a:pt x="173" y="668"/>
                    <a:pt x="165" y="638"/>
                  </a:cubicBezTo>
                  <a:cubicBezTo>
                    <a:pt x="159" y="619"/>
                    <a:pt x="133" y="570"/>
                    <a:pt x="133" y="590"/>
                  </a:cubicBezTo>
                  <a:cubicBezTo>
                    <a:pt x="133" y="592"/>
                    <a:pt x="133" y="595"/>
                    <a:pt x="133" y="59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sv-SE" sz="1800" smtClean="0">
                <a:solidFill>
                  <a:srgbClr val="000000"/>
                </a:solidFill>
              </a:endParaRPr>
            </a:p>
          </p:txBody>
        </p:sp>
        <p:pic>
          <p:nvPicPr>
            <p:cNvPr id="52247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58000" y="2438400"/>
              <a:ext cx="766763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8" name="Picture 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391400" y="2209800"/>
              <a:ext cx="630238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9" name="Picture 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539038" y="3032125"/>
              <a:ext cx="284162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50" name="Line 7"/>
            <p:cNvSpPr>
              <a:spLocks noChangeShapeType="1"/>
            </p:cNvSpPr>
            <p:nvPr/>
          </p:nvSpPr>
          <p:spPr bwMode="auto">
            <a:xfrm flipH="1" flipV="1">
              <a:off x="7234238" y="2803525"/>
              <a:ext cx="3048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1" name="Rectangle 41"/>
            <p:cNvSpPr>
              <a:spLocks noChangeArrowheads="1"/>
            </p:cNvSpPr>
            <p:nvPr/>
          </p:nvSpPr>
          <p:spPr bwMode="auto">
            <a:xfrm>
              <a:off x="8077200" y="2362200"/>
              <a:ext cx="19526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S'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2" name="Rectangle 42"/>
            <p:cNvSpPr>
              <a:spLocks noChangeArrowheads="1"/>
            </p:cNvSpPr>
            <p:nvPr/>
          </p:nvSpPr>
          <p:spPr bwMode="auto">
            <a:xfrm>
              <a:off x="8142288" y="2362200"/>
              <a:ext cx="666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2100" smtClean="0">
                  <a:solidFill>
                    <a:srgbClr val="000000"/>
                  </a:solidFill>
                </a:rPr>
                <a:t> 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3" name="Line 9"/>
            <p:cNvSpPr>
              <a:spLocks noChangeShapeType="1"/>
            </p:cNvSpPr>
            <p:nvPr/>
          </p:nvSpPr>
          <p:spPr bwMode="auto">
            <a:xfrm flipV="1">
              <a:off x="7996238" y="257492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4" name="Line 45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514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5" name="Text Box 46"/>
            <p:cNvSpPr txBox="1">
              <a:spLocks noChangeArrowheads="1"/>
            </p:cNvSpPr>
            <p:nvPr/>
          </p:nvSpPr>
          <p:spPr bwMode="auto">
            <a:xfrm>
              <a:off x="5181600" y="2514600"/>
              <a:ext cx="303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i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6" name="Line 47"/>
            <p:cNvSpPr>
              <a:spLocks noChangeShapeType="1"/>
            </p:cNvSpPr>
            <p:nvPr/>
          </p:nvSpPr>
          <p:spPr bwMode="auto">
            <a:xfrm flipH="1" flipV="1">
              <a:off x="4724400" y="2286000"/>
              <a:ext cx="28194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257" name="Text Box 48"/>
            <p:cNvSpPr txBox="1">
              <a:spLocks noChangeArrowheads="1"/>
            </p:cNvSpPr>
            <p:nvPr/>
          </p:nvSpPr>
          <p:spPr bwMode="auto">
            <a:xfrm>
              <a:off x="5699125" y="20986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b="1" smtClean="0">
                  <a:solidFill>
                    <a:srgbClr val="000000"/>
                  </a:solidFill>
                </a:rPr>
                <a:t>R</a:t>
              </a:r>
              <a:endParaRPr lang="en-US" sz="1800" smtClean="0">
                <a:solidFill>
                  <a:srgbClr val="000000"/>
                </a:solidFill>
              </a:endParaRPr>
            </a:p>
          </p:txBody>
        </p:sp>
        <p:sp>
          <p:nvSpPr>
            <p:cNvPr id="52258" name="Text Box 50"/>
            <p:cNvSpPr txBox="1">
              <a:spLocks noChangeArrowheads="1"/>
            </p:cNvSpPr>
            <p:nvPr/>
          </p:nvSpPr>
          <p:spPr bwMode="auto">
            <a:xfrm>
              <a:off x="7527925" y="3317875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 smtClean="0">
                  <a:solidFill>
                    <a:srgbClr val="000000"/>
                  </a:solidFill>
                </a:rPr>
                <a:t>O</a:t>
              </a:r>
            </a:p>
          </p:txBody>
        </p:sp>
      </p:grpSp>
      <p:sp>
        <p:nvSpPr>
          <p:cNvPr id="4" name="textruta 3"/>
          <p:cNvSpPr txBox="1"/>
          <p:nvPr/>
        </p:nvSpPr>
        <p:spPr>
          <a:xfrm>
            <a:off x="609600" y="4267200"/>
            <a:ext cx="38504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I</a:t>
            </a:r>
            <a:r>
              <a:rPr lang="en-US" baseline="-25000" dirty="0" smtClean="0"/>
              <a:t>J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668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equivalent circuits for antennas in receive and transmit mode 	</a:t>
            </a:r>
          </a:p>
          <a:p>
            <a:r>
              <a:rPr lang="en-US" dirty="0"/>
              <a:t>Describe </a:t>
            </a:r>
            <a:r>
              <a:rPr lang="en-US" dirty="0" smtClean="0"/>
              <a:t>difference between conjugate matching and matching to transmission line</a:t>
            </a:r>
          </a:p>
          <a:p>
            <a:r>
              <a:rPr lang="en-US" dirty="0" smtClean="0"/>
              <a:t>Describe how to measure the far-field from an antenna</a:t>
            </a:r>
          </a:p>
          <a:p>
            <a:r>
              <a:rPr lang="en-US" dirty="0" smtClean="0"/>
              <a:t>Explain how frequency scaling can be used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60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dirty="0" smtClean="0"/>
              <a:t>Next lecture – April 21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114800"/>
          </a:xfrm>
        </p:spPr>
        <p:txBody>
          <a:bodyPr/>
          <a:lstStyle/>
          <a:p>
            <a:r>
              <a:rPr lang="en-US" sz="2800" dirty="0"/>
              <a:t>Multipath environment and Rayleigh fading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 smtClean="0"/>
              <a:t>– </a:t>
            </a:r>
            <a:r>
              <a:rPr lang="en-US" sz="2400" dirty="0"/>
              <a:t>How to model the channel</a:t>
            </a:r>
          </a:p>
          <a:p>
            <a:r>
              <a:rPr lang="en-US" sz="2800" dirty="0" smtClean="0"/>
              <a:t>Single-port </a:t>
            </a:r>
            <a:r>
              <a:rPr lang="en-US" sz="2800" dirty="0"/>
              <a:t>antennas in </a:t>
            </a:r>
            <a:r>
              <a:rPr lang="en-US" sz="2800" dirty="0" smtClean="0"/>
              <a:t>multipath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 smtClean="0"/>
              <a:t>– </a:t>
            </a:r>
            <a:r>
              <a:rPr lang="en-US" sz="2400" dirty="0"/>
              <a:t>MEG – Mean Effective Gain</a:t>
            </a:r>
          </a:p>
          <a:p>
            <a:pPr marL="0" indent="0">
              <a:buNone/>
            </a:pPr>
            <a:r>
              <a:rPr lang="en-US" sz="2400" dirty="0" smtClean="0"/>
              <a:t>	– </a:t>
            </a:r>
            <a:r>
              <a:rPr lang="en-US" sz="2400" dirty="0"/>
              <a:t>Efficiencies</a:t>
            </a:r>
          </a:p>
          <a:p>
            <a:r>
              <a:rPr lang="en-US" sz="2800" dirty="0" smtClean="0"/>
              <a:t>Multi-port </a:t>
            </a:r>
            <a:r>
              <a:rPr lang="en-US" sz="2800" dirty="0"/>
              <a:t>antennas in multipath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dirty="0" smtClean="0"/>
              <a:t>– </a:t>
            </a:r>
            <a:r>
              <a:rPr lang="en-US" sz="2400" dirty="0"/>
              <a:t>Diversity gain</a:t>
            </a:r>
          </a:p>
          <a:p>
            <a:pPr marL="0" indent="0">
              <a:buNone/>
            </a:pPr>
            <a:r>
              <a:rPr lang="en-US" sz="2400" dirty="0" smtClean="0"/>
              <a:t>	– </a:t>
            </a:r>
            <a:r>
              <a:rPr lang="en-US" sz="2400" dirty="0"/>
              <a:t>Efficiencies</a:t>
            </a:r>
          </a:p>
          <a:p>
            <a:pPr marL="0" indent="0">
              <a:buNone/>
            </a:pPr>
            <a:r>
              <a:rPr lang="en-US" sz="2400" dirty="0" smtClean="0"/>
              <a:t>	– </a:t>
            </a:r>
            <a:r>
              <a:rPr lang="en-US" sz="2400" dirty="0"/>
              <a:t>Embedded element far field function</a:t>
            </a:r>
          </a:p>
          <a:p>
            <a:pPr marL="0" indent="0">
              <a:buNone/>
            </a:pPr>
            <a:r>
              <a:rPr lang="en-US" sz="2400" dirty="0" smtClean="0"/>
              <a:t>	– </a:t>
            </a:r>
            <a:r>
              <a:rPr lang="en-US" sz="2400" dirty="0"/>
              <a:t>Mutual coupling</a:t>
            </a:r>
          </a:p>
          <a:p>
            <a:pPr marL="0" indent="0">
              <a:buNone/>
            </a:pPr>
            <a:r>
              <a:rPr lang="en-US" sz="2400" dirty="0" smtClean="0"/>
              <a:t>	– </a:t>
            </a:r>
            <a:r>
              <a:rPr lang="en-US" sz="2400" dirty="0"/>
              <a:t>Correlation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1" name="Picture 3"/>
          <p:cNvPicPr>
            <a:picLocks noChangeAspect="1" noChangeArrowheads="1"/>
          </p:cNvPicPr>
          <p:nvPr/>
        </p:nvPicPr>
        <p:blipFill>
          <a:blip r:embed="rId3" cstate="print"/>
          <a:srcRect r="-1266" b="64149"/>
          <a:stretch>
            <a:fillRect/>
          </a:stretch>
        </p:blipFill>
        <p:spPr bwMode="auto">
          <a:xfrm>
            <a:off x="1600200" y="1981200"/>
            <a:ext cx="6096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7572" name="Picture 4"/>
          <p:cNvPicPr>
            <a:picLocks noChangeAspect="1" noChangeArrowheads="1"/>
          </p:cNvPicPr>
          <p:nvPr/>
        </p:nvPicPr>
        <p:blipFill>
          <a:blip r:embed="rId3" cstate="print"/>
          <a:srcRect t="69046" r="-1266" b="-914"/>
          <a:stretch>
            <a:fillRect/>
          </a:stretch>
        </p:blipFill>
        <p:spPr bwMode="auto">
          <a:xfrm>
            <a:off x="1676400" y="4114800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r>
              <a:rPr lang="en-US" sz="4000" dirty="0"/>
              <a:t>Equivalent circuits </a:t>
            </a:r>
            <a:r>
              <a:rPr lang="en-US" sz="4000" dirty="0" smtClean="0"/>
              <a:t>of transmit </a:t>
            </a:r>
            <a:r>
              <a:rPr lang="en-US" sz="4000" dirty="0"/>
              <a:t>antennas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Equivalent circuits for single port antennas</a:t>
            </a:r>
          </a:p>
          <a:p>
            <a:pPr lvl="1"/>
            <a:r>
              <a:rPr lang="en-US" dirty="0" smtClean="0"/>
              <a:t>Transmit antenna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Receive antenna</a:t>
            </a:r>
          </a:p>
          <a:p>
            <a:pPr lvl="1"/>
            <a:r>
              <a:rPr lang="en-US" dirty="0" smtClean="0"/>
              <a:t>Mutual coupling</a:t>
            </a:r>
          </a:p>
          <a:p>
            <a:r>
              <a:rPr lang="en-US" dirty="0" smtClean="0"/>
              <a:t>Impedance matching</a:t>
            </a:r>
          </a:p>
          <a:p>
            <a:r>
              <a:rPr lang="en-US" dirty="0" smtClean="0"/>
              <a:t>Antenna measurements</a:t>
            </a:r>
          </a:p>
          <a:p>
            <a:r>
              <a:rPr lang="en-US" dirty="0" smtClean="0"/>
              <a:t>Far-fields from currents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5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0" cy="1676400"/>
          </a:xfrm>
        </p:spPr>
        <p:txBody>
          <a:bodyPr/>
          <a:lstStyle/>
          <a:p>
            <a:r>
              <a:rPr lang="en-US" dirty="0"/>
              <a:t>Equivalent circuits of receive antennas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 l="-8054" b="25974"/>
          <a:stretch>
            <a:fillRect/>
          </a:stretch>
        </p:blipFill>
        <p:spPr bwMode="auto">
          <a:xfrm>
            <a:off x="1371600" y="2362200"/>
            <a:ext cx="6134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0" cy="1676400"/>
          </a:xfrm>
        </p:spPr>
        <p:txBody>
          <a:bodyPr/>
          <a:lstStyle/>
          <a:p>
            <a:r>
              <a:rPr lang="en-US" dirty="0"/>
              <a:t>Equivalent circuits of receive antennas</a:t>
            </a:r>
          </a:p>
        </p:txBody>
      </p:sp>
      <p:pic>
        <p:nvPicPr>
          <p:cNvPr id="239619" name="Picture 3"/>
          <p:cNvPicPr>
            <a:picLocks noChangeAspect="1" noChangeArrowheads="1"/>
          </p:cNvPicPr>
          <p:nvPr/>
        </p:nvPicPr>
        <p:blipFill>
          <a:blip r:embed="rId3" cstate="print"/>
          <a:srcRect l="-8054" r="-7382" b="64935"/>
          <a:stretch>
            <a:fillRect/>
          </a:stretch>
        </p:blipFill>
        <p:spPr bwMode="auto">
          <a:xfrm>
            <a:off x="1143000" y="1905000"/>
            <a:ext cx="655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9620" name="Picture 4"/>
          <p:cNvPicPr>
            <a:picLocks noChangeAspect="1" noChangeArrowheads="1"/>
          </p:cNvPicPr>
          <p:nvPr/>
        </p:nvPicPr>
        <p:blipFill>
          <a:blip r:embed="rId3" cstate="print"/>
          <a:srcRect l="-8054" t="71429" r="2014" b="-7791"/>
          <a:stretch>
            <a:fillRect/>
          </a:stretch>
        </p:blipFill>
        <p:spPr bwMode="auto">
          <a:xfrm>
            <a:off x="1524000" y="4191000"/>
            <a:ext cx="601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9684</TotalTime>
  <Words>1080</Words>
  <Application>Microsoft Office PowerPoint</Application>
  <PresentationFormat>On-screen Show (4:3)</PresentationFormat>
  <Paragraphs>385</Paragraphs>
  <Slides>54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65" baseType="lpstr">
      <vt:lpstr>Arial</vt:lpstr>
      <vt:lpstr>Calibri</vt:lpstr>
      <vt:lpstr>Cambria Math</vt:lpstr>
      <vt:lpstr>Symbol</vt:lpstr>
      <vt:lpstr>Times</vt:lpstr>
      <vt:lpstr>Times New Roman</vt:lpstr>
      <vt:lpstr>Wingdings</vt:lpstr>
      <vt:lpstr>Blank Presentation</vt:lpstr>
      <vt:lpstr>Equation</vt:lpstr>
      <vt:lpstr>Graph</vt:lpstr>
      <vt:lpstr>Formel</vt:lpstr>
      <vt:lpstr>Antenna Course 2-Apr-2015  Lecture 4</vt:lpstr>
      <vt:lpstr>Lecture 4</vt:lpstr>
      <vt:lpstr>Learning Goals</vt:lpstr>
      <vt:lpstr>Lecture 4</vt:lpstr>
      <vt:lpstr>Equivalent circuits of transmit antennas</vt:lpstr>
      <vt:lpstr>Equivalent circuits of transmit antennas</vt:lpstr>
      <vt:lpstr>Lecture 4</vt:lpstr>
      <vt:lpstr>Equivalent circuits of receive antennas</vt:lpstr>
      <vt:lpstr>Equivalent circuits of receive antennas</vt:lpstr>
      <vt:lpstr>Lecture 4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Mutual coupling between antennas in far-field</vt:lpstr>
      <vt:lpstr>Lecture 4</vt:lpstr>
      <vt:lpstr>Impedance matching</vt:lpstr>
      <vt:lpstr>Impedance matching of antennas</vt:lpstr>
      <vt:lpstr>Periodic reflection coefficients</vt:lpstr>
      <vt:lpstr>Periodic reflection coefficients</vt:lpstr>
      <vt:lpstr>Lecture 4</vt:lpstr>
      <vt:lpstr>Antenna measurements</vt:lpstr>
      <vt:lpstr>Gain – Two antenna method</vt:lpstr>
      <vt:lpstr>Gain – Three antenna method</vt:lpstr>
      <vt:lpstr>Gain – Replacement method</vt:lpstr>
      <vt:lpstr>Classical setup for radiation pattern measurements</vt:lpstr>
      <vt:lpstr>Antenna measurement ranges</vt:lpstr>
      <vt:lpstr>Outdoor elevated far-field range</vt:lpstr>
      <vt:lpstr>Outdoor slant far-field range</vt:lpstr>
      <vt:lpstr>Outdoor ground reflection far-field range</vt:lpstr>
      <vt:lpstr>Compact range</vt:lpstr>
      <vt:lpstr>Near-field ranges</vt:lpstr>
      <vt:lpstr>Cylindrical near-field range</vt:lpstr>
      <vt:lpstr>Frequency Scaling</vt:lpstr>
      <vt:lpstr>Lecture 4</vt:lpstr>
      <vt:lpstr>Maxwell’s equations</vt:lpstr>
      <vt:lpstr>Material parameters</vt:lpstr>
      <vt:lpstr>Boundary conditions</vt:lpstr>
      <vt:lpstr>Impressed tang. currents on PEC do not radiate (are “short-circuited”)</vt:lpstr>
      <vt:lpstr>Skin depth  (field penetration into good conductors)</vt:lpstr>
      <vt:lpstr>Example of skin depths of good conductors (can be approximated as PEC if thickness &gt; skin depth)</vt:lpstr>
      <vt:lpstr>Question: What with scattering from a thin wire. For which polarization is it larger?</vt:lpstr>
      <vt:lpstr>About the vector potentials used in most other antenna theory textbooks:</vt:lpstr>
      <vt:lpstr>However, the vector potentials are really NOT needed</vt:lpstr>
      <vt:lpstr>Vector integral forms of E- and H-fields versus vector potentials</vt:lpstr>
      <vt:lpstr>Vector Integral Forms of the E- and H-fields used in compendium (general formulas)</vt:lpstr>
      <vt:lpstr>Vector integral formulas for radiating near fields</vt:lpstr>
      <vt:lpstr>Vector integral formulas for far field  from current distributions</vt:lpstr>
      <vt:lpstr>Learning Goals</vt:lpstr>
      <vt:lpstr>Next lecture – April 21</vt:lpstr>
    </vt:vector>
  </TitlesOfParts>
  <Company>.Chalmers Univ.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Antennas</dc:title>
  <dc:creator>.Per-Simon Kildal</dc:creator>
  <cp:lastModifiedBy>Aidin Razavi</cp:lastModifiedBy>
  <cp:revision>274</cp:revision>
  <cp:lastPrinted>2012-03-22T12:26:25Z</cp:lastPrinted>
  <dcterms:created xsi:type="dcterms:W3CDTF">1999-06-13T11:08:48Z</dcterms:created>
  <dcterms:modified xsi:type="dcterms:W3CDTF">2015-04-02T08:43:57Z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4</vt:i4>
  </property>
  <property fmtid="{D5CDD505-2E9C-101B-9397-08002B2CF9AE}" pid="21" name="OutputDir">
    <vt:lpwstr>C:\Per-Simon_hos_Susanne\Antennkursen\99-00\Cd-rom for Microwave Antenna course 1999\OH-slides in html format</vt:lpwstr>
  </property>
</Properties>
</file>