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35"/>
  </p:notesMasterIdLst>
  <p:handoutMasterIdLst>
    <p:handoutMasterId r:id="rId36"/>
  </p:handoutMasterIdLst>
  <p:sldIdLst>
    <p:sldId id="257" r:id="rId2"/>
    <p:sldId id="315" r:id="rId3"/>
    <p:sldId id="314" r:id="rId4"/>
    <p:sldId id="256" r:id="rId5"/>
    <p:sldId id="311" r:id="rId6"/>
    <p:sldId id="310" r:id="rId7"/>
    <p:sldId id="312" r:id="rId8"/>
    <p:sldId id="258" r:id="rId9"/>
    <p:sldId id="259" r:id="rId10"/>
    <p:sldId id="277" r:id="rId11"/>
    <p:sldId id="260" r:id="rId12"/>
    <p:sldId id="261" r:id="rId13"/>
    <p:sldId id="278" r:id="rId14"/>
    <p:sldId id="262" r:id="rId15"/>
    <p:sldId id="263" r:id="rId16"/>
    <p:sldId id="264" r:id="rId17"/>
    <p:sldId id="279" r:id="rId18"/>
    <p:sldId id="265" r:id="rId19"/>
    <p:sldId id="280" r:id="rId20"/>
    <p:sldId id="266" r:id="rId21"/>
    <p:sldId id="267" r:id="rId22"/>
    <p:sldId id="268" r:id="rId23"/>
    <p:sldId id="281" r:id="rId24"/>
    <p:sldId id="282" r:id="rId25"/>
    <p:sldId id="283" r:id="rId26"/>
    <p:sldId id="269" r:id="rId27"/>
    <p:sldId id="313" r:id="rId28"/>
    <p:sldId id="270" r:id="rId29"/>
    <p:sldId id="272" r:id="rId30"/>
    <p:sldId id="273" r:id="rId31"/>
    <p:sldId id="274" r:id="rId32"/>
    <p:sldId id="276" r:id="rId33"/>
    <p:sldId id="275" r:id="rId34"/>
  </p:sldIdLst>
  <p:sldSz cx="9144000" cy="6858000" type="screen4x3"/>
  <p:notesSz cx="7099300" cy="10234613"/>
  <p:defaultTextStyle>
    <a:defPPr>
      <a:defRPr lang="sv-S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4114">
          <p15:clr>
            <a:srgbClr val="A4A3A4"/>
          </p15:clr>
        </p15:guide>
        <p15:guide id="2" pos="5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919296"/>
    <a:srgbClr val="003F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334" autoAdjust="0"/>
    <p:restoredTop sz="94660"/>
  </p:normalViewPr>
  <p:slideViewPr>
    <p:cSldViewPr>
      <p:cViewPr varScale="1">
        <p:scale>
          <a:sx n="46" d="100"/>
          <a:sy n="46" d="100"/>
        </p:scale>
        <p:origin x="1254" y="36"/>
      </p:cViewPr>
      <p:guideLst>
        <p:guide orient="horz" pos="4114"/>
        <p:guide pos="541"/>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23.wmf"/><Relationship Id="rId1" Type="http://schemas.openxmlformats.org/officeDocument/2006/relationships/image" Target="../media/image19.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19.wmf"/><Relationship Id="rId4" Type="http://schemas.openxmlformats.org/officeDocument/2006/relationships/image" Target="../media/image6.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 Id="rId4" Type="http://schemas.openxmlformats.org/officeDocument/2006/relationships/image" Target="../media/image31.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 Id="rId5" Type="http://schemas.openxmlformats.org/officeDocument/2006/relationships/image" Target="../media/image6.wmf"/><Relationship Id="rId4" Type="http://schemas.openxmlformats.org/officeDocument/2006/relationships/image" Target="../media/image35.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2.wmf"/><Relationship Id="rId4" Type="http://schemas.openxmlformats.org/officeDocument/2006/relationships/image" Target="../media/image6.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image" Target="../media/image38.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image" Target="../media/image41.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image" Target="../media/image45.wmf"/><Relationship Id="rId1" Type="http://schemas.openxmlformats.org/officeDocument/2006/relationships/image" Target="../media/image44.wmf"/><Relationship Id="rId6" Type="http://schemas.openxmlformats.org/officeDocument/2006/relationships/image" Target="../media/image49.wmf"/><Relationship Id="rId5" Type="http://schemas.openxmlformats.org/officeDocument/2006/relationships/image" Target="../media/image48.wmf"/><Relationship Id="rId4" Type="http://schemas.openxmlformats.org/officeDocument/2006/relationships/image" Target="../media/image47.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 Id="rId4" Type="http://schemas.openxmlformats.org/officeDocument/2006/relationships/image" Target="../media/image53.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4.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4.wmf"/><Relationship Id="rId1" Type="http://schemas.openxmlformats.org/officeDocument/2006/relationships/image" Target="../media/image56.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image" Target="../media/image54.wmf"/><Relationship Id="rId1" Type="http://schemas.openxmlformats.org/officeDocument/2006/relationships/image" Target="../media/image58.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61.wmf"/><Relationship Id="rId1" Type="http://schemas.openxmlformats.org/officeDocument/2006/relationships/image" Target="../media/image60.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54.wmf"/><Relationship Id="rId1" Type="http://schemas.openxmlformats.org/officeDocument/2006/relationships/image" Target="../media/image62.wmf"/><Relationship Id="rId6" Type="http://schemas.openxmlformats.org/officeDocument/2006/relationships/image" Target="../media/image49.wmf"/><Relationship Id="rId5" Type="http://schemas.openxmlformats.org/officeDocument/2006/relationships/image" Target="../media/image48.wmf"/><Relationship Id="rId4" Type="http://schemas.openxmlformats.org/officeDocument/2006/relationships/image" Target="../media/image47.wmf"/></Relationships>
</file>

<file path=ppt/drawings/_rels/vmlDrawing27.vml.rels><?xml version="1.0" encoding="UTF-8" standalone="yes"?>
<Relationships xmlns="http://schemas.openxmlformats.org/package/2006/relationships"><Relationship Id="rId8" Type="http://schemas.openxmlformats.org/officeDocument/2006/relationships/image" Target="../media/image71.wmf"/><Relationship Id="rId3" Type="http://schemas.openxmlformats.org/officeDocument/2006/relationships/image" Target="../media/image66.wmf"/><Relationship Id="rId7" Type="http://schemas.openxmlformats.org/officeDocument/2006/relationships/image" Target="../media/image70.wmf"/><Relationship Id="rId2" Type="http://schemas.openxmlformats.org/officeDocument/2006/relationships/image" Target="../media/image65.wmf"/><Relationship Id="rId1" Type="http://schemas.openxmlformats.org/officeDocument/2006/relationships/image" Target="../media/image64.wmf"/><Relationship Id="rId6" Type="http://schemas.openxmlformats.org/officeDocument/2006/relationships/image" Target="../media/image69.wmf"/><Relationship Id="rId5" Type="http://schemas.openxmlformats.org/officeDocument/2006/relationships/image" Target="../media/image68.wmf"/><Relationship Id="rId10" Type="http://schemas.openxmlformats.org/officeDocument/2006/relationships/image" Target="../media/image73.wmf"/><Relationship Id="rId4" Type="http://schemas.openxmlformats.org/officeDocument/2006/relationships/image" Target="../media/image67.wmf"/><Relationship Id="rId9" Type="http://schemas.openxmlformats.org/officeDocument/2006/relationships/image" Target="../media/image7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9.wmf"/><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11.wmf"/><Relationship Id="rId1" Type="http://schemas.openxmlformats.org/officeDocument/2006/relationships/image" Target="../media/image10.wmf"/><Relationship Id="rId5" Type="http://schemas.openxmlformats.org/officeDocument/2006/relationships/image" Target="../media/image13.wmf"/><Relationship Id="rId4"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14.wmf"/><Relationship Id="rId1" Type="http://schemas.openxmlformats.org/officeDocument/2006/relationships/image" Target="../media/image10.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0.wmf"/><Relationship Id="rId4" Type="http://schemas.openxmlformats.org/officeDocument/2006/relationships/image" Target="../media/image6.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20.wmf"/><Relationship Id="rId1" Type="http://schemas.openxmlformats.org/officeDocument/2006/relationships/image" Target="../media/image19.wmf"/><Relationship Id="rId5" Type="http://schemas.openxmlformats.org/officeDocument/2006/relationships/image" Target="../media/image22.wmf"/><Relationship Id="rId4" Type="http://schemas.openxmlformats.org/officeDocument/2006/relationships/image" Target="../media/image2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defRPr sz="1300" smtClean="0"/>
            </a:lvl1pPr>
          </a:lstStyle>
          <a:p>
            <a:pPr>
              <a:defRPr/>
            </a:pPr>
            <a:endParaRPr lang="en-GB"/>
          </a:p>
        </p:txBody>
      </p:sp>
      <p:sp>
        <p:nvSpPr>
          <p:cNvPr id="35843" name="Rectangle 3"/>
          <p:cNvSpPr>
            <a:spLocks noGrp="1" noChangeArrowheads="1"/>
          </p:cNvSpPr>
          <p:nvPr>
            <p:ph type="dt" sz="quarter" idx="1"/>
          </p:nvPr>
        </p:nvSpPr>
        <p:spPr bwMode="auto">
          <a:xfrm>
            <a:off x="4021294"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a:defRPr sz="1300" smtClean="0"/>
            </a:lvl1pPr>
          </a:lstStyle>
          <a:p>
            <a:pPr>
              <a:defRPr/>
            </a:pPr>
            <a:endParaRPr lang="en-GB"/>
          </a:p>
        </p:txBody>
      </p:sp>
      <p:sp>
        <p:nvSpPr>
          <p:cNvPr id="35844" name="Rectangle 4"/>
          <p:cNvSpPr>
            <a:spLocks noGrp="1" noChangeArrowheads="1"/>
          </p:cNvSpPr>
          <p:nvPr>
            <p:ph type="ftr" sz="quarter" idx="2"/>
          </p:nvPr>
        </p:nvSpPr>
        <p:spPr bwMode="auto">
          <a:xfrm>
            <a:off x="0"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defRPr sz="1300" smtClean="0"/>
            </a:lvl1pPr>
          </a:lstStyle>
          <a:p>
            <a:pPr>
              <a:defRPr/>
            </a:pPr>
            <a:endParaRPr lang="en-GB"/>
          </a:p>
        </p:txBody>
      </p:sp>
      <p:sp>
        <p:nvSpPr>
          <p:cNvPr id="35845" name="Rectangle 5"/>
          <p:cNvSpPr>
            <a:spLocks noGrp="1" noChangeArrowheads="1"/>
          </p:cNvSpPr>
          <p:nvPr>
            <p:ph type="sldNum" sz="quarter" idx="3"/>
          </p:nvPr>
        </p:nvSpPr>
        <p:spPr bwMode="auto">
          <a:xfrm>
            <a:off x="4021294"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a:defRPr sz="1300" smtClean="0"/>
            </a:lvl1pPr>
          </a:lstStyle>
          <a:p>
            <a:pPr>
              <a:defRPr/>
            </a:pPr>
            <a:fld id="{855ADBEC-4194-4F70-9137-5563D3EB9714}" type="slidenum">
              <a:rPr lang="en-GB"/>
              <a:pPr>
                <a:defRPr/>
              </a:pPr>
              <a:t>‹#›</a:t>
            </a:fld>
            <a:endParaRPr lang="en-GB"/>
          </a:p>
        </p:txBody>
      </p:sp>
    </p:spTree>
    <p:extLst>
      <p:ext uri="{BB962C8B-B14F-4D97-AF65-F5344CB8AC3E}">
        <p14:creationId xmlns:p14="http://schemas.microsoft.com/office/powerpoint/2010/main" val="28233826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defRPr sz="1300" smtClean="0"/>
            </a:lvl1pPr>
          </a:lstStyle>
          <a:p>
            <a:pPr>
              <a:defRPr/>
            </a:pPr>
            <a:endParaRPr lang="sv-SE"/>
          </a:p>
        </p:txBody>
      </p:sp>
      <p:sp>
        <p:nvSpPr>
          <p:cNvPr id="3075" name="Rectangle 3"/>
          <p:cNvSpPr>
            <a:spLocks noGrp="1" noChangeArrowheads="1"/>
          </p:cNvSpPr>
          <p:nvPr>
            <p:ph type="dt" idx="1"/>
          </p:nvPr>
        </p:nvSpPr>
        <p:spPr bwMode="auto">
          <a:xfrm>
            <a:off x="4021294"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a:defRPr sz="1300" smtClean="0"/>
            </a:lvl1pPr>
          </a:lstStyle>
          <a:p>
            <a:pPr>
              <a:defRPr/>
            </a:pPr>
            <a:endParaRPr lang="sv-SE"/>
          </a:p>
        </p:txBody>
      </p:sp>
      <p:sp>
        <p:nvSpPr>
          <p:cNvPr id="57348"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709930" y="4861441"/>
            <a:ext cx="5679440" cy="4605576"/>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sv-SE" noProof="0" smtClean="0"/>
              <a:t>Klicka här för att ändra format på bakgrundstexten</a:t>
            </a:r>
          </a:p>
          <a:p>
            <a:pPr lvl="1"/>
            <a:r>
              <a:rPr lang="sv-SE" noProof="0" smtClean="0"/>
              <a:t>Nivå två</a:t>
            </a:r>
          </a:p>
          <a:p>
            <a:pPr lvl="2"/>
            <a:r>
              <a:rPr lang="sv-SE" noProof="0" smtClean="0"/>
              <a:t>Nivå tre</a:t>
            </a:r>
          </a:p>
          <a:p>
            <a:pPr lvl="3"/>
            <a:r>
              <a:rPr lang="sv-SE" noProof="0" smtClean="0"/>
              <a:t>Nivå fyra</a:t>
            </a:r>
          </a:p>
          <a:p>
            <a:pPr lvl="4"/>
            <a:r>
              <a:rPr lang="sv-SE" noProof="0" smtClean="0"/>
              <a:t>Nivå fem</a:t>
            </a:r>
          </a:p>
        </p:txBody>
      </p:sp>
      <p:sp>
        <p:nvSpPr>
          <p:cNvPr id="3078" name="Rectangle 6"/>
          <p:cNvSpPr>
            <a:spLocks noGrp="1" noChangeArrowheads="1"/>
          </p:cNvSpPr>
          <p:nvPr>
            <p:ph type="ftr" sz="quarter" idx="4"/>
          </p:nvPr>
        </p:nvSpPr>
        <p:spPr bwMode="auto">
          <a:xfrm>
            <a:off x="0"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defRPr sz="1300" smtClean="0"/>
            </a:lvl1pPr>
          </a:lstStyle>
          <a:p>
            <a:pPr>
              <a:defRPr/>
            </a:pPr>
            <a:endParaRPr lang="sv-SE"/>
          </a:p>
        </p:txBody>
      </p:sp>
      <p:sp>
        <p:nvSpPr>
          <p:cNvPr id="3079" name="Rectangle 7"/>
          <p:cNvSpPr>
            <a:spLocks noGrp="1" noChangeArrowheads="1"/>
          </p:cNvSpPr>
          <p:nvPr>
            <p:ph type="sldNum" sz="quarter" idx="5"/>
          </p:nvPr>
        </p:nvSpPr>
        <p:spPr bwMode="auto">
          <a:xfrm>
            <a:off x="4021294"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a:defRPr sz="1300" smtClean="0"/>
            </a:lvl1pPr>
          </a:lstStyle>
          <a:p>
            <a:pPr>
              <a:defRPr/>
            </a:pPr>
            <a:fld id="{687C9E51-0B73-46C6-8315-DB965649D389}" type="slidenum">
              <a:rPr lang="sv-SE"/>
              <a:pPr>
                <a:defRPr/>
              </a:pPr>
              <a:t>‹#›</a:t>
            </a:fld>
            <a:endParaRPr lang="sv-SE"/>
          </a:p>
        </p:txBody>
      </p:sp>
    </p:spTree>
    <p:extLst>
      <p:ext uri="{BB962C8B-B14F-4D97-AF65-F5344CB8AC3E}">
        <p14:creationId xmlns:p14="http://schemas.microsoft.com/office/powerpoint/2010/main" val="8801636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47D75FB8-96FD-4749-94CB-FC4B55139F7A}" type="slidenum">
              <a:rPr lang="sv-SE"/>
              <a:pPr/>
              <a:t>1</a:t>
            </a:fld>
            <a:endParaRPr lang="sv-SE"/>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1793325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47D75FB8-96FD-4749-94CB-FC4B55139F7A}" type="slidenum">
              <a:rPr lang="sv-SE"/>
              <a:pPr/>
              <a:t>2</a:t>
            </a:fld>
            <a:endParaRPr lang="sv-SE"/>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15098622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2381DCE7-8E86-4E64-88C9-805E7806C47F}" type="slidenum">
              <a:rPr lang="sv-SE"/>
              <a:pPr/>
              <a:t>4</a:t>
            </a:fld>
            <a:endParaRPr lang="sv-SE"/>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3544354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C01CAE77-6875-44E3-AB0D-392279037C45}" type="slidenum">
              <a:rPr lang="sv-SE"/>
              <a:pPr/>
              <a:t>8</a:t>
            </a:fld>
            <a:endParaRPr lang="sv-SE"/>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35201024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BBA030C4-4F7C-4624-8D2B-C148406C99CB}" type="slidenum">
              <a:rPr lang="sv-SE"/>
              <a:pPr/>
              <a:t>9</a:t>
            </a:fld>
            <a:endParaRPr lang="sv-SE"/>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22069617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bg>
      <p:bgRef idx="1001">
        <a:schemeClr val="bg1"/>
      </p:bgRef>
    </p:bg>
    <p:spTree>
      <p:nvGrpSpPr>
        <p:cNvPr id="1" name=""/>
        <p:cNvGrpSpPr/>
        <p:nvPr/>
      </p:nvGrpSpPr>
      <p:grpSpPr>
        <a:xfrm>
          <a:off x="0" y="0"/>
          <a:ext cx="0" cy="0"/>
          <a:chOff x="0" y="0"/>
          <a:chExt cx="0" cy="0"/>
        </a:xfrm>
      </p:grpSpPr>
      <p:sp>
        <p:nvSpPr>
          <p:cNvPr id="2" name="Rubrik 1"/>
          <p:cNvSpPr>
            <a:spLocks noGrp="1"/>
          </p:cNvSpPr>
          <p:nvPr>
            <p:ph type="ctrTitle"/>
          </p:nvPr>
        </p:nvSpPr>
        <p:spPr>
          <a:xfrm>
            <a:off x="642910" y="1000108"/>
            <a:ext cx="7772400" cy="1470025"/>
          </a:xfrm>
        </p:spPr>
        <p:txBody>
          <a:bodyPr/>
          <a:lstStyle>
            <a:lvl1pPr algn="ctr">
              <a:defRPr/>
            </a:lvl1pPr>
          </a:lstStyle>
          <a:p>
            <a:r>
              <a:rPr lang="sv-SE" smtClean="0"/>
              <a:t>Klicka här för att ändra format</a:t>
            </a:r>
            <a:endParaRPr lang="sv-SE" dirty="0"/>
          </a:p>
        </p:txBody>
      </p:sp>
      <p:sp>
        <p:nvSpPr>
          <p:cNvPr id="3" name="Underrubrik 2"/>
          <p:cNvSpPr>
            <a:spLocks noGrp="1"/>
          </p:cNvSpPr>
          <p:nvPr>
            <p:ph type="subTitle" idx="1"/>
          </p:nvPr>
        </p:nvSpPr>
        <p:spPr>
          <a:xfrm>
            <a:off x="1371600" y="2571744"/>
            <a:ext cx="6400800" cy="1752600"/>
          </a:xfrm>
        </p:spPr>
        <p:txBody>
          <a:bodyPr/>
          <a:lstStyle>
            <a:lvl1pPr marL="0" indent="0" algn="ctr">
              <a:buNone/>
              <a:defRPr b="1"/>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sv-SE" smtClean="0"/>
              <a:t>Klicka här för att ändra format på underrubrik i bakgrunden</a:t>
            </a:r>
            <a:endParaRPr lang="sv-SE" dirty="0"/>
          </a:p>
        </p:txBody>
      </p:sp>
      <p:sp>
        <p:nvSpPr>
          <p:cNvPr id="4" name="Platshållare för datum 3"/>
          <p:cNvSpPr>
            <a:spLocks noGrp="1"/>
          </p:cNvSpPr>
          <p:nvPr>
            <p:ph type="dt" sz="half" idx="10"/>
          </p:nvPr>
        </p:nvSpPr>
        <p:spPr>
          <a:xfrm>
            <a:off x="7164388" y="6148388"/>
            <a:ext cx="936625" cy="476250"/>
          </a:xfrm>
        </p:spPr>
        <p:txBody>
          <a:bodyPr/>
          <a:lstStyle>
            <a:lvl1pPr>
              <a:defRPr dirty="0"/>
            </a:lvl1pPr>
          </a:lstStyle>
          <a:p>
            <a:pPr>
              <a:defRPr/>
            </a:pPr>
            <a:fld id="{3FF166F1-A965-4BE9-8A99-1B89978D8B24}" type="datetime1">
              <a:rPr lang="sv-SE" smtClean="0"/>
              <a:pPr>
                <a:defRPr/>
              </a:pPr>
              <a:t>2015-02-02</a:t>
            </a:fld>
            <a:endParaRPr lang="sv-SE"/>
          </a:p>
        </p:txBody>
      </p:sp>
      <p:sp>
        <p:nvSpPr>
          <p:cNvPr id="5" name="Platshållare för bildnummer 4"/>
          <p:cNvSpPr>
            <a:spLocks noGrp="1"/>
          </p:cNvSpPr>
          <p:nvPr>
            <p:ph type="sldNum" sz="quarter" idx="11"/>
          </p:nvPr>
        </p:nvSpPr>
        <p:spPr>
          <a:xfrm>
            <a:off x="8169275" y="6143625"/>
            <a:ext cx="442913" cy="476250"/>
          </a:xfrm>
        </p:spPr>
        <p:txBody>
          <a:bodyPr/>
          <a:lstStyle>
            <a:lvl1pPr>
              <a:defRPr/>
            </a:lvl1pPr>
          </a:lstStyle>
          <a:p>
            <a:pPr>
              <a:defRPr/>
            </a:pPr>
            <a:fld id="{69D88C4C-8407-44FF-AC3F-0C16993E07AF}" type="slidenum">
              <a:rPr lang="sv-SE" smtClean="0"/>
              <a:pPr>
                <a:defRPr/>
              </a:pPr>
              <a:t>‹#›</a:t>
            </a:fld>
            <a:endParaRPr lang="sv-SE"/>
          </a:p>
        </p:txBody>
      </p:sp>
      <p:sp>
        <p:nvSpPr>
          <p:cNvPr id="6" name="Platshållare för sidfot 5"/>
          <p:cNvSpPr>
            <a:spLocks noGrp="1"/>
          </p:cNvSpPr>
          <p:nvPr>
            <p:ph type="ftr" sz="quarter" idx="12"/>
          </p:nvPr>
        </p:nvSpPr>
        <p:spPr>
          <a:xfrm>
            <a:off x="3992563" y="6143625"/>
            <a:ext cx="3097212" cy="476250"/>
          </a:xfrm>
        </p:spPr>
        <p:txBody>
          <a:bodyPr/>
          <a:lstStyle>
            <a:lvl1pPr>
              <a:defRPr dirty="0"/>
            </a:lvl1pPr>
          </a:lstStyle>
          <a:p>
            <a:pPr>
              <a:defRPr/>
            </a:pPr>
            <a:r>
              <a:rPr lang="sv-SE" smtClean="0"/>
              <a:t>Sidfot</a:t>
            </a:r>
            <a:endParaRPr lang="sv-SE"/>
          </a:p>
        </p:txBody>
      </p:sp>
      <p:sp>
        <p:nvSpPr>
          <p:cNvPr id="8" name="TextBox 7"/>
          <p:cNvSpPr txBox="1"/>
          <p:nvPr userDrawn="1"/>
        </p:nvSpPr>
        <p:spPr>
          <a:xfrm>
            <a:off x="2894" y="6519446"/>
            <a:ext cx="720080" cy="338554"/>
          </a:xfrm>
          <a:prstGeom prst="rect">
            <a:avLst/>
          </a:prstGeom>
          <a:noFill/>
        </p:spPr>
        <p:txBody>
          <a:bodyPr wrap="square" rtlCol="0">
            <a:spAutoFit/>
          </a:bodyPr>
          <a:lstStyle/>
          <a:p>
            <a:endParaRPr lang="en-US" sz="1600"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Rectangle 7"/>
          <p:cNvSpPr>
            <a:spLocks noGrp="1" noChangeArrowheads="1"/>
          </p:cNvSpPr>
          <p:nvPr>
            <p:ph type="dt" sz="half" idx="10"/>
          </p:nvPr>
        </p:nvSpPr>
        <p:spPr>
          <a:ln/>
        </p:spPr>
        <p:txBody>
          <a:bodyPr/>
          <a:lstStyle>
            <a:lvl1pPr>
              <a:defRPr/>
            </a:lvl1pPr>
          </a:lstStyle>
          <a:p>
            <a:pPr>
              <a:defRPr/>
            </a:pPr>
            <a:fld id="{E39BE53F-CE86-40C1-A74F-E8AFD43F0905}" type="datetime1">
              <a:rPr lang="sv-SE" smtClean="0"/>
              <a:pPr>
                <a:defRPr/>
              </a:pPr>
              <a:t>2015-02-02</a:t>
            </a:fld>
            <a:endParaRPr lang="sv-SE"/>
          </a:p>
        </p:txBody>
      </p:sp>
      <p:sp>
        <p:nvSpPr>
          <p:cNvPr id="5" name="Rectangle 8"/>
          <p:cNvSpPr>
            <a:spLocks noGrp="1" noChangeArrowheads="1"/>
          </p:cNvSpPr>
          <p:nvPr>
            <p:ph type="sldNum" sz="quarter" idx="11"/>
          </p:nvPr>
        </p:nvSpPr>
        <p:spPr>
          <a:ln/>
        </p:spPr>
        <p:txBody>
          <a:bodyPr/>
          <a:lstStyle>
            <a:lvl1pPr>
              <a:defRPr/>
            </a:lvl1pPr>
          </a:lstStyle>
          <a:p>
            <a:pPr>
              <a:defRPr/>
            </a:pPr>
            <a:fld id="{F82D1E33-D4D9-4E6D-88EC-9BD3049AB813}" type="slidenum">
              <a:rPr lang="sv-SE" smtClean="0"/>
              <a:pPr>
                <a:defRPr/>
              </a:pPr>
              <a:t>‹#›</a:t>
            </a:fld>
            <a:endParaRPr lang="sv-SE"/>
          </a:p>
        </p:txBody>
      </p:sp>
      <p:sp>
        <p:nvSpPr>
          <p:cNvPr id="6" name="Rectangle 10"/>
          <p:cNvSpPr>
            <a:spLocks noGrp="1" noChangeArrowheads="1"/>
          </p:cNvSpPr>
          <p:nvPr>
            <p:ph type="ftr" sz="quarter" idx="12"/>
          </p:nvPr>
        </p:nvSpPr>
        <p:spPr>
          <a:ln/>
        </p:spPr>
        <p:txBody>
          <a:bodyPr/>
          <a:lstStyle>
            <a:lvl1pPr>
              <a:defRPr/>
            </a:lvl1pPr>
          </a:lstStyle>
          <a:p>
            <a:pPr>
              <a:defRPr/>
            </a:pPr>
            <a:r>
              <a:rPr lang="sv-SE" smtClean="0"/>
              <a:t>Sidfot</a:t>
            </a:r>
            <a:endParaRPr lang="sv-S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907213" y="115888"/>
            <a:ext cx="2057400" cy="5462587"/>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735013" y="115888"/>
            <a:ext cx="6019800" cy="5462587"/>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Rectangle 7"/>
          <p:cNvSpPr>
            <a:spLocks noGrp="1" noChangeArrowheads="1"/>
          </p:cNvSpPr>
          <p:nvPr>
            <p:ph type="dt" sz="half" idx="10"/>
          </p:nvPr>
        </p:nvSpPr>
        <p:spPr>
          <a:ln/>
        </p:spPr>
        <p:txBody>
          <a:bodyPr/>
          <a:lstStyle>
            <a:lvl1pPr>
              <a:defRPr/>
            </a:lvl1pPr>
          </a:lstStyle>
          <a:p>
            <a:pPr>
              <a:defRPr/>
            </a:pPr>
            <a:fld id="{4584671E-C4E7-4370-97F4-D3947BB929F5}" type="datetime1">
              <a:rPr lang="sv-SE" smtClean="0"/>
              <a:pPr>
                <a:defRPr/>
              </a:pPr>
              <a:t>2015-02-02</a:t>
            </a:fld>
            <a:endParaRPr lang="sv-SE"/>
          </a:p>
        </p:txBody>
      </p:sp>
      <p:sp>
        <p:nvSpPr>
          <p:cNvPr id="5" name="Rectangle 8"/>
          <p:cNvSpPr>
            <a:spLocks noGrp="1" noChangeArrowheads="1"/>
          </p:cNvSpPr>
          <p:nvPr>
            <p:ph type="sldNum" sz="quarter" idx="11"/>
          </p:nvPr>
        </p:nvSpPr>
        <p:spPr>
          <a:ln/>
        </p:spPr>
        <p:txBody>
          <a:bodyPr/>
          <a:lstStyle>
            <a:lvl1pPr>
              <a:defRPr/>
            </a:lvl1pPr>
          </a:lstStyle>
          <a:p>
            <a:pPr>
              <a:defRPr/>
            </a:pPr>
            <a:fld id="{E096B588-44C3-4AA5-8C95-4A9430E46D04}" type="slidenum">
              <a:rPr lang="sv-SE" smtClean="0"/>
              <a:pPr>
                <a:defRPr/>
              </a:pPr>
              <a:t>‹#›</a:t>
            </a:fld>
            <a:endParaRPr lang="sv-SE"/>
          </a:p>
        </p:txBody>
      </p:sp>
      <p:sp>
        <p:nvSpPr>
          <p:cNvPr id="6" name="Rectangle 10"/>
          <p:cNvSpPr>
            <a:spLocks noGrp="1" noChangeArrowheads="1"/>
          </p:cNvSpPr>
          <p:nvPr>
            <p:ph type="ftr" sz="quarter" idx="12"/>
          </p:nvPr>
        </p:nvSpPr>
        <p:spPr>
          <a:ln/>
        </p:spPr>
        <p:txBody>
          <a:bodyPr/>
          <a:lstStyle>
            <a:lvl1pPr>
              <a:defRPr/>
            </a:lvl1pPr>
          </a:lstStyle>
          <a:p>
            <a:pPr>
              <a:defRPr/>
            </a:pPr>
            <a:r>
              <a:rPr lang="sv-SE" smtClean="0"/>
              <a:t>Sidfot</a:t>
            </a:r>
            <a:endParaRPr lang="sv-S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Rectangle 7"/>
          <p:cNvSpPr>
            <a:spLocks noGrp="1" noChangeArrowheads="1"/>
          </p:cNvSpPr>
          <p:nvPr>
            <p:ph type="dt" sz="half" idx="10"/>
          </p:nvPr>
        </p:nvSpPr>
        <p:spPr>
          <a:ln/>
        </p:spPr>
        <p:txBody>
          <a:bodyPr/>
          <a:lstStyle>
            <a:lvl1pPr>
              <a:defRPr/>
            </a:lvl1pPr>
          </a:lstStyle>
          <a:p>
            <a:pPr>
              <a:defRPr/>
            </a:pPr>
            <a:fld id="{838C9DC0-AC42-40AF-A01F-C84738445C1D}" type="datetime1">
              <a:rPr lang="sv-SE" smtClean="0"/>
              <a:pPr>
                <a:defRPr/>
              </a:pPr>
              <a:t>2015-02-02</a:t>
            </a:fld>
            <a:endParaRPr lang="sv-SE"/>
          </a:p>
        </p:txBody>
      </p:sp>
      <p:sp>
        <p:nvSpPr>
          <p:cNvPr id="5" name="Rectangle 8"/>
          <p:cNvSpPr>
            <a:spLocks noGrp="1" noChangeArrowheads="1"/>
          </p:cNvSpPr>
          <p:nvPr>
            <p:ph type="sldNum" sz="quarter" idx="11"/>
          </p:nvPr>
        </p:nvSpPr>
        <p:spPr>
          <a:ln/>
        </p:spPr>
        <p:txBody>
          <a:bodyPr/>
          <a:lstStyle>
            <a:lvl1pPr>
              <a:defRPr/>
            </a:lvl1pPr>
          </a:lstStyle>
          <a:p>
            <a:pPr>
              <a:defRPr/>
            </a:pPr>
            <a:fld id="{49965789-D6DA-47AB-8CDF-262EE9EB5E0C}" type="slidenum">
              <a:rPr lang="sv-SE" smtClean="0"/>
              <a:pPr>
                <a:defRPr/>
              </a:pPr>
              <a:t>‹#›</a:t>
            </a:fld>
            <a:endParaRPr lang="sv-SE"/>
          </a:p>
        </p:txBody>
      </p:sp>
      <p:sp>
        <p:nvSpPr>
          <p:cNvPr id="6" name="Rectangle 10"/>
          <p:cNvSpPr>
            <a:spLocks noGrp="1" noChangeArrowheads="1"/>
          </p:cNvSpPr>
          <p:nvPr>
            <p:ph type="ftr" sz="quarter" idx="12"/>
          </p:nvPr>
        </p:nvSpPr>
        <p:spPr>
          <a:ln/>
        </p:spPr>
        <p:txBody>
          <a:bodyPr/>
          <a:lstStyle>
            <a:lvl1pPr>
              <a:defRPr/>
            </a:lvl1pPr>
          </a:lstStyle>
          <a:p>
            <a:pPr>
              <a:defRPr/>
            </a:pPr>
            <a:r>
              <a:rPr lang="sv-SE" smtClean="0"/>
              <a:t>Sidfot</a:t>
            </a:r>
            <a:endParaRPr lang="sv-SE"/>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2285992"/>
            <a:ext cx="7772400" cy="1362075"/>
          </a:xfrm>
        </p:spPr>
        <p:txBody>
          <a:bodyPr anchor="t"/>
          <a:lstStyle>
            <a:lvl1pPr algn="ctr">
              <a:defRPr sz="3600" b="1" cap="all"/>
            </a:lvl1pPr>
          </a:lstStyle>
          <a:p>
            <a:r>
              <a:rPr lang="sv-SE" smtClean="0"/>
              <a:t>Klicka här för att ändra format</a:t>
            </a:r>
            <a:endParaRPr lang="sv-SE" dirty="0"/>
          </a:p>
        </p:txBody>
      </p:sp>
      <p:sp>
        <p:nvSpPr>
          <p:cNvPr id="3" name="Platshållare för text 2"/>
          <p:cNvSpPr>
            <a:spLocks noGrp="1"/>
          </p:cNvSpPr>
          <p:nvPr>
            <p:ph type="body" idx="1"/>
          </p:nvPr>
        </p:nvSpPr>
        <p:spPr>
          <a:xfrm>
            <a:off x="722313" y="571480"/>
            <a:ext cx="7772400" cy="1500187"/>
          </a:xfrm>
        </p:spPr>
        <p:txBody>
          <a:bodyPr anchor="b"/>
          <a:lstStyle>
            <a:lvl1pPr marL="0" indent="0" algn="ctr">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v-SE" smtClean="0"/>
              <a:t>Klicka här för att ändra format på bakgrundstexten</a:t>
            </a:r>
          </a:p>
        </p:txBody>
      </p:sp>
      <p:sp>
        <p:nvSpPr>
          <p:cNvPr id="4" name="Rectangle 7"/>
          <p:cNvSpPr>
            <a:spLocks noGrp="1" noChangeArrowheads="1"/>
          </p:cNvSpPr>
          <p:nvPr>
            <p:ph type="dt" sz="half" idx="10"/>
          </p:nvPr>
        </p:nvSpPr>
        <p:spPr>
          <a:ln/>
        </p:spPr>
        <p:txBody>
          <a:bodyPr/>
          <a:lstStyle>
            <a:lvl1pPr>
              <a:defRPr/>
            </a:lvl1pPr>
          </a:lstStyle>
          <a:p>
            <a:pPr>
              <a:defRPr/>
            </a:pPr>
            <a:fld id="{2CE7A215-2F17-4628-A5FA-4FD68CE70857}" type="datetime1">
              <a:rPr lang="sv-SE" smtClean="0"/>
              <a:pPr>
                <a:defRPr/>
              </a:pPr>
              <a:t>2015-02-02</a:t>
            </a:fld>
            <a:endParaRPr lang="sv-SE"/>
          </a:p>
        </p:txBody>
      </p:sp>
      <p:sp>
        <p:nvSpPr>
          <p:cNvPr id="5" name="Rectangle 8"/>
          <p:cNvSpPr>
            <a:spLocks noGrp="1" noChangeArrowheads="1"/>
          </p:cNvSpPr>
          <p:nvPr>
            <p:ph type="sldNum" sz="quarter" idx="11"/>
          </p:nvPr>
        </p:nvSpPr>
        <p:spPr>
          <a:ln/>
        </p:spPr>
        <p:txBody>
          <a:bodyPr/>
          <a:lstStyle>
            <a:lvl1pPr>
              <a:defRPr/>
            </a:lvl1pPr>
          </a:lstStyle>
          <a:p>
            <a:pPr>
              <a:defRPr/>
            </a:pPr>
            <a:fld id="{3EBC59CF-8604-4B84-BED7-1611AF852365}" type="slidenum">
              <a:rPr lang="sv-SE" smtClean="0"/>
              <a:pPr>
                <a:defRPr/>
              </a:pPr>
              <a:t>‹#›</a:t>
            </a:fld>
            <a:endParaRPr lang="sv-SE"/>
          </a:p>
        </p:txBody>
      </p:sp>
      <p:sp>
        <p:nvSpPr>
          <p:cNvPr id="6" name="Rectangle 10"/>
          <p:cNvSpPr>
            <a:spLocks noGrp="1" noChangeArrowheads="1"/>
          </p:cNvSpPr>
          <p:nvPr>
            <p:ph type="ftr" sz="quarter" idx="12"/>
          </p:nvPr>
        </p:nvSpPr>
        <p:spPr>
          <a:ln/>
        </p:spPr>
        <p:txBody>
          <a:bodyPr/>
          <a:lstStyle>
            <a:lvl1pPr>
              <a:defRPr/>
            </a:lvl1pPr>
          </a:lstStyle>
          <a:p>
            <a:pPr>
              <a:defRPr/>
            </a:pPr>
            <a:r>
              <a:rPr lang="sv-SE" smtClean="0"/>
              <a:t>Sidfot</a:t>
            </a:r>
            <a:endParaRPr lang="sv-S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735013" y="1052513"/>
            <a:ext cx="4038600" cy="4525962"/>
          </a:xfrm>
        </p:spPr>
        <p:txBody>
          <a:bodyPr/>
          <a:lstStyle>
            <a:lvl1pPr>
              <a:defRPr sz="2000"/>
            </a:lvl1pPr>
            <a:lvl2pPr>
              <a:defRPr sz="2000"/>
            </a:lvl2pPr>
            <a:lvl3pPr>
              <a:defRPr sz="1800"/>
            </a:lvl3pPr>
            <a:lvl4pPr>
              <a:defRPr sz="1800"/>
            </a:lvl4pPr>
            <a:lvl5pPr>
              <a:defRPr sz="16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dirty="0"/>
          </a:p>
        </p:txBody>
      </p:sp>
      <p:sp>
        <p:nvSpPr>
          <p:cNvPr id="4" name="Platshållare för innehåll 3"/>
          <p:cNvSpPr>
            <a:spLocks noGrp="1"/>
          </p:cNvSpPr>
          <p:nvPr>
            <p:ph sz="half" idx="2"/>
          </p:nvPr>
        </p:nvSpPr>
        <p:spPr>
          <a:xfrm>
            <a:off x="4926013" y="1052513"/>
            <a:ext cx="4038600" cy="4525962"/>
          </a:xfrm>
        </p:spPr>
        <p:txBody>
          <a:bodyPr/>
          <a:lstStyle>
            <a:lvl1pPr>
              <a:defRPr sz="2000"/>
            </a:lvl1pPr>
            <a:lvl2pPr>
              <a:defRPr sz="2000"/>
            </a:lvl2pPr>
            <a:lvl3pPr>
              <a:defRPr sz="1800"/>
            </a:lvl3pPr>
            <a:lvl4pPr>
              <a:defRPr sz="1800"/>
            </a:lvl4pPr>
            <a:lvl5pPr>
              <a:defRPr sz="16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dirty="0"/>
          </a:p>
        </p:txBody>
      </p:sp>
      <p:sp>
        <p:nvSpPr>
          <p:cNvPr id="5" name="Rectangle 7"/>
          <p:cNvSpPr>
            <a:spLocks noGrp="1" noChangeArrowheads="1"/>
          </p:cNvSpPr>
          <p:nvPr>
            <p:ph type="dt" sz="half" idx="10"/>
          </p:nvPr>
        </p:nvSpPr>
        <p:spPr>
          <a:ln/>
        </p:spPr>
        <p:txBody>
          <a:bodyPr/>
          <a:lstStyle>
            <a:lvl1pPr>
              <a:defRPr/>
            </a:lvl1pPr>
          </a:lstStyle>
          <a:p>
            <a:pPr>
              <a:defRPr/>
            </a:pPr>
            <a:fld id="{70B5B392-450B-4A49-A950-4D63CE3E1C39}" type="datetime1">
              <a:rPr lang="sv-SE" smtClean="0"/>
              <a:pPr>
                <a:defRPr/>
              </a:pPr>
              <a:t>2015-02-02</a:t>
            </a:fld>
            <a:endParaRPr lang="sv-SE"/>
          </a:p>
        </p:txBody>
      </p:sp>
      <p:sp>
        <p:nvSpPr>
          <p:cNvPr id="6" name="Rectangle 8"/>
          <p:cNvSpPr>
            <a:spLocks noGrp="1" noChangeArrowheads="1"/>
          </p:cNvSpPr>
          <p:nvPr>
            <p:ph type="sldNum" sz="quarter" idx="11"/>
          </p:nvPr>
        </p:nvSpPr>
        <p:spPr>
          <a:ln/>
        </p:spPr>
        <p:txBody>
          <a:bodyPr/>
          <a:lstStyle>
            <a:lvl1pPr>
              <a:defRPr/>
            </a:lvl1pPr>
          </a:lstStyle>
          <a:p>
            <a:pPr>
              <a:defRPr/>
            </a:pPr>
            <a:fld id="{35F113D7-4053-4A63-B79C-30DA3BF8A50D}" type="slidenum">
              <a:rPr lang="sv-SE" smtClean="0"/>
              <a:pPr>
                <a:defRPr/>
              </a:pPr>
              <a:t>‹#›</a:t>
            </a:fld>
            <a:endParaRPr lang="sv-SE"/>
          </a:p>
        </p:txBody>
      </p:sp>
      <p:sp>
        <p:nvSpPr>
          <p:cNvPr id="7" name="Rectangle 10"/>
          <p:cNvSpPr>
            <a:spLocks noGrp="1" noChangeArrowheads="1"/>
          </p:cNvSpPr>
          <p:nvPr>
            <p:ph type="ftr" sz="quarter" idx="12"/>
          </p:nvPr>
        </p:nvSpPr>
        <p:spPr>
          <a:ln/>
        </p:spPr>
        <p:txBody>
          <a:bodyPr/>
          <a:lstStyle>
            <a:lvl1pPr>
              <a:defRPr/>
            </a:lvl1pPr>
          </a:lstStyle>
          <a:p>
            <a:pPr>
              <a:defRPr/>
            </a:pPr>
            <a:r>
              <a:rPr lang="sv-SE" smtClean="0"/>
              <a:t>Sidfot</a:t>
            </a:r>
            <a:endParaRPr lang="sv-S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dirty="0"/>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dirty="0"/>
          </a:p>
        </p:txBody>
      </p:sp>
      <p:sp>
        <p:nvSpPr>
          <p:cNvPr id="7" name="Rectangle 7"/>
          <p:cNvSpPr>
            <a:spLocks noGrp="1" noChangeArrowheads="1"/>
          </p:cNvSpPr>
          <p:nvPr>
            <p:ph type="dt" sz="half" idx="10"/>
          </p:nvPr>
        </p:nvSpPr>
        <p:spPr>
          <a:ln/>
        </p:spPr>
        <p:txBody>
          <a:bodyPr/>
          <a:lstStyle>
            <a:lvl1pPr>
              <a:defRPr/>
            </a:lvl1pPr>
          </a:lstStyle>
          <a:p>
            <a:pPr>
              <a:defRPr/>
            </a:pPr>
            <a:fld id="{4ABD3224-A099-4925-8C8A-841BABC9E11B}" type="datetime1">
              <a:rPr lang="sv-SE" smtClean="0"/>
              <a:pPr>
                <a:defRPr/>
              </a:pPr>
              <a:t>2015-02-02</a:t>
            </a:fld>
            <a:endParaRPr lang="sv-SE"/>
          </a:p>
        </p:txBody>
      </p:sp>
      <p:sp>
        <p:nvSpPr>
          <p:cNvPr id="8" name="Rectangle 8"/>
          <p:cNvSpPr>
            <a:spLocks noGrp="1" noChangeArrowheads="1"/>
          </p:cNvSpPr>
          <p:nvPr>
            <p:ph type="sldNum" sz="quarter" idx="11"/>
          </p:nvPr>
        </p:nvSpPr>
        <p:spPr>
          <a:ln/>
        </p:spPr>
        <p:txBody>
          <a:bodyPr/>
          <a:lstStyle>
            <a:lvl1pPr>
              <a:defRPr/>
            </a:lvl1pPr>
          </a:lstStyle>
          <a:p>
            <a:pPr>
              <a:defRPr/>
            </a:pPr>
            <a:fld id="{C7A0DE44-8E03-4060-AF51-7B01947A5D12}" type="slidenum">
              <a:rPr lang="sv-SE" smtClean="0"/>
              <a:pPr>
                <a:defRPr/>
              </a:pPr>
              <a:t>‹#›</a:t>
            </a:fld>
            <a:endParaRPr lang="sv-SE"/>
          </a:p>
        </p:txBody>
      </p:sp>
      <p:sp>
        <p:nvSpPr>
          <p:cNvPr id="9" name="Rectangle 10"/>
          <p:cNvSpPr>
            <a:spLocks noGrp="1" noChangeArrowheads="1"/>
          </p:cNvSpPr>
          <p:nvPr>
            <p:ph type="ftr" sz="quarter" idx="12"/>
          </p:nvPr>
        </p:nvSpPr>
        <p:spPr>
          <a:ln/>
        </p:spPr>
        <p:txBody>
          <a:bodyPr/>
          <a:lstStyle>
            <a:lvl1pPr>
              <a:defRPr/>
            </a:lvl1pPr>
          </a:lstStyle>
          <a:p>
            <a:pPr>
              <a:defRPr/>
            </a:pPr>
            <a:r>
              <a:rPr lang="sv-SE" smtClean="0"/>
              <a:t>Sidfot</a:t>
            </a:r>
            <a:endParaRPr lang="sv-S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Rectangle 7"/>
          <p:cNvSpPr>
            <a:spLocks noGrp="1" noChangeArrowheads="1"/>
          </p:cNvSpPr>
          <p:nvPr>
            <p:ph type="dt" sz="half" idx="10"/>
          </p:nvPr>
        </p:nvSpPr>
        <p:spPr>
          <a:ln/>
        </p:spPr>
        <p:txBody>
          <a:bodyPr/>
          <a:lstStyle>
            <a:lvl1pPr>
              <a:defRPr/>
            </a:lvl1pPr>
          </a:lstStyle>
          <a:p>
            <a:pPr>
              <a:defRPr/>
            </a:pPr>
            <a:fld id="{66EC86A7-014B-4D4F-B8CF-3059CCD65A26}" type="datetime1">
              <a:rPr lang="sv-SE" smtClean="0"/>
              <a:pPr>
                <a:defRPr/>
              </a:pPr>
              <a:t>2015-02-02</a:t>
            </a:fld>
            <a:endParaRPr lang="sv-SE"/>
          </a:p>
        </p:txBody>
      </p:sp>
      <p:sp>
        <p:nvSpPr>
          <p:cNvPr id="4" name="Rectangle 8"/>
          <p:cNvSpPr>
            <a:spLocks noGrp="1" noChangeArrowheads="1"/>
          </p:cNvSpPr>
          <p:nvPr>
            <p:ph type="sldNum" sz="quarter" idx="11"/>
          </p:nvPr>
        </p:nvSpPr>
        <p:spPr>
          <a:ln/>
        </p:spPr>
        <p:txBody>
          <a:bodyPr/>
          <a:lstStyle>
            <a:lvl1pPr>
              <a:defRPr/>
            </a:lvl1pPr>
          </a:lstStyle>
          <a:p>
            <a:pPr>
              <a:defRPr/>
            </a:pPr>
            <a:fld id="{88F2BCD5-FC53-44CD-9A24-8C52E04D4F6F}" type="slidenum">
              <a:rPr lang="sv-SE" smtClean="0"/>
              <a:pPr>
                <a:defRPr/>
              </a:pPr>
              <a:t>‹#›</a:t>
            </a:fld>
            <a:endParaRPr lang="sv-SE"/>
          </a:p>
        </p:txBody>
      </p:sp>
      <p:sp>
        <p:nvSpPr>
          <p:cNvPr id="5" name="Rectangle 10"/>
          <p:cNvSpPr>
            <a:spLocks noGrp="1" noChangeArrowheads="1"/>
          </p:cNvSpPr>
          <p:nvPr>
            <p:ph type="ftr" sz="quarter" idx="12"/>
          </p:nvPr>
        </p:nvSpPr>
        <p:spPr>
          <a:ln/>
        </p:spPr>
        <p:txBody>
          <a:bodyPr/>
          <a:lstStyle>
            <a:lvl1pPr>
              <a:defRPr/>
            </a:lvl1pPr>
          </a:lstStyle>
          <a:p>
            <a:pPr>
              <a:defRPr/>
            </a:pPr>
            <a:r>
              <a:rPr lang="sv-SE" smtClean="0"/>
              <a:t>Sidfot</a:t>
            </a:r>
            <a:endParaRPr lang="sv-S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fld id="{8747F9FE-D105-42DF-A1F9-BAC0DE80F0CD}" type="datetime1">
              <a:rPr lang="sv-SE" smtClean="0"/>
              <a:pPr>
                <a:defRPr/>
              </a:pPr>
              <a:t>2015-02-02</a:t>
            </a:fld>
            <a:endParaRPr lang="sv-SE"/>
          </a:p>
        </p:txBody>
      </p:sp>
      <p:sp>
        <p:nvSpPr>
          <p:cNvPr id="3" name="Rectangle 8"/>
          <p:cNvSpPr>
            <a:spLocks noGrp="1" noChangeArrowheads="1"/>
          </p:cNvSpPr>
          <p:nvPr>
            <p:ph type="sldNum" sz="quarter" idx="11"/>
          </p:nvPr>
        </p:nvSpPr>
        <p:spPr>
          <a:ln/>
        </p:spPr>
        <p:txBody>
          <a:bodyPr/>
          <a:lstStyle>
            <a:lvl1pPr>
              <a:defRPr/>
            </a:lvl1pPr>
          </a:lstStyle>
          <a:p>
            <a:pPr>
              <a:defRPr/>
            </a:pPr>
            <a:fld id="{311B9B47-D58A-488E-97F0-36ACC21AC05D}" type="slidenum">
              <a:rPr lang="sv-SE" smtClean="0"/>
              <a:pPr>
                <a:defRPr/>
              </a:pPr>
              <a:t>‹#›</a:t>
            </a:fld>
            <a:endParaRPr lang="sv-SE"/>
          </a:p>
        </p:txBody>
      </p:sp>
      <p:sp>
        <p:nvSpPr>
          <p:cNvPr id="4" name="Rectangle 10"/>
          <p:cNvSpPr>
            <a:spLocks noGrp="1" noChangeArrowheads="1"/>
          </p:cNvSpPr>
          <p:nvPr>
            <p:ph type="ftr" sz="quarter" idx="12"/>
          </p:nvPr>
        </p:nvSpPr>
        <p:spPr>
          <a:ln/>
        </p:spPr>
        <p:txBody>
          <a:bodyPr/>
          <a:lstStyle>
            <a:lvl1pPr>
              <a:defRPr/>
            </a:lvl1pPr>
          </a:lstStyle>
          <a:p>
            <a:pPr>
              <a:defRPr/>
            </a:pPr>
            <a:r>
              <a:rPr lang="sv-SE" smtClean="0"/>
              <a:t>Sidfot</a:t>
            </a:r>
            <a:endParaRPr lang="sv-S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smtClean="0"/>
              <a:t>Klicka här för att ändra format</a:t>
            </a:r>
            <a:endParaRPr lang="sv-SE"/>
          </a:p>
        </p:txBody>
      </p:sp>
      <p:sp>
        <p:nvSpPr>
          <p:cNvPr id="3" name="Platshållare för innehåll 2"/>
          <p:cNvSpPr>
            <a:spLocks noGrp="1"/>
          </p:cNvSpPr>
          <p:nvPr>
            <p:ph idx="1"/>
          </p:nvPr>
        </p:nvSpPr>
        <p:spPr>
          <a:xfrm>
            <a:off x="3575050" y="273050"/>
            <a:ext cx="5111750" cy="5853113"/>
          </a:xfrm>
        </p:spPr>
        <p:txBody>
          <a:bodyPr/>
          <a:lstStyle>
            <a:lvl1pPr>
              <a:defRPr sz="2000"/>
            </a:lvl1pPr>
            <a:lvl2pPr>
              <a:defRPr sz="2000"/>
            </a:lvl2pPr>
            <a:lvl3pPr>
              <a:defRPr sz="1800"/>
            </a:lvl3pPr>
            <a:lvl4pPr>
              <a:defRPr sz="1800"/>
            </a:lvl4pPr>
            <a:lvl5pPr>
              <a:defRPr sz="16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dirty="0"/>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Rectangle 7"/>
          <p:cNvSpPr>
            <a:spLocks noGrp="1" noChangeArrowheads="1"/>
          </p:cNvSpPr>
          <p:nvPr>
            <p:ph type="dt" sz="half" idx="10"/>
          </p:nvPr>
        </p:nvSpPr>
        <p:spPr>
          <a:ln/>
        </p:spPr>
        <p:txBody>
          <a:bodyPr/>
          <a:lstStyle>
            <a:lvl1pPr>
              <a:defRPr/>
            </a:lvl1pPr>
          </a:lstStyle>
          <a:p>
            <a:pPr>
              <a:defRPr/>
            </a:pPr>
            <a:fld id="{3A6F3221-633E-4FC9-84D1-B0F0385441EA}" type="datetime1">
              <a:rPr lang="sv-SE" smtClean="0"/>
              <a:pPr>
                <a:defRPr/>
              </a:pPr>
              <a:t>2015-02-02</a:t>
            </a:fld>
            <a:endParaRPr lang="sv-SE"/>
          </a:p>
        </p:txBody>
      </p:sp>
      <p:sp>
        <p:nvSpPr>
          <p:cNvPr id="6" name="Rectangle 8"/>
          <p:cNvSpPr>
            <a:spLocks noGrp="1" noChangeArrowheads="1"/>
          </p:cNvSpPr>
          <p:nvPr>
            <p:ph type="sldNum" sz="quarter" idx="11"/>
          </p:nvPr>
        </p:nvSpPr>
        <p:spPr>
          <a:ln/>
        </p:spPr>
        <p:txBody>
          <a:bodyPr/>
          <a:lstStyle>
            <a:lvl1pPr>
              <a:defRPr/>
            </a:lvl1pPr>
          </a:lstStyle>
          <a:p>
            <a:pPr>
              <a:defRPr/>
            </a:pPr>
            <a:fld id="{BC14E411-F214-444C-A0A0-30DD289C2520}" type="slidenum">
              <a:rPr lang="sv-SE" smtClean="0"/>
              <a:pPr>
                <a:defRPr/>
              </a:pPr>
              <a:t>‹#›</a:t>
            </a:fld>
            <a:endParaRPr lang="sv-SE"/>
          </a:p>
        </p:txBody>
      </p:sp>
      <p:sp>
        <p:nvSpPr>
          <p:cNvPr id="7" name="Rectangle 10"/>
          <p:cNvSpPr>
            <a:spLocks noGrp="1" noChangeArrowheads="1"/>
          </p:cNvSpPr>
          <p:nvPr>
            <p:ph type="ftr" sz="quarter" idx="12"/>
          </p:nvPr>
        </p:nvSpPr>
        <p:spPr>
          <a:ln/>
        </p:spPr>
        <p:txBody>
          <a:bodyPr/>
          <a:lstStyle>
            <a:lvl1pPr>
              <a:defRPr/>
            </a:lvl1pPr>
          </a:lstStyle>
          <a:p>
            <a:pPr>
              <a:defRPr/>
            </a:pPr>
            <a:r>
              <a:rPr lang="sv-SE" smtClean="0"/>
              <a:t>Sidfot</a:t>
            </a:r>
            <a:endParaRPr lang="sv-S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smtClean="0"/>
              <a:t>Klicka här för att ändra format</a:t>
            </a:r>
            <a:endParaRPr lang="sv-SE"/>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sv-SE" noProof="0" smtClean="0"/>
              <a:t>Klicka på ikonen för att lägga till en bild</a:t>
            </a:r>
            <a:endParaRPr lang="sv-SE" noProof="0" dirty="0"/>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Rectangle 7"/>
          <p:cNvSpPr>
            <a:spLocks noGrp="1" noChangeArrowheads="1"/>
          </p:cNvSpPr>
          <p:nvPr>
            <p:ph type="dt" sz="half" idx="10"/>
          </p:nvPr>
        </p:nvSpPr>
        <p:spPr>
          <a:ln/>
        </p:spPr>
        <p:txBody>
          <a:bodyPr/>
          <a:lstStyle>
            <a:lvl1pPr>
              <a:defRPr/>
            </a:lvl1pPr>
          </a:lstStyle>
          <a:p>
            <a:pPr>
              <a:defRPr/>
            </a:pPr>
            <a:fld id="{97910F32-93B4-4509-B07C-20B5EFAE28D9}" type="datetime1">
              <a:rPr lang="sv-SE" smtClean="0"/>
              <a:pPr>
                <a:defRPr/>
              </a:pPr>
              <a:t>2015-02-02</a:t>
            </a:fld>
            <a:endParaRPr lang="sv-SE"/>
          </a:p>
        </p:txBody>
      </p:sp>
      <p:sp>
        <p:nvSpPr>
          <p:cNvPr id="6" name="Rectangle 8"/>
          <p:cNvSpPr>
            <a:spLocks noGrp="1" noChangeArrowheads="1"/>
          </p:cNvSpPr>
          <p:nvPr>
            <p:ph type="sldNum" sz="quarter" idx="11"/>
          </p:nvPr>
        </p:nvSpPr>
        <p:spPr>
          <a:ln/>
        </p:spPr>
        <p:txBody>
          <a:bodyPr/>
          <a:lstStyle>
            <a:lvl1pPr>
              <a:defRPr/>
            </a:lvl1pPr>
          </a:lstStyle>
          <a:p>
            <a:pPr>
              <a:defRPr/>
            </a:pPr>
            <a:fld id="{B006B5D1-CAE4-4CC1-84A8-8F87B61CE5D9}" type="slidenum">
              <a:rPr lang="sv-SE" smtClean="0"/>
              <a:pPr>
                <a:defRPr/>
              </a:pPr>
              <a:t>‹#›</a:t>
            </a:fld>
            <a:endParaRPr lang="sv-SE"/>
          </a:p>
        </p:txBody>
      </p:sp>
      <p:sp>
        <p:nvSpPr>
          <p:cNvPr id="7" name="Rectangle 10"/>
          <p:cNvSpPr>
            <a:spLocks noGrp="1" noChangeArrowheads="1"/>
          </p:cNvSpPr>
          <p:nvPr>
            <p:ph type="ftr" sz="quarter" idx="12"/>
          </p:nvPr>
        </p:nvSpPr>
        <p:spPr>
          <a:ln/>
        </p:spPr>
        <p:txBody>
          <a:bodyPr/>
          <a:lstStyle>
            <a:lvl1pPr>
              <a:defRPr/>
            </a:lvl1pPr>
          </a:lstStyle>
          <a:p>
            <a:pPr>
              <a:defRPr/>
            </a:pPr>
            <a:r>
              <a:rPr lang="sv-SE" smtClean="0"/>
              <a:t>Sidfot</a:t>
            </a:r>
            <a:endParaRPr lang="sv-S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35013" y="115888"/>
            <a:ext cx="82296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v-SE" smtClean="0"/>
              <a:t>Klicka här för att ändra format</a:t>
            </a:r>
          </a:p>
        </p:txBody>
      </p:sp>
      <p:sp>
        <p:nvSpPr>
          <p:cNvPr id="1027" name="Rectangle 3"/>
          <p:cNvSpPr>
            <a:spLocks noGrp="1" noChangeArrowheads="1"/>
          </p:cNvSpPr>
          <p:nvPr>
            <p:ph type="body" idx="1"/>
          </p:nvPr>
        </p:nvSpPr>
        <p:spPr bwMode="auto">
          <a:xfrm>
            <a:off x="735013" y="1052513"/>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p>
        </p:txBody>
      </p:sp>
      <p:sp>
        <p:nvSpPr>
          <p:cNvPr id="1031" name="Rectangle 7"/>
          <p:cNvSpPr>
            <a:spLocks noGrp="1" noChangeArrowheads="1"/>
          </p:cNvSpPr>
          <p:nvPr>
            <p:ph type="dt" sz="half" idx="2"/>
          </p:nvPr>
        </p:nvSpPr>
        <p:spPr bwMode="auto">
          <a:xfrm>
            <a:off x="7429500" y="6167438"/>
            <a:ext cx="9366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100" dirty="0">
                <a:solidFill>
                  <a:srgbClr val="919296"/>
                </a:solidFill>
              </a:defRPr>
            </a:lvl1pPr>
          </a:lstStyle>
          <a:p>
            <a:pPr>
              <a:defRPr/>
            </a:pPr>
            <a:fld id="{7C8D8CCF-F800-4EF1-8A50-48F9CCCA977B}" type="datetime1">
              <a:rPr lang="sv-SE" smtClean="0"/>
              <a:pPr>
                <a:defRPr/>
              </a:pPr>
              <a:t>2015-02-02</a:t>
            </a:fld>
            <a:endParaRPr lang="sv-SE"/>
          </a:p>
        </p:txBody>
      </p:sp>
      <p:sp>
        <p:nvSpPr>
          <p:cNvPr id="1032" name="Rectangle 8"/>
          <p:cNvSpPr>
            <a:spLocks noGrp="1" noChangeArrowheads="1"/>
          </p:cNvSpPr>
          <p:nvPr>
            <p:ph type="sldNum" sz="quarter" idx="4"/>
          </p:nvPr>
        </p:nvSpPr>
        <p:spPr bwMode="auto">
          <a:xfrm>
            <a:off x="8486775" y="6167438"/>
            <a:ext cx="442913"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100">
                <a:solidFill>
                  <a:srgbClr val="919296"/>
                </a:solidFill>
              </a:defRPr>
            </a:lvl1pPr>
          </a:lstStyle>
          <a:p>
            <a:pPr>
              <a:defRPr/>
            </a:pPr>
            <a:fld id="{A3E48735-EEDB-48BE-A6DD-852B7FB6C7D1}" type="slidenum">
              <a:rPr lang="sv-SE" smtClean="0"/>
              <a:pPr>
                <a:defRPr/>
              </a:pPr>
              <a:t>‹#›</a:t>
            </a:fld>
            <a:endParaRPr lang="sv-SE"/>
          </a:p>
        </p:txBody>
      </p:sp>
      <p:sp>
        <p:nvSpPr>
          <p:cNvPr id="1034" name="Rectangle 10"/>
          <p:cNvSpPr>
            <a:spLocks noGrp="1" noChangeArrowheads="1"/>
          </p:cNvSpPr>
          <p:nvPr>
            <p:ph type="ftr" sz="quarter" idx="3"/>
          </p:nvPr>
        </p:nvSpPr>
        <p:spPr bwMode="auto">
          <a:xfrm>
            <a:off x="4214813" y="6167438"/>
            <a:ext cx="309721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100" dirty="0">
                <a:solidFill>
                  <a:srgbClr val="919296"/>
                </a:solidFill>
              </a:defRPr>
            </a:lvl1pPr>
          </a:lstStyle>
          <a:p>
            <a:pPr>
              <a:defRPr/>
            </a:pPr>
            <a:r>
              <a:rPr lang="sv-SE" smtClean="0"/>
              <a:t>Sidfot</a:t>
            </a:r>
            <a:endParaRPr lang="sv-SE"/>
          </a:p>
        </p:txBody>
      </p:sp>
      <p:sp>
        <p:nvSpPr>
          <p:cNvPr id="7" name="TextBox 6"/>
          <p:cNvSpPr txBox="1"/>
          <p:nvPr userDrawn="1"/>
        </p:nvSpPr>
        <p:spPr>
          <a:xfrm>
            <a:off x="2894" y="6519446"/>
            <a:ext cx="720080" cy="338554"/>
          </a:xfrm>
          <a:prstGeom prst="rect">
            <a:avLst/>
          </a:prstGeom>
          <a:noFill/>
        </p:spPr>
        <p:txBody>
          <a:bodyPr wrap="square" rtlCol="0">
            <a:spAutoFit/>
          </a:bodyPr>
          <a:lstStyle/>
          <a:p>
            <a:fld id="{495EB166-5291-497D-9AA8-F4A8B4C817C8}" type="slidenum">
              <a:rPr lang="en-US" sz="1600" smtClean="0"/>
              <a:t>‹#›</a:t>
            </a:fld>
            <a:r>
              <a:rPr lang="en-US" sz="1600" dirty="0" smtClean="0"/>
              <a:t>/33</a:t>
            </a:r>
            <a:endParaRPr lang="en-US" sz="1600" dirty="0"/>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iming>
    <p:tnLst>
      <p:par>
        <p:cTn id="1" dur="indefinite" restart="never" nodeType="tmRoot"/>
      </p:par>
    </p:tnLst>
  </p:timing>
  <p:txStyles>
    <p:titleStyle>
      <a:lvl1pPr algn="l" rtl="0" eaLnBrk="1" fontAlgn="base" hangingPunct="1">
        <a:spcBef>
          <a:spcPct val="0"/>
        </a:spcBef>
        <a:spcAft>
          <a:spcPct val="0"/>
        </a:spcAft>
        <a:defRPr sz="2500" b="1">
          <a:solidFill>
            <a:srgbClr val="0046A4"/>
          </a:solidFill>
          <a:latin typeface="+mj-lt"/>
          <a:ea typeface="+mj-ea"/>
          <a:cs typeface="+mj-cs"/>
        </a:defRPr>
      </a:lvl1pPr>
      <a:lvl2pPr algn="l" rtl="0" eaLnBrk="1" fontAlgn="base" hangingPunct="1">
        <a:spcBef>
          <a:spcPct val="0"/>
        </a:spcBef>
        <a:spcAft>
          <a:spcPct val="0"/>
        </a:spcAft>
        <a:defRPr sz="2500" b="1">
          <a:solidFill>
            <a:srgbClr val="0046A4"/>
          </a:solidFill>
          <a:latin typeface="Arial" charset="0"/>
        </a:defRPr>
      </a:lvl2pPr>
      <a:lvl3pPr algn="l" rtl="0" eaLnBrk="1" fontAlgn="base" hangingPunct="1">
        <a:spcBef>
          <a:spcPct val="0"/>
        </a:spcBef>
        <a:spcAft>
          <a:spcPct val="0"/>
        </a:spcAft>
        <a:defRPr sz="2500" b="1">
          <a:solidFill>
            <a:srgbClr val="0046A4"/>
          </a:solidFill>
          <a:latin typeface="Arial" charset="0"/>
        </a:defRPr>
      </a:lvl3pPr>
      <a:lvl4pPr algn="l" rtl="0" eaLnBrk="1" fontAlgn="base" hangingPunct="1">
        <a:spcBef>
          <a:spcPct val="0"/>
        </a:spcBef>
        <a:spcAft>
          <a:spcPct val="0"/>
        </a:spcAft>
        <a:defRPr sz="2500" b="1">
          <a:solidFill>
            <a:srgbClr val="0046A4"/>
          </a:solidFill>
          <a:latin typeface="Arial" charset="0"/>
        </a:defRPr>
      </a:lvl4pPr>
      <a:lvl5pPr algn="l" rtl="0" eaLnBrk="1" fontAlgn="base" hangingPunct="1">
        <a:spcBef>
          <a:spcPct val="0"/>
        </a:spcBef>
        <a:spcAft>
          <a:spcPct val="0"/>
        </a:spcAft>
        <a:defRPr sz="2500" b="1">
          <a:solidFill>
            <a:srgbClr val="0046A4"/>
          </a:solidFill>
          <a:latin typeface="Arial" charset="0"/>
        </a:defRPr>
      </a:lvl5pPr>
      <a:lvl6pPr marL="457200" algn="l" rtl="0" eaLnBrk="1" fontAlgn="base" hangingPunct="1">
        <a:spcBef>
          <a:spcPct val="0"/>
        </a:spcBef>
        <a:spcAft>
          <a:spcPct val="0"/>
        </a:spcAft>
        <a:defRPr sz="2500" b="1">
          <a:solidFill>
            <a:srgbClr val="0046A4"/>
          </a:solidFill>
          <a:latin typeface="Arial" charset="0"/>
        </a:defRPr>
      </a:lvl6pPr>
      <a:lvl7pPr marL="914400" algn="l" rtl="0" eaLnBrk="1" fontAlgn="base" hangingPunct="1">
        <a:spcBef>
          <a:spcPct val="0"/>
        </a:spcBef>
        <a:spcAft>
          <a:spcPct val="0"/>
        </a:spcAft>
        <a:defRPr sz="2500" b="1">
          <a:solidFill>
            <a:srgbClr val="0046A4"/>
          </a:solidFill>
          <a:latin typeface="Arial" charset="0"/>
        </a:defRPr>
      </a:lvl7pPr>
      <a:lvl8pPr marL="1371600" algn="l" rtl="0" eaLnBrk="1" fontAlgn="base" hangingPunct="1">
        <a:spcBef>
          <a:spcPct val="0"/>
        </a:spcBef>
        <a:spcAft>
          <a:spcPct val="0"/>
        </a:spcAft>
        <a:defRPr sz="2500" b="1">
          <a:solidFill>
            <a:srgbClr val="0046A4"/>
          </a:solidFill>
          <a:latin typeface="Arial" charset="0"/>
        </a:defRPr>
      </a:lvl8pPr>
      <a:lvl9pPr marL="1828800" algn="l" rtl="0" eaLnBrk="1" fontAlgn="base" hangingPunct="1">
        <a:spcBef>
          <a:spcPct val="0"/>
        </a:spcBef>
        <a:spcAft>
          <a:spcPct val="0"/>
        </a:spcAft>
        <a:defRPr sz="2500" b="1">
          <a:solidFill>
            <a:srgbClr val="0046A4"/>
          </a:solidFill>
          <a:latin typeface="Arial" charset="0"/>
        </a:defRPr>
      </a:lvl9pPr>
    </p:titleStyle>
    <p:bodyStyle>
      <a:lvl1pPr marL="217488" indent="-217488" algn="l" rtl="0" eaLnBrk="1" fontAlgn="base" hangingPunct="1">
        <a:spcBef>
          <a:spcPct val="20000"/>
        </a:spcBef>
        <a:spcAft>
          <a:spcPct val="0"/>
        </a:spcAft>
        <a:buChar char="•"/>
        <a:defRPr sz="2000">
          <a:solidFill>
            <a:schemeClr val="tx1"/>
          </a:solidFill>
          <a:latin typeface="+mn-lt"/>
          <a:ea typeface="+mn-ea"/>
          <a:cs typeface="+mn-cs"/>
        </a:defRPr>
      </a:lvl1pPr>
      <a:lvl2pPr marL="520700" indent="-285750" algn="l" rtl="0" eaLnBrk="1" fontAlgn="base" hangingPunct="1">
        <a:spcBef>
          <a:spcPct val="20000"/>
        </a:spcBef>
        <a:spcAft>
          <a:spcPct val="0"/>
        </a:spcAft>
        <a:buChar char="–"/>
        <a:defRPr sz="2000">
          <a:solidFill>
            <a:schemeClr val="tx1"/>
          </a:solidFill>
          <a:latin typeface="+mn-lt"/>
        </a:defRPr>
      </a:lvl2pPr>
      <a:lvl3pPr marL="738188" indent="-201613" algn="l" rtl="0" eaLnBrk="1" fontAlgn="base" hangingPunct="1">
        <a:spcBef>
          <a:spcPct val="20000"/>
        </a:spcBef>
        <a:spcAft>
          <a:spcPct val="0"/>
        </a:spcAft>
        <a:buChar char="•"/>
        <a:defRPr>
          <a:solidFill>
            <a:schemeClr val="tx1"/>
          </a:solidFill>
          <a:latin typeface="+mn-lt"/>
        </a:defRPr>
      </a:lvl3pPr>
      <a:lvl4pPr marL="996950" indent="-242888" algn="l" rtl="0" eaLnBrk="1" fontAlgn="base" hangingPunct="1">
        <a:spcBef>
          <a:spcPct val="20000"/>
        </a:spcBef>
        <a:spcAft>
          <a:spcPct val="0"/>
        </a:spcAft>
        <a:buChar char="–"/>
        <a:defRPr>
          <a:solidFill>
            <a:schemeClr val="tx1"/>
          </a:solidFill>
          <a:latin typeface="+mn-lt"/>
        </a:defRPr>
      </a:lvl4pPr>
      <a:lvl5pPr marL="1216025" indent="-184150" algn="l" rtl="0" eaLnBrk="1" fontAlgn="base" hangingPunct="1">
        <a:spcBef>
          <a:spcPct val="20000"/>
        </a:spcBef>
        <a:spcAft>
          <a:spcPct val="0"/>
        </a:spcAft>
        <a:buChar char="•"/>
        <a:defRPr sz="1600">
          <a:solidFill>
            <a:schemeClr val="tx1"/>
          </a:solidFill>
          <a:latin typeface="+mn-lt"/>
        </a:defRPr>
      </a:lvl5pPr>
      <a:lvl6pPr marL="1673225" indent="-184150" algn="l" rtl="0" eaLnBrk="1" fontAlgn="base" hangingPunct="1">
        <a:spcBef>
          <a:spcPct val="20000"/>
        </a:spcBef>
        <a:spcAft>
          <a:spcPct val="0"/>
        </a:spcAft>
        <a:buChar char="•"/>
        <a:defRPr sz="1600">
          <a:solidFill>
            <a:schemeClr val="tx1"/>
          </a:solidFill>
          <a:latin typeface="+mn-lt"/>
        </a:defRPr>
      </a:lvl6pPr>
      <a:lvl7pPr marL="2130425" indent="-184150" algn="l" rtl="0" eaLnBrk="1" fontAlgn="base" hangingPunct="1">
        <a:spcBef>
          <a:spcPct val="20000"/>
        </a:spcBef>
        <a:spcAft>
          <a:spcPct val="0"/>
        </a:spcAft>
        <a:buChar char="•"/>
        <a:defRPr sz="1600">
          <a:solidFill>
            <a:schemeClr val="tx1"/>
          </a:solidFill>
          <a:latin typeface="+mn-lt"/>
        </a:defRPr>
      </a:lvl7pPr>
      <a:lvl8pPr marL="2587625" indent="-184150" algn="l" rtl="0" eaLnBrk="1" fontAlgn="base" hangingPunct="1">
        <a:spcBef>
          <a:spcPct val="20000"/>
        </a:spcBef>
        <a:spcAft>
          <a:spcPct val="0"/>
        </a:spcAft>
        <a:buChar char="•"/>
        <a:defRPr sz="1600">
          <a:solidFill>
            <a:schemeClr val="tx1"/>
          </a:solidFill>
          <a:latin typeface="+mn-lt"/>
        </a:defRPr>
      </a:lvl8pPr>
      <a:lvl9pPr marL="3044825" indent="-184150" algn="l" rtl="0" eaLnBrk="1" fontAlgn="base" hangingPunct="1">
        <a:spcBef>
          <a:spcPct val="20000"/>
        </a:spcBef>
        <a:spcAft>
          <a:spcPct val="0"/>
        </a:spcAft>
        <a:buChar char="•"/>
        <a:defRPr sz="1600">
          <a:solidFill>
            <a:schemeClr val="tx1"/>
          </a:solidFill>
          <a:latin typeface="+mn-lt"/>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rob.maaskant@chalmers.se"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sites.google.com/site/robmaask/"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9.bin"/><Relationship Id="rId7" Type="http://schemas.openxmlformats.org/officeDocument/2006/relationships/oleObject" Target="../embeddings/oleObject11.bin"/><Relationship Id="rId12" Type="http://schemas.openxmlformats.org/officeDocument/2006/relationships/image" Target="../media/image13.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1.wmf"/><Relationship Id="rId11" Type="http://schemas.openxmlformats.org/officeDocument/2006/relationships/oleObject" Target="../embeddings/oleObject13.bin"/><Relationship Id="rId5" Type="http://schemas.openxmlformats.org/officeDocument/2006/relationships/oleObject" Target="../embeddings/oleObject10.bin"/><Relationship Id="rId10" Type="http://schemas.openxmlformats.org/officeDocument/2006/relationships/image" Target="../media/image12.wmf"/><Relationship Id="rId4" Type="http://schemas.openxmlformats.org/officeDocument/2006/relationships/image" Target="../media/image10.wmf"/><Relationship Id="rId9" Type="http://schemas.openxmlformats.org/officeDocument/2006/relationships/oleObject" Target="../embeddings/oleObject12.bin"/></Relationships>
</file>

<file path=ppt/slides/_rels/slide12.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14.bin"/><Relationship Id="rId7"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14.wmf"/><Relationship Id="rId5" Type="http://schemas.openxmlformats.org/officeDocument/2006/relationships/oleObject" Target="../embeddings/oleObject15.bin"/><Relationship Id="rId4" Type="http://schemas.openxmlformats.org/officeDocument/2006/relationships/image" Target="../media/image10.wmf"/></Relationships>
</file>

<file path=ppt/slides/_rels/slide13.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17.bin"/><Relationship Id="rId7"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15.wmf"/><Relationship Id="rId5" Type="http://schemas.openxmlformats.org/officeDocument/2006/relationships/oleObject" Target="../embeddings/oleObject18.bin"/><Relationship Id="rId10" Type="http://schemas.openxmlformats.org/officeDocument/2006/relationships/image" Target="../media/image6.wmf"/><Relationship Id="rId4" Type="http://schemas.openxmlformats.org/officeDocument/2006/relationships/image" Target="../media/image10.wmf"/><Relationship Id="rId9" Type="http://schemas.openxmlformats.org/officeDocument/2006/relationships/oleObject" Target="../embeddings/oleObject20.bin"/></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18.wmf"/><Relationship Id="rId5" Type="http://schemas.openxmlformats.org/officeDocument/2006/relationships/oleObject" Target="../embeddings/oleObject22.bin"/><Relationship Id="rId4" Type="http://schemas.openxmlformats.org/officeDocument/2006/relationships/image" Target="../media/image17.wmf"/></Relationships>
</file>

<file path=ppt/slides/_rels/slide15.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23.bin"/><Relationship Id="rId7" Type="http://schemas.openxmlformats.org/officeDocument/2006/relationships/oleObject" Target="../embeddings/oleObject25.bin"/><Relationship Id="rId12" Type="http://schemas.openxmlformats.org/officeDocument/2006/relationships/image" Target="../media/image22.wmf"/><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20.wmf"/><Relationship Id="rId11" Type="http://schemas.openxmlformats.org/officeDocument/2006/relationships/oleObject" Target="../embeddings/oleObject27.bin"/><Relationship Id="rId5" Type="http://schemas.openxmlformats.org/officeDocument/2006/relationships/oleObject" Target="../embeddings/oleObject24.bin"/><Relationship Id="rId10" Type="http://schemas.openxmlformats.org/officeDocument/2006/relationships/image" Target="../media/image21.wmf"/><Relationship Id="rId4" Type="http://schemas.openxmlformats.org/officeDocument/2006/relationships/image" Target="../media/image19.wmf"/><Relationship Id="rId9" Type="http://schemas.openxmlformats.org/officeDocument/2006/relationships/oleObject" Target="../embeddings/oleObject26.bin"/></Relationships>
</file>

<file path=ppt/slides/_rels/slide16.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28.bin"/><Relationship Id="rId7"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23.wmf"/><Relationship Id="rId5" Type="http://schemas.openxmlformats.org/officeDocument/2006/relationships/oleObject" Target="../embeddings/oleObject29.bin"/><Relationship Id="rId4" Type="http://schemas.openxmlformats.org/officeDocument/2006/relationships/image" Target="../media/image19.wmf"/></Relationships>
</file>

<file path=ppt/slides/_rels/slide17.x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oleObject" Target="../embeddings/oleObject31.bin"/><Relationship Id="rId7"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24.wmf"/><Relationship Id="rId5" Type="http://schemas.openxmlformats.org/officeDocument/2006/relationships/oleObject" Target="../embeddings/oleObject32.bin"/><Relationship Id="rId10" Type="http://schemas.openxmlformats.org/officeDocument/2006/relationships/image" Target="../media/image6.wmf"/><Relationship Id="rId4" Type="http://schemas.openxmlformats.org/officeDocument/2006/relationships/image" Target="../media/image19.wmf"/><Relationship Id="rId9" Type="http://schemas.openxmlformats.org/officeDocument/2006/relationships/oleObject" Target="../embeddings/oleObject34.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image" Target="../media/image27.png"/><Relationship Id="rId4" Type="http://schemas.openxmlformats.org/officeDocument/2006/relationships/image" Target="../media/image26.wmf"/></Relationships>
</file>

<file path=ppt/slides/_rels/slide19.xml.rels><?xml version="1.0" encoding="UTF-8" standalone="yes"?>
<Relationships xmlns="http://schemas.openxmlformats.org/package/2006/relationships"><Relationship Id="rId8" Type="http://schemas.openxmlformats.org/officeDocument/2006/relationships/image" Target="../media/image29.wmf"/><Relationship Id="rId13" Type="http://schemas.openxmlformats.org/officeDocument/2006/relationships/oleObject" Target="../embeddings/oleObject42.bin"/><Relationship Id="rId3" Type="http://schemas.openxmlformats.org/officeDocument/2006/relationships/oleObject" Target="../embeddings/oleObject36.bin"/><Relationship Id="rId7" Type="http://schemas.openxmlformats.org/officeDocument/2006/relationships/oleObject" Target="../embeddings/oleObject39.bin"/><Relationship Id="rId12" Type="http://schemas.openxmlformats.org/officeDocument/2006/relationships/image" Target="../media/image31.wmf"/><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38.bin"/><Relationship Id="rId11" Type="http://schemas.openxmlformats.org/officeDocument/2006/relationships/oleObject" Target="../embeddings/oleObject41.bin"/><Relationship Id="rId5" Type="http://schemas.openxmlformats.org/officeDocument/2006/relationships/oleObject" Target="../embeddings/oleObject37.bin"/><Relationship Id="rId10" Type="http://schemas.openxmlformats.org/officeDocument/2006/relationships/image" Target="../media/image30.wmf"/><Relationship Id="rId4" Type="http://schemas.openxmlformats.org/officeDocument/2006/relationships/image" Target="../media/image28.wmf"/><Relationship Id="rId9" Type="http://schemas.openxmlformats.org/officeDocument/2006/relationships/oleObject" Target="../embeddings/oleObject40.bin"/><Relationship Id="rId14" Type="http://schemas.openxmlformats.org/officeDocument/2006/relationships/oleObject" Target="../embeddings/oleObject43.bin"/></Relationships>
</file>

<file path=ppt/slides/_rels/slide2.xml.rels><?xml version="1.0" encoding="UTF-8" standalone="yes"?>
<Relationships xmlns="http://schemas.openxmlformats.org/package/2006/relationships"><Relationship Id="rId3" Type="http://schemas.openxmlformats.org/officeDocument/2006/relationships/hyperlink" Target="http://www.ruag.com/"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34.wmf"/><Relationship Id="rId3" Type="http://schemas.openxmlformats.org/officeDocument/2006/relationships/oleObject" Target="../embeddings/oleObject44.bin"/><Relationship Id="rId7" Type="http://schemas.openxmlformats.org/officeDocument/2006/relationships/oleObject" Target="../embeddings/oleObject46.bin"/><Relationship Id="rId12" Type="http://schemas.openxmlformats.org/officeDocument/2006/relationships/image" Target="../media/image6.wmf"/><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33.wmf"/><Relationship Id="rId11" Type="http://schemas.openxmlformats.org/officeDocument/2006/relationships/oleObject" Target="../embeddings/oleObject48.bin"/><Relationship Id="rId5" Type="http://schemas.openxmlformats.org/officeDocument/2006/relationships/oleObject" Target="../embeddings/oleObject45.bin"/><Relationship Id="rId10" Type="http://schemas.openxmlformats.org/officeDocument/2006/relationships/image" Target="../media/image35.wmf"/><Relationship Id="rId4" Type="http://schemas.openxmlformats.org/officeDocument/2006/relationships/image" Target="../media/image32.wmf"/><Relationship Id="rId9" Type="http://schemas.openxmlformats.org/officeDocument/2006/relationships/oleObject" Target="../embeddings/oleObject47.bin"/></Relationships>
</file>

<file path=ppt/slides/_rels/slide21.x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oleObject" Target="../embeddings/oleObject49.bin"/><Relationship Id="rId7"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36.wmf"/><Relationship Id="rId5" Type="http://schemas.openxmlformats.org/officeDocument/2006/relationships/oleObject" Target="../embeddings/oleObject50.bin"/><Relationship Id="rId10" Type="http://schemas.openxmlformats.org/officeDocument/2006/relationships/image" Target="../media/image6.wmf"/><Relationship Id="rId4" Type="http://schemas.openxmlformats.org/officeDocument/2006/relationships/image" Target="../media/image32.wmf"/><Relationship Id="rId9" Type="http://schemas.openxmlformats.org/officeDocument/2006/relationships/oleObject" Target="../embeddings/oleObject52.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39.wmf"/><Relationship Id="rId5" Type="http://schemas.openxmlformats.org/officeDocument/2006/relationships/oleObject" Target="../embeddings/oleObject54.bin"/><Relationship Id="rId4" Type="http://schemas.openxmlformats.org/officeDocument/2006/relationships/image" Target="../media/image38.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40.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42.wmf"/><Relationship Id="rId5" Type="http://schemas.openxmlformats.org/officeDocument/2006/relationships/oleObject" Target="../embeddings/oleObject57.bin"/><Relationship Id="rId4" Type="http://schemas.openxmlformats.org/officeDocument/2006/relationships/image" Target="../media/image41.wmf"/></Relationships>
</file>

<file path=ppt/slides/_rels/slide25.xml.rels><?xml version="1.0" encoding="UTF-8" standalone="yes"?>
<Relationships xmlns="http://schemas.openxmlformats.org/package/2006/relationships"><Relationship Id="rId8" Type="http://schemas.openxmlformats.org/officeDocument/2006/relationships/image" Target="../media/image43.wmf"/><Relationship Id="rId3" Type="http://schemas.openxmlformats.org/officeDocument/2006/relationships/oleObject" Target="../embeddings/oleObject58.bin"/><Relationship Id="rId7" Type="http://schemas.openxmlformats.org/officeDocument/2006/relationships/oleObject" Target="../embeddings/oleObject61.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oleObject" Target="../embeddings/oleObject60.bin"/><Relationship Id="rId5" Type="http://schemas.openxmlformats.org/officeDocument/2006/relationships/oleObject" Target="../embeddings/oleObject59.bin"/><Relationship Id="rId4" Type="http://schemas.openxmlformats.org/officeDocument/2006/relationships/image" Target="../media/image41.wmf"/></Relationships>
</file>

<file path=ppt/slides/_rels/slide26.xml.rels><?xml version="1.0" encoding="UTF-8" standalone="yes"?>
<Relationships xmlns="http://schemas.openxmlformats.org/package/2006/relationships"><Relationship Id="rId8" Type="http://schemas.openxmlformats.org/officeDocument/2006/relationships/image" Target="../media/image46.wmf"/><Relationship Id="rId13" Type="http://schemas.openxmlformats.org/officeDocument/2006/relationships/oleObject" Target="../embeddings/oleObject67.bin"/><Relationship Id="rId3" Type="http://schemas.openxmlformats.org/officeDocument/2006/relationships/oleObject" Target="../embeddings/oleObject62.bin"/><Relationship Id="rId7" Type="http://schemas.openxmlformats.org/officeDocument/2006/relationships/oleObject" Target="../embeddings/oleObject64.bin"/><Relationship Id="rId12" Type="http://schemas.openxmlformats.org/officeDocument/2006/relationships/image" Target="../media/image48.wmf"/><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45.wmf"/><Relationship Id="rId11" Type="http://schemas.openxmlformats.org/officeDocument/2006/relationships/oleObject" Target="../embeddings/oleObject66.bin"/><Relationship Id="rId5" Type="http://schemas.openxmlformats.org/officeDocument/2006/relationships/oleObject" Target="../embeddings/oleObject63.bin"/><Relationship Id="rId10" Type="http://schemas.openxmlformats.org/officeDocument/2006/relationships/image" Target="../media/image47.wmf"/><Relationship Id="rId4" Type="http://schemas.openxmlformats.org/officeDocument/2006/relationships/image" Target="../media/image44.wmf"/><Relationship Id="rId9" Type="http://schemas.openxmlformats.org/officeDocument/2006/relationships/oleObject" Target="../embeddings/oleObject65.bin"/><Relationship Id="rId14" Type="http://schemas.openxmlformats.org/officeDocument/2006/relationships/image" Target="../media/image49.wmf"/></Relationships>
</file>

<file path=ppt/slides/_rels/slide27.x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oleObject" Target="../embeddings/oleObject68.bin"/><Relationship Id="rId7" Type="http://schemas.openxmlformats.org/officeDocument/2006/relationships/oleObject" Target="../embeddings/oleObject70.bin"/><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51.wmf"/><Relationship Id="rId5" Type="http://schemas.openxmlformats.org/officeDocument/2006/relationships/oleObject" Target="../embeddings/oleObject69.bin"/><Relationship Id="rId10" Type="http://schemas.openxmlformats.org/officeDocument/2006/relationships/image" Target="../media/image53.wmf"/><Relationship Id="rId4" Type="http://schemas.openxmlformats.org/officeDocument/2006/relationships/image" Target="../media/image50.wmf"/><Relationship Id="rId9" Type="http://schemas.openxmlformats.org/officeDocument/2006/relationships/oleObject" Target="../embeddings/oleObject71.bin"/></Relationships>
</file>

<file path=ppt/slides/_rels/slide28.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6.wmf"/><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oleObject" Target="../embeddings/oleObject73.bin"/><Relationship Id="rId5" Type="http://schemas.openxmlformats.org/officeDocument/2006/relationships/image" Target="../media/image54.wmf"/><Relationship Id="rId4" Type="http://schemas.openxmlformats.org/officeDocument/2006/relationships/oleObject" Target="../embeddings/oleObject72.bin"/></Relationships>
</file>

<file path=ppt/slides/_rels/slide29.xml.rels><?xml version="1.0" encoding="UTF-8" standalone="yes"?>
<Relationships xmlns="http://schemas.openxmlformats.org/package/2006/relationships"><Relationship Id="rId8" Type="http://schemas.openxmlformats.org/officeDocument/2006/relationships/image" Target="../media/image57.wmf"/><Relationship Id="rId3" Type="http://schemas.openxmlformats.org/officeDocument/2006/relationships/oleObject" Target="../embeddings/oleObject74.bin"/><Relationship Id="rId7" Type="http://schemas.openxmlformats.org/officeDocument/2006/relationships/oleObject" Target="../embeddings/oleObject76.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54.wmf"/><Relationship Id="rId5" Type="http://schemas.openxmlformats.org/officeDocument/2006/relationships/oleObject" Target="../embeddings/oleObject75.bin"/><Relationship Id="rId4" Type="http://schemas.openxmlformats.org/officeDocument/2006/relationships/image" Target="../media/image56.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59.wmf"/><Relationship Id="rId3" Type="http://schemas.openxmlformats.org/officeDocument/2006/relationships/oleObject" Target="../embeddings/oleObject77.bin"/><Relationship Id="rId7" Type="http://schemas.openxmlformats.org/officeDocument/2006/relationships/oleObject" Target="../embeddings/oleObject79.bin"/><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image" Target="../media/image54.wmf"/><Relationship Id="rId5" Type="http://schemas.openxmlformats.org/officeDocument/2006/relationships/oleObject" Target="../embeddings/oleObject78.bin"/><Relationship Id="rId4" Type="http://schemas.openxmlformats.org/officeDocument/2006/relationships/image" Target="../media/image58.wmf"/></Relationships>
</file>

<file path=ppt/slides/_rels/slide31.xml.rels><?xml version="1.0" encoding="UTF-8" standalone="yes"?>
<Relationships xmlns="http://schemas.openxmlformats.org/package/2006/relationships"><Relationship Id="rId8" Type="http://schemas.openxmlformats.org/officeDocument/2006/relationships/image" Target="../media/image54.wmf"/><Relationship Id="rId3" Type="http://schemas.openxmlformats.org/officeDocument/2006/relationships/oleObject" Target="../embeddings/oleObject80.bin"/><Relationship Id="rId7" Type="http://schemas.openxmlformats.org/officeDocument/2006/relationships/oleObject" Target="../embeddings/oleObject82.bin"/><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image" Target="../media/image61.wmf"/><Relationship Id="rId5" Type="http://schemas.openxmlformats.org/officeDocument/2006/relationships/oleObject" Target="../embeddings/oleObject81.bin"/><Relationship Id="rId4" Type="http://schemas.openxmlformats.org/officeDocument/2006/relationships/image" Target="../media/image60.wmf"/></Relationships>
</file>

<file path=ppt/slides/_rels/slide32.xml.rels><?xml version="1.0" encoding="UTF-8" standalone="yes"?>
<Relationships xmlns="http://schemas.openxmlformats.org/package/2006/relationships"><Relationship Id="rId8" Type="http://schemas.openxmlformats.org/officeDocument/2006/relationships/image" Target="../media/image63.wmf"/><Relationship Id="rId13" Type="http://schemas.openxmlformats.org/officeDocument/2006/relationships/oleObject" Target="../embeddings/oleObject88.bin"/><Relationship Id="rId3" Type="http://schemas.openxmlformats.org/officeDocument/2006/relationships/oleObject" Target="../embeddings/oleObject83.bin"/><Relationship Id="rId7" Type="http://schemas.openxmlformats.org/officeDocument/2006/relationships/oleObject" Target="../embeddings/oleObject85.bin"/><Relationship Id="rId12" Type="http://schemas.openxmlformats.org/officeDocument/2006/relationships/image" Target="../media/image48.wmf"/><Relationship Id="rId2" Type="http://schemas.openxmlformats.org/officeDocument/2006/relationships/slideLayout" Target="../slideLayouts/slideLayout2.xml"/><Relationship Id="rId1" Type="http://schemas.openxmlformats.org/officeDocument/2006/relationships/vmlDrawing" Target="../drawings/vmlDrawing26.vml"/><Relationship Id="rId6" Type="http://schemas.openxmlformats.org/officeDocument/2006/relationships/image" Target="../media/image54.wmf"/><Relationship Id="rId11" Type="http://schemas.openxmlformats.org/officeDocument/2006/relationships/oleObject" Target="../embeddings/oleObject87.bin"/><Relationship Id="rId5" Type="http://schemas.openxmlformats.org/officeDocument/2006/relationships/oleObject" Target="../embeddings/oleObject84.bin"/><Relationship Id="rId10" Type="http://schemas.openxmlformats.org/officeDocument/2006/relationships/image" Target="../media/image47.wmf"/><Relationship Id="rId4" Type="http://schemas.openxmlformats.org/officeDocument/2006/relationships/image" Target="../media/image62.wmf"/><Relationship Id="rId9" Type="http://schemas.openxmlformats.org/officeDocument/2006/relationships/oleObject" Target="../embeddings/oleObject86.bin"/><Relationship Id="rId14" Type="http://schemas.openxmlformats.org/officeDocument/2006/relationships/image" Target="../media/image49.wmf"/></Relationships>
</file>

<file path=ppt/slides/_rels/slide33.xml.rels><?xml version="1.0" encoding="UTF-8" standalone="yes"?>
<Relationships xmlns="http://schemas.openxmlformats.org/package/2006/relationships"><Relationship Id="rId8" Type="http://schemas.openxmlformats.org/officeDocument/2006/relationships/image" Target="../media/image66.wmf"/><Relationship Id="rId13" Type="http://schemas.openxmlformats.org/officeDocument/2006/relationships/oleObject" Target="../embeddings/oleObject94.bin"/><Relationship Id="rId18" Type="http://schemas.openxmlformats.org/officeDocument/2006/relationships/image" Target="../media/image71.wmf"/><Relationship Id="rId3" Type="http://schemas.openxmlformats.org/officeDocument/2006/relationships/oleObject" Target="../embeddings/oleObject89.bin"/><Relationship Id="rId21" Type="http://schemas.openxmlformats.org/officeDocument/2006/relationships/oleObject" Target="../embeddings/oleObject98.bin"/><Relationship Id="rId7" Type="http://schemas.openxmlformats.org/officeDocument/2006/relationships/oleObject" Target="../embeddings/oleObject91.bin"/><Relationship Id="rId12" Type="http://schemas.openxmlformats.org/officeDocument/2006/relationships/image" Target="../media/image68.wmf"/><Relationship Id="rId17" Type="http://schemas.openxmlformats.org/officeDocument/2006/relationships/oleObject" Target="../embeddings/oleObject96.bin"/><Relationship Id="rId2" Type="http://schemas.openxmlformats.org/officeDocument/2006/relationships/slideLayout" Target="../slideLayouts/slideLayout2.xml"/><Relationship Id="rId16" Type="http://schemas.openxmlformats.org/officeDocument/2006/relationships/image" Target="../media/image70.wmf"/><Relationship Id="rId20" Type="http://schemas.openxmlformats.org/officeDocument/2006/relationships/image" Target="../media/image72.wmf"/><Relationship Id="rId1" Type="http://schemas.openxmlformats.org/officeDocument/2006/relationships/vmlDrawing" Target="../drawings/vmlDrawing27.vml"/><Relationship Id="rId6" Type="http://schemas.openxmlformats.org/officeDocument/2006/relationships/image" Target="../media/image65.wmf"/><Relationship Id="rId11" Type="http://schemas.openxmlformats.org/officeDocument/2006/relationships/oleObject" Target="../embeddings/oleObject93.bin"/><Relationship Id="rId5" Type="http://schemas.openxmlformats.org/officeDocument/2006/relationships/oleObject" Target="../embeddings/oleObject90.bin"/><Relationship Id="rId15" Type="http://schemas.openxmlformats.org/officeDocument/2006/relationships/oleObject" Target="../embeddings/oleObject95.bin"/><Relationship Id="rId10" Type="http://schemas.openxmlformats.org/officeDocument/2006/relationships/image" Target="../media/image67.wmf"/><Relationship Id="rId19" Type="http://schemas.openxmlformats.org/officeDocument/2006/relationships/oleObject" Target="../embeddings/oleObject97.bin"/><Relationship Id="rId4" Type="http://schemas.openxmlformats.org/officeDocument/2006/relationships/image" Target="../media/image64.wmf"/><Relationship Id="rId9" Type="http://schemas.openxmlformats.org/officeDocument/2006/relationships/oleObject" Target="../embeddings/oleObject92.bin"/><Relationship Id="rId14" Type="http://schemas.openxmlformats.org/officeDocument/2006/relationships/image" Target="../media/image69.wmf"/><Relationship Id="rId22" Type="http://schemas.openxmlformats.org/officeDocument/2006/relationships/image" Target="../media/image73.w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gif"/><Relationship Id="rId7"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5.wmf"/><Relationship Id="rId5" Type="http://schemas.openxmlformats.org/officeDocument/2006/relationships/oleObject" Target="../embeddings/oleObject4.bin"/><Relationship Id="rId4" Type="http://schemas.openxmlformats.org/officeDocument/2006/relationships/image" Target="../media/image4.w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6.wmf"/><Relationship Id="rId5" Type="http://schemas.openxmlformats.org/officeDocument/2006/relationships/oleObject" Target="../embeddings/oleObject5.bin"/><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notesSlide" Target="../notesSlides/notesSlide5.xml"/><Relationship Id="rId7" Type="http://schemas.openxmlformats.org/officeDocument/2006/relationships/image" Target="../media/image9.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7.bin"/><Relationship Id="rId5" Type="http://schemas.openxmlformats.org/officeDocument/2006/relationships/image" Target="../media/image8.wmf"/><Relationship Id="rId4" Type="http://schemas.openxmlformats.org/officeDocument/2006/relationships/oleObject" Target="../embeddings/oleObject6.bin"/><Relationship Id="rId9" Type="http://schemas.openxmlformats.org/officeDocument/2006/relationships/image" Target="../media/image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3"/>
          <p:cNvSpPr txBox="1">
            <a:spLocks noChangeArrowheads="1"/>
          </p:cNvSpPr>
          <p:nvPr/>
        </p:nvSpPr>
        <p:spPr bwMode="auto">
          <a:xfrm>
            <a:off x="787400" y="575432"/>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lgn="ctr">
              <a:buClrTx/>
              <a:buFontTx/>
              <a:buNone/>
            </a:pPr>
            <a:r>
              <a:rPr lang="en-GB" altLang="en-US" sz="2800" b="1" dirty="0">
                <a:solidFill>
                  <a:srgbClr val="0046A4"/>
                </a:solidFill>
              </a:rPr>
              <a:t>Characterization of Single and </a:t>
            </a:r>
            <a:r>
              <a:rPr lang="en-GB" altLang="en-US" sz="2800" b="1" dirty="0" err="1" smtClean="0">
                <a:solidFill>
                  <a:srgbClr val="0046A4"/>
                </a:solidFill>
              </a:rPr>
              <a:t>Multiports</a:t>
            </a:r>
            <a:endParaRPr lang="en-GB" altLang="en-US" sz="2800" b="1" dirty="0" smtClean="0">
              <a:solidFill>
                <a:srgbClr val="0046A4"/>
              </a:solidFill>
            </a:endParaRPr>
          </a:p>
          <a:p>
            <a:pPr algn="ctr">
              <a:buClrTx/>
              <a:buFontTx/>
              <a:buNone/>
            </a:pPr>
            <a:endParaRPr lang="en-GB" altLang="en-US" sz="2100" b="1" dirty="0" smtClean="0">
              <a:solidFill>
                <a:srgbClr val="0046A4"/>
              </a:solidFill>
            </a:endParaRPr>
          </a:p>
          <a:p>
            <a:pPr algn="ctr">
              <a:buClrTx/>
              <a:buFontTx/>
              <a:buNone/>
            </a:pPr>
            <a:r>
              <a:rPr lang="en-GB" altLang="en-US" sz="2100" b="1" dirty="0" smtClean="0">
                <a:solidFill>
                  <a:srgbClr val="0046A4"/>
                </a:solidFill>
              </a:rPr>
              <a:t>24-Mar-2015</a:t>
            </a:r>
            <a:endParaRPr lang="en-GB" altLang="en-US" sz="2100" b="1" dirty="0">
              <a:solidFill>
                <a:srgbClr val="0046A4"/>
              </a:solidFill>
            </a:endParaRPr>
          </a:p>
        </p:txBody>
      </p:sp>
      <p:sp>
        <p:nvSpPr>
          <p:cNvPr id="10" name="Text Box 4"/>
          <p:cNvSpPr txBox="1">
            <a:spLocks noChangeArrowheads="1"/>
          </p:cNvSpPr>
          <p:nvPr/>
        </p:nvSpPr>
        <p:spPr bwMode="auto">
          <a:xfrm>
            <a:off x="889000" y="2433117"/>
            <a:ext cx="7569200" cy="766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lgn="ctr">
              <a:spcBef>
                <a:spcPts val="500"/>
              </a:spcBef>
              <a:buClrTx/>
              <a:buFontTx/>
              <a:buNone/>
            </a:pPr>
            <a:endParaRPr lang="en-GB" altLang="en-US" sz="2000" b="1" dirty="0" smtClean="0"/>
          </a:p>
          <a:p>
            <a:pPr algn="ctr">
              <a:spcBef>
                <a:spcPts val="500"/>
              </a:spcBef>
              <a:buClrTx/>
              <a:buFontTx/>
              <a:buNone/>
            </a:pPr>
            <a:r>
              <a:rPr lang="en-GB" altLang="en-US" sz="2000" b="1" dirty="0" err="1" smtClean="0"/>
              <a:t>Dr</a:t>
            </a:r>
            <a:r>
              <a:rPr lang="en-GB" altLang="en-US" sz="2000" b="1" dirty="0" err="1"/>
              <a:t>.</a:t>
            </a:r>
            <a:r>
              <a:rPr lang="en-GB" altLang="en-US" sz="2000" b="1" dirty="0"/>
              <a:t> Rob Maaskant (Assist. </a:t>
            </a:r>
            <a:r>
              <a:rPr lang="en-GB" altLang="en-US" sz="2000" b="1" dirty="0" err="1"/>
              <a:t>Prof.</a:t>
            </a:r>
            <a:r>
              <a:rPr lang="en-GB" altLang="en-US" sz="2000" b="1" dirty="0"/>
              <a:t>)</a:t>
            </a:r>
          </a:p>
          <a:p>
            <a:pPr algn="ctr">
              <a:spcBef>
                <a:spcPts val="500"/>
              </a:spcBef>
              <a:buClrTx/>
              <a:buFontTx/>
              <a:buNone/>
            </a:pPr>
            <a:r>
              <a:rPr lang="en-GB" altLang="en-US" sz="2000" b="1" dirty="0"/>
              <a:t>Chalmers – Antenna Group</a:t>
            </a:r>
          </a:p>
        </p:txBody>
      </p:sp>
      <p:sp>
        <p:nvSpPr>
          <p:cNvPr id="11" name="Rectangle 5"/>
          <p:cNvSpPr>
            <a:spLocks noChangeArrowheads="1"/>
          </p:cNvSpPr>
          <p:nvPr/>
        </p:nvSpPr>
        <p:spPr bwMode="auto">
          <a:xfrm>
            <a:off x="514996" y="5445224"/>
            <a:ext cx="8640960" cy="371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charset="0"/>
                <a:ea typeface="Droid Sans Fallback" charset="0"/>
                <a:cs typeface="Droid Sans Fallback"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charset="0"/>
                <a:ea typeface="Droid Sans Fallback" charset="0"/>
                <a:cs typeface="Droid Sans Fallback"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charset="0"/>
                <a:ea typeface="Droid Sans Fallback" charset="0"/>
                <a:cs typeface="Droid Sans Fallback"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charset="0"/>
                <a:ea typeface="Droid Sans Fallback" charset="0"/>
                <a:cs typeface="Droid Sans Fallback"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defRPr>
                <a:solidFill>
                  <a:srgbClr val="000000"/>
                </a:solidFill>
                <a:latin typeface="Arial" charset="0"/>
                <a:ea typeface="Droid Sans Fallback" charset="0"/>
                <a:cs typeface="Droid Sans Fallback" charset="0"/>
              </a:defRPr>
            </a:lvl9pPr>
          </a:lstStyle>
          <a:p>
            <a:pPr>
              <a:buClrTx/>
              <a:buFontTx/>
              <a:buNone/>
            </a:pPr>
            <a:r>
              <a:rPr lang="en-GB" altLang="en-US" dirty="0" smtClean="0">
                <a:solidFill>
                  <a:srgbClr val="CCCCFF"/>
                </a:solidFill>
                <a:hlinkClick r:id="rId3"/>
              </a:rPr>
              <a:t>rob.maaskant@chalmers.se</a:t>
            </a:r>
            <a:r>
              <a:rPr lang="en-GB" altLang="en-US" dirty="0" smtClean="0"/>
              <a:t>	          </a:t>
            </a:r>
            <a:r>
              <a:rPr lang="en-GB" altLang="en-US" dirty="0" smtClean="0">
                <a:solidFill>
                  <a:srgbClr val="CCCCFF"/>
                </a:solidFill>
                <a:hlinkClick r:id="rId4"/>
              </a:rPr>
              <a:t>https</a:t>
            </a:r>
            <a:r>
              <a:rPr lang="en-GB" altLang="en-US" dirty="0">
                <a:solidFill>
                  <a:srgbClr val="CCCCFF"/>
                </a:solidFill>
                <a:hlinkClick r:id="rId4"/>
              </a:rPr>
              <a:t>://sites.google.com/site/robmaask/</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GB" smtClean="0"/>
              <a:t>Useful two-port representations</a:t>
            </a:r>
          </a:p>
        </p:txBody>
      </p:sp>
      <p:sp>
        <p:nvSpPr>
          <p:cNvPr id="44035" name="Rectangle 3"/>
          <p:cNvSpPr>
            <a:spLocks noGrp="1" noChangeArrowheads="1"/>
          </p:cNvSpPr>
          <p:nvPr>
            <p:ph idx="1"/>
          </p:nvPr>
        </p:nvSpPr>
        <p:spPr/>
        <p:txBody>
          <a:bodyPr/>
          <a:lstStyle/>
          <a:p>
            <a:pPr eaLnBrk="1" hangingPunct="1">
              <a:buFontTx/>
              <a:buChar char="•"/>
            </a:pPr>
            <a:r>
              <a:rPr lang="en-GB" dirty="0" smtClean="0"/>
              <a:t>Impedance parameters (open circuit </a:t>
            </a:r>
            <a:r>
              <a:rPr lang="en-GB" dirty="0" err="1" smtClean="0"/>
              <a:t>param</a:t>
            </a:r>
            <a:r>
              <a:rPr lang="en-GB" dirty="0" smtClean="0"/>
              <a:t>.), Z-parameters</a:t>
            </a:r>
          </a:p>
          <a:p>
            <a:pPr lvl="1" eaLnBrk="1" hangingPunct="1">
              <a:buFontTx/>
              <a:buChar char="–"/>
            </a:pPr>
            <a:r>
              <a:rPr lang="en-GB" dirty="0" smtClean="0"/>
              <a:t>suitable for series connections</a:t>
            </a:r>
          </a:p>
          <a:p>
            <a:pPr lvl="1" eaLnBrk="1" hangingPunct="1">
              <a:buFontTx/>
              <a:buChar char="–"/>
            </a:pPr>
            <a:endParaRPr lang="en-GB" dirty="0" smtClean="0"/>
          </a:p>
          <a:p>
            <a:pPr eaLnBrk="1" hangingPunct="1">
              <a:buFontTx/>
              <a:buChar char="•"/>
            </a:pPr>
            <a:r>
              <a:rPr lang="en-GB" dirty="0" smtClean="0"/>
              <a:t>Admittance parameters (short-circuit </a:t>
            </a:r>
            <a:r>
              <a:rPr lang="en-GB" dirty="0" err="1" smtClean="0"/>
              <a:t>param</a:t>
            </a:r>
            <a:r>
              <a:rPr lang="en-GB" dirty="0" smtClean="0"/>
              <a:t>.), Y-parameters</a:t>
            </a:r>
          </a:p>
          <a:p>
            <a:pPr lvl="1" eaLnBrk="1" hangingPunct="1">
              <a:buFontTx/>
              <a:buChar char="–"/>
            </a:pPr>
            <a:r>
              <a:rPr lang="en-GB" dirty="0" smtClean="0"/>
              <a:t>suitable for parallel connections</a:t>
            </a:r>
          </a:p>
          <a:p>
            <a:pPr lvl="1" eaLnBrk="1" hangingPunct="1">
              <a:buFontTx/>
              <a:buChar char="–"/>
            </a:pPr>
            <a:endParaRPr lang="en-GB" dirty="0" smtClean="0"/>
          </a:p>
          <a:p>
            <a:pPr eaLnBrk="1" hangingPunct="1">
              <a:buFontTx/>
              <a:buChar char="•"/>
            </a:pPr>
            <a:r>
              <a:rPr lang="en-GB" dirty="0" smtClean="0"/>
              <a:t>Chain parameters, ABCD-parameters</a:t>
            </a:r>
          </a:p>
          <a:p>
            <a:pPr lvl="1" eaLnBrk="1" hangingPunct="1">
              <a:buFontTx/>
              <a:buChar char="–"/>
            </a:pPr>
            <a:r>
              <a:rPr lang="en-GB" dirty="0" smtClean="0"/>
              <a:t>suitable for cascade connections</a:t>
            </a:r>
          </a:p>
          <a:p>
            <a:pPr eaLnBrk="1" hangingPunct="1">
              <a:buFontTx/>
              <a:buChar char="–"/>
            </a:pPr>
            <a:endParaRPr lang="en-GB" dirty="0" smtClean="0"/>
          </a:p>
          <a:p>
            <a:pPr eaLnBrk="1" hangingPunct="1">
              <a:buFont typeface="Arial" pitchFamily="34" charset="0"/>
              <a:buChar char="•"/>
            </a:pPr>
            <a:r>
              <a:rPr lang="en-GB" dirty="0" smtClean="0"/>
              <a:t>Scattering parameters, S-parameters</a:t>
            </a:r>
          </a:p>
          <a:p>
            <a:pPr lvl="1" eaLnBrk="1" hangingPunct="1">
              <a:buFont typeface="Arial" pitchFamily="34" charset="0"/>
              <a:buChar char="−"/>
            </a:pPr>
            <a:r>
              <a:rPr lang="en-GB" dirty="0" smtClean="0"/>
              <a:t>Expressed in terms of reflecting waves, suitable for high frequencies</a:t>
            </a:r>
          </a:p>
          <a:p>
            <a:pPr lvl="1" eaLnBrk="1" hangingPunct="1">
              <a:buFont typeface="Arial" pitchFamily="34" charset="0"/>
              <a:buChar char="−"/>
            </a:pPr>
            <a:r>
              <a:rPr lang="en-GB" dirty="0" smtClean="0"/>
              <a:t>(Not one of the six possible representations in terms of total voltages/currents)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9" name="Rectangle 2"/>
          <p:cNvSpPr>
            <a:spLocks noGrp="1" noChangeArrowheads="1"/>
          </p:cNvSpPr>
          <p:nvPr>
            <p:ph type="title"/>
          </p:nvPr>
        </p:nvSpPr>
        <p:spPr/>
        <p:txBody>
          <a:bodyPr/>
          <a:lstStyle/>
          <a:p>
            <a:pPr eaLnBrk="1" hangingPunct="1"/>
            <a:r>
              <a:rPr lang="en-GB" smtClean="0"/>
              <a:t>Passive two-ports – Impedance parameters</a:t>
            </a:r>
          </a:p>
        </p:txBody>
      </p:sp>
      <p:sp>
        <p:nvSpPr>
          <p:cNvPr id="3080" name="Rectangle 5"/>
          <p:cNvSpPr>
            <a:spLocks noChangeArrowheads="1"/>
          </p:cNvSpPr>
          <p:nvPr/>
        </p:nvSpPr>
        <p:spPr bwMode="auto">
          <a:xfrm>
            <a:off x="0" y="3195638"/>
            <a:ext cx="9144000" cy="0"/>
          </a:xfrm>
          <a:prstGeom prst="rect">
            <a:avLst/>
          </a:prstGeom>
          <a:noFill/>
          <a:ln w="9525">
            <a:noFill/>
            <a:miter lim="800000"/>
            <a:headEnd/>
            <a:tailEnd/>
          </a:ln>
        </p:spPr>
        <p:txBody>
          <a:bodyPr wrap="none" anchor="ctr">
            <a:spAutoFit/>
          </a:bodyPr>
          <a:lstStyle/>
          <a:p>
            <a:endParaRPr lang="en-US"/>
          </a:p>
        </p:txBody>
      </p:sp>
      <p:graphicFrame>
        <p:nvGraphicFramePr>
          <p:cNvPr id="3074" name="Object 4"/>
          <p:cNvGraphicFramePr>
            <a:graphicFrameLocks noChangeAspect="1"/>
          </p:cNvGraphicFramePr>
          <p:nvPr/>
        </p:nvGraphicFramePr>
        <p:xfrm>
          <a:off x="1258888" y="3213100"/>
          <a:ext cx="2184400" cy="709613"/>
        </p:xfrm>
        <a:graphic>
          <a:graphicData uri="http://schemas.openxmlformats.org/presentationml/2006/ole">
            <mc:AlternateContent xmlns:mc="http://schemas.openxmlformats.org/markup-compatibility/2006">
              <mc:Choice xmlns:v="urn:schemas-microsoft-com:vml" Requires="v">
                <p:oleObj spid="_x0000_s3304" name="Equation" r:id="rId3" imgW="1435100" imgH="469900" progId="Equation.3">
                  <p:embed/>
                </p:oleObj>
              </mc:Choice>
              <mc:Fallback>
                <p:oleObj name="Equation" r:id="rId3" imgW="1435100" imgH="4699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8888" y="3213100"/>
                        <a:ext cx="2184400" cy="709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1" name="Rectangle 7"/>
          <p:cNvSpPr>
            <a:spLocks noChangeArrowheads="1"/>
          </p:cNvSpPr>
          <p:nvPr/>
        </p:nvSpPr>
        <p:spPr bwMode="auto">
          <a:xfrm>
            <a:off x="0" y="3328988"/>
            <a:ext cx="9144000" cy="0"/>
          </a:xfrm>
          <a:prstGeom prst="rect">
            <a:avLst/>
          </a:prstGeom>
          <a:noFill/>
          <a:ln w="9525">
            <a:noFill/>
            <a:miter lim="800000"/>
            <a:headEnd/>
            <a:tailEnd/>
          </a:ln>
        </p:spPr>
        <p:txBody>
          <a:bodyPr wrap="none" anchor="ctr">
            <a:spAutoFit/>
          </a:bodyPr>
          <a:lstStyle/>
          <a:p>
            <a:endParaRPr lang="en-US"/>
          </a:p>
        </p:txBody>
      </p:sp>
      <p:graphicFrame>
        <p:nvGraphicFramePr>
          <p:cNvPr id="3075" name="Object 6"/>
          <p:cNvGraphicFramePr>
            <a:graphicFrameLocks noChangeAspect="1"/>
          </p:cNvGraphicFramePr>
          <p:nvPr/>
        </p:nvGraphicFramePr>
        <p:xfrm>
          <a:off x="5797550" y="3429000"/>
          <a:ext cx="1150938" cy="301625"/>
        </p:xfrm>
        <a:graphic>
          <a:graphicData uri="http://schemas.openxmlformats.org/presentationml/2006/ole">
            <mc:AlternateContent xmlns:mc="http://schemas.openxmlformats.org/markup-compatibility/2006">
              <mc:Choice xmlns:v="urn:schemas-microsoft-com:vml" Requires="v">
                <p:oleObj spid="_x0000_s3305" name="Equation" r:id="rId5" imgW="761669" imgH="203112" progId="Equation.3">
                  <p:embed/>
                </p:oleObj>
              </mc:Choice>
              <mc:Fallback>
                <p:oleObj name="Equation" r:id="rId5" imgW="761669" imgH="203112"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97550" y="3429000"/>
                        <a:ext cx="1150938" cy="301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2" name="Text Box 8"/>
          <p:cNvSpPr txBox="1">
            <a:spLocks noChangeArrowheads="1"/>
          </p:cNvSpPr>
          <p:nvPr/>
        </p:nvSpPr>
        <p:spPr bwMode="auto">
          <a:xfrm>
            <a:off x="3787775" y="3376613"/>
            <a:ext cx="1720850" cy="366712"/>
          </a:xfrm>
          <a:prstGeom prst="rect">
            <a:avLst/>
          </a:prstGeom>
          <a:noFill/>
          <a:ln w="9525">
            <a:noFill/>
            <a:miter lim="800000"/>
            <a:headEnd/>
            <a:tailEnd/>
          </a:ln>
        </p:spPr>
        <p:txBody>
          <a:bodyPr wrap="none">
            <a:spAutoFit/>
          </a:bodyPr>
          <a:lstStyle/>
          <a:p>
            <a:r>
              <a:rPr lang="en-GB"/>
              <a:t>or in short form</a:t>
            </a:r>
          </a:p>
        </p:txBody>
      </p:sp>
      <p:graphicFrame>
        <p:nvGraphicFramePr>
          <p:cNvPr id="3076" name="Object 11"/>
          <p:cNvGraphicFramePr>
            <a:graphicFrameLocks noChangeAspect="1"/>
          </p:cNvGraphicFramePr>
          <p:nvPr/>
        </p:nvGraphicFramePr>
        <p:xfrm>
          <a:off x="684213" y="1125538"/>
          <a:ext cx="3267075" cy="1328737"/>
        </p:xfrm>
        <a:graphic>
          <a:graphicData uri="http://schemas.openxmlformats.org/presentationml/2006/ole">
            <mc:AlternateContent xmlns:mc="http://schemas.openxmlformats.org/markup-compatibility/2006">
              <mc:Choice xmlns:v="urn:schemas-microsoft-com:vml" Requires="v">
                <p:oleObj spid="_x0000_s3306" name="Microsoft Drawing" r:id="rId7" imgW="2170080" imgH="887400" progId="MSDraw">
                  <p:embed/>
                </p:oleObj>
              </mc:Choice>
              <mc:Fallback>
                <p:oleObj name="Microsoft Drawing" r:id="rId7" imgW="2170080" imgH="887400" progId="MSDraw">
                  <p:embed/>
                  <p:pic>
                    <p:nvPicPr>
                      <p:cNvPr id="0" name="Object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4213" y="1125538"/>
                        <a:ext cx="3267075"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7" name="Object 13"/>
          <p:cNvGraphicFramePr>
            <a:graphicFrameLocks noChangeAspect="1"/>
          </p:cNvGraphicFramePr>
          <p:nvPr>
            <p:extLst>
              <p:ext uri="{D42A27DB-BD31-4B8C-83A1-F6EECF244321}">
                <p14:modId xmlns:p14="http://schemas.microsoft.com/office/powerpoint/2010/main" val="4265252169"/>
              </p:ext>
            </p:extLst>
          </p:nvPr>
        </p:nvGraphicFramePr>
        <p:xfrm>
          <a:off x="2643188" y="4781550"/>
          <a:ext cx="1742144" cy="1023714"/>
        </p:xfrm>
        <a:graphic>
          <a:graphicData uri="http://schemas.openxmlformats.org/presentationml/2006/ole">
            <mc:AlternateContent xmlns:mc="http://schemas.openxmlformats.org/markup-compatibility/2006">
              <mc:Choice xmlns:v="urn:schemas-microsoft-com:vml" Requires="v">
                <p:oleObj spid="_x0000_s3307" name="Equation" r:id="rId9" imgW="901440" imgH="533160" progId="Equation.DSMT4">
                  <p:embed/>
                </p:oleObj>
              </mc:Choice>
              <mc:Fallback>
                <p:oleObj name="Equation" r:id="rId9" imgW="901440" imgH="533160" progId="Equation.DSMT4">
                  <p:embed/>
                  <p:pic>
                    <p:nvPicPr>
                      <p:cNvPr id="0" name="Object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43188" y="4781550"/>
                        <a:ext cx="1742144" cy="1023714"/>
                      </a:xfrm>
                      <a:prstGeom prst="rect">
                        <a:avLst/>
                      </a:prstGeom>
                      <a:noFill/>
                      <a:ln>
                        <a:noFill/>
                      </a:ln>
                      <a:effectLst/>
                      <a:extLst/>
                    </p:spPr>
                  </p:pic>
                </p:oleObj>
              </mc:Fallback>
            </mc:AlternateContent>
          </a:graphicData>
        </a:graphic>
      </p:graphicFrame>
      <p:graphicFrame>
        <p:nvGraphicFramePr>
          <p:cNvPr id="3078" name="Object 14"/>
          <p:cNvGraphicFramePr>
            <a:graphicFrameLocks noChangeAspect="1"/>
          </p:cNvGraphicFramePr>
          <p:nvPr>
            <p:extLst>
              <p:ext uri="{D42A27DB-BD31-4B8C-83A1-F6EECF244321}">
                <p14:modId xmlns:p14="http://schemas.microsoft.com/office/powerpoint/2010/main" val="3544283405"/>
              </p:ext>
            </p:extLst>
          </p:nvPr>
        </p:nvGraphicFramePr>
        <p:xfrm>
          <a:off x="4554538" y="4789488"/>
          <a:ext cx="1751407" cy="1015776"/>
        </p:xfrm>
        <a:graphic>
          <a:graphicData uri="http://schemas.openxmlformats.org/presentationml/2006/ole">
            <mc:AlternateContent xmlns:mc="http://schemas.openxmlformats.org/markup-compatibility/2006">
              <mc:Choice xmlns:v="urn:schemas-microsoft-com:vml" Requires="v">
                <p:oleObj spid="_x0000_s3308" name="Equation" r:id="rId11" imgW="914400" imgH="533160" progId="Equation.DSMT4">
                  <p:embed/>
                </p:oleObj>
              </mc:Choice>
              <mc:Fallback>
                <p:oleObj name="Equation" r:id="rId11" imgW="914400" imgH="533160" progId="Equation.DSMT4">
                  <p:embed/>
                  <p:pic>
                    <p:nvPicPr>
                      <p:cNvPr id="0" name="Object 1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54538" y="4789488"/>
                        <a:ext cx="1751407" cy="1015776"/>
                      </a:xfrm>
                      <a:prstGeom prst="rect">
                        <a:avLst/>
                      </a:prstGeom>
                      <a:noFill/>
                      <a:ln>
                        <a:noFill/>
                      </a:ln>
                      <a:effectLst/>
                      <a:extLst/>
                    </p:spPr>
                  </p:pic>
                </p:oleObj>
              </mc:Fallback>
            </mc:AlternateContent>
          </a:graphicData>
        </a:graphic>
      </p:graphicFrame>
      <p:sp>
        <p:nvSpPr>
          <p:cNvPr id="3083" name="Rectangle 15"/>
          <p:cNvSpPr>
            <a:spLocks noChangeArrowheads="1"/>
          </p:cNvSpPr>
          <p:nvPr/>
        </p:nvSpPr>
        <p:spPr bwMode="auto">
          <a:xfrm>
            <a:off x="4140200" y="5013325"/>
            <a:ext cx="247650" cy="366713"/>
          </a:xfrm>
          <a:prstGeom prst="rect">
            <a:avLst/>
          </a:prstGeom>
          <a:noFill/>
          <a:ln w="9525">
            <a:noFill/>
            <a:miter lim="800000"/>
            <a:headEnd/>
            <a:tailEnd/>
          </a:ln>
        </p:spPr>
        <p:txBody>
          <a:bodyPr wrap="none" lIns="92075" tIns="46038" rIns="92075" bIns="46038">
            <a:spAutoFit/>
          </a:bodyPr>
          <a:lstStyle/>
          <a:p>
            <a:pPr eaLnBrk="0" hangingPunct="0"/>
            <a:r>
              <a:rPr lang="en-GB" b="1">
                <a:latin typeface="Helvetica" charset="0"/>
              </a:rPr>
              <a:t>,</a:t>
            </a:r>
          </a:p>
        </p:txBody>
      </p:sp>
      <p:sp>
        <p:nvSpPr>
          <p:cNvPr id="3084" name="Rectangle 16"/>
          <p:cNvSpPr>
            <a:spLocks noChangeArrowheads="1"/>
          </p:cNvSpPr>
          <p:nvPr/>
        </p:nvSpPr>
        <p:spPr bwMode="auto">
          <a:xfrm>
            <a:off x="6499836" y="5032288"/>
            <a:ext cx="503460" cy="369974"/>
          </a:xfrm>
          <a:prstGeom prst="rect">
            <a:avLst/>
          </a:prstGeom>
          <a:noFill/>
          <a:ln w="9525">
            <a:noFill/>
            <a:miter lim="800000"/>
            <a:headEnd/>
            <a:tailEnd/>
          </a:ln>
        </p:spPr>
        <p:txBody>
          <a:bodyPr wrap="square" lIns="92075" tIns="46038" rIns="92075" bIns="46038">
            <a:spAutoFit/>
          </a:bodyPr>
          <a:lstStyle/>
          <a:p>
            <a:pPr eaLnBrk="0" hangingPunct="0"/>
            <a:r>
              <a:rPr lang="en-GB" b="1" dirty="0">
                <a:latin typeface="Helvetica" charset="0"/>
              </a:rPr>
              <a:t>...</a:t>
            </a:r>
          </a:p>
        </p:txBody>
      </p:sp>
      <p:sp>
        <p:nvSpPr>
          <p:cNvPr id="3085" name="Line 17"/>
          <p:cNvSpPr>
            <a:spLocks noChangeShapeType="1"/>
          </p:cNvSpPr>
          <p:nvPr/>
        </p:nvSpPr>
        <p:spPr bwMode="auto">
          <a:xfrm>
            <a:off x="250825" y="4365625"/>
            <a:ext cx="8569325" cy="0"/>
          </a:xfrm>
          <a:prstGeom prst="line">
            <a:avLst/>
          </a:prstGeom>
          <a:noFill/>
          <a:ln w="19050">
            <a:solidFill>
              <a:schemeClr val="tx1"/>
            </a:solidFill>
            <a:round/>
            <a:headEnd/>
            <a:tailEnd/>
          </a:ln>
        </p:spPr>
        <p:txBody>
          <a:bodyPr/>
          <a:lstStyle/>
          <a:p>
            <a:endParaRPr lang="sv-SE"/>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2"/>
          <p:cNvSpPr>
            <a:spLocks noGrp="1" noChangeArrowheads="1"/>
          </p:cNvSpPr>
          <p:nvPr>
            <p:ph type="title"/>
          </p:nvPr>
        </p:nvSpPr>
        <p:spPr/>
        <p:txBody>
          <a:bodyPr/>
          <a:lstStyle/>
          <a:p>
            <a:pPr eaLnBrk="1" hangingPunct="1"/>
            <a:r>
              <a:rPr lang="en-GB" smtClean="0"/>
              <a:t>Passive two-ports – Impedance parameters</a:t>
            </a:r>
          </a:p>
        </p:txBody>
      </p:sp>
      <p:sp>
        <p:nvSpPr>
          <p:cNvPr id="4102" name="Rectangle 3"/>
          <p:cNvSpPr>
            <a:spLocks noChangeArrowheads="1"/>
          </p:cNvSpPr>
          <p:nvPr/>
        </p:nvSpPr>
        <p:spPr bwMode="auto">
          <a:xfrm>
            <a:off x="0" y="3195638"/>
            <a:ext cx="9144000" cy="0"/>
          </a:xfrm>
          <a:prstGeom prst="rect">
            <a:avLst/>
          </a:prstGeom>
          <a:noFill/>
          <a:ln w="9525">
            <a:noFill/>
            <a:miter lim="800000"/>
            <a:headEnd/>
            <a:tailEnd/>
          </a:ln>
        </p:spPr>
        <p:txBody>
          <a:bodyPr wrap="none" anchor="ctr">
            <a:spAutoFit/>
          </a:bodyPr>
          <a:lstStyle/>
          <a:p>
            <a:endParaRPr lang="en-US"/>
          </a:p>
        </p:txBody>
      </p:sp>
      <p:sp>
        <p:nvSpPr>
          <p:cNvPr id="4103" name="Rectangle 5"/>
          <p:cNvSpPr>
            <a:spLocks noChangeArrowheads="1"/>
          </p:cNvSpPr>
          <p:nvPr/>
        </p:nvSpPr>
        <p:spPr bwMode="auto">
          <a:xfrm>
            <a:off x="0" y="3328988"/>
            <a:ext cx="9144000" cy="0"/>
          </a:xfrm>
          <a:prstGeom prst="rect">
            <a:avLst/>
          </a:prstGeom>
          <a:noFill/>
          <a:ln w="9525">
            <a:noFill/>
            <a:miter lim="800000"/>
            <a:headEnd/>
            <a:tailEnd/>
          </a:ln>
        </p:spPr>
        <p:txBody>
          <a:bodyPr wrap="none" anchor="ctr">
            <a:spAutoFit/>
          </a:bodyPr>
          <a:lstStyle/>
          <a:p>
            <a:endParaRPr lang="en-US"/>
          </a:p>
        </p:txBody>
      </p:sp>
      <p:graphicFrame>
        <p:nvGraphicFramePr>
          <p:cNvPr id="4098" name="Object 11"/>
          <p:cNvGraphicFramePr>
            <a:graphicFrameLocks noChangeAspect="1"/>
          </p:cNvGraphicFramePr>
          <p:nvPr/>
        </p:nvGraphicFramePr>
        <p:xfrm>
          <a:off x="5051425" y="1412875"/>
          <a:ext cx="2184400" cy="709613"/>
        </p:xfrm>
        <a:graphic>
          <a:graphicData uri="http://schemas.openxmlformats.org/presentationml/2006/ole">
            <mc:AlternateContent xmlns:mc="http://schemas.openxmlformats.org/markup-compatibility/2006">
              <mc:Choice xmlns:v="urn:schemas-microsoft-com:vml" Requires="v">
                <p:oleObj spid="_x0000_s4233" name="Equation" r:id="rId3" imgW="1435100" imgH="469900" progId="Equation.3">
                  <p:embed/>
                </p:oleObj>
              </mc:Choice>
              <mc:Fallback>
                <p:oleObj name="Equation" r:id="rId3" imgW="1435100" imgH="469900" progId="Equation.3">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51425" y="1412875"/>
                        <a:ext cx="2184400" cy="709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4" name="Rectangle 13"/>
          <p:cNvSpPr>
            <a:spLocks noChangeArrowheads="1"/>
          </p:cNvSpPr>
          <p:nvPr/>
        </p:nvSpPr>
        <p:spPr bwMode="auto">
          <a:xfrm>
            <a:off x="0" y="2824163"/>
            <a:ext cx="9144000" cy="0"/>
          </a:xfrm>
          <a:prstGeom prst="rect">
            <a:avLst/>
          </a:prstGeom>
          <a:noFill/>
          <a:ln w="9525">
            <a:noFill/>
            <a:miter lim="800000"/>
            <a:headEnd/>
            <a:tailEnd/>
          </a:ln>
        </p:spPr>
        <p:txBody>
          <a:bodyPr wrap="none" anchor="ctr">
            <a:spAutoFit/>
          </a:bodyPr>
          <a:lstStyle/>
          <a:p>
            <a:endParaRPr lang="en-US"/>
          </a:p>
        </p:txBody>
      </p:sp>
      <p:graphicFrame>
        <p:nvGraphicFramePr>
          <p:cNvPr id="4099" name="Object 12"/>
          <p:cNvGraphicFramePr>
            <a:graphicFrameLocks noChangeAspect="1"/>
          </p:cNvGraphicFramePr>
          <p:nvPr/>
        </p:nvGraphicFramePr>
        <p:xfrm>
          <a:off x="4140200" y="3414713"/>
          <a:ext cx="3684588" cy="1814512"/>
        </p:xfrm>
        <a:graphic>
          <a:graphicData uri="http://schemas.openxmlformats.org/presentationml/2006/ole">
            <mc:AlternateContent xmlns:mc="http://schemas.openxmlformats.org/markup-compatibility/2006">
              <mc:Choice xmlns:v="urn:schemas-microsoft-com:vml" Requires="v">
                <p:oleObj spid="_x0000_s4234" r:id="rId5" imgW="2453640" imgH="1210056" progId="">
                  <p:embed/>
                </p:oleObj>
              </mc:Choice>
              <mc:Fallback>
                <p:oleObj r:id="rId5" imgW="2453640" imgH="1210056" progId="">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40200" y="3414713"/>
                        <a:ext cx="3684588" cy="1814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5" name="Line 14"/>
          <p:cNvSpPr>
            <a:spLocks noChangeShapeType="1"/>
          </p:cNvSpPr>
          <p:nvPr/>
        </p:nvSpPr>
        <p:spPr bwMode="auto">
          <a:xfrm>
            <a:off x="250825" y="2924175"/>
            <a:ext cx="8569325" cy="0"/>
          </a:xfrm>
          <a:prstGeom prst="line">
            <a:avLst/>
          </a:prstGeom>
          <a:noFill/>
          <a:ln w="19050">
            <a:solidFill>
              <a:schemeClr val="tx1"/>
            </a:solidFill>
            <a:round/>
            <a:headEnd/>
            <a:tailEnd/>
          </a:ln>
        </p:spPr>
        <p:txBody>
          <a:bodyPr/>
          <a:lstStyle/>
          <a:p>
            <a:endParaRPr lang="sv-SE"/>
          </a:p>
        </p:txBody>
      </p:sp>
      <p:sp>
        <p:nvSpPr>
          <p:cNvPr id="4106" name="Text Box 15"/>
          <p:cNvSpPr txBox="1">
            <a:spLocks noChangeArrowheads="1"/>
          </p:cNvSpPr>
          <p:nvPr/>
        </p:nvSpPr>
        <p:spPr bwMode="auto">
          <a:xfrm>
            <a:off x="447675" y="3781425"/>
            <a:ext cx="2825750" cy="366713"/>
          </a:xfrm>
          <a:prstGeom prst="rect">
            <a:avLst/>
          </a:prstGeom>
          <a:noFill/>
          <a:ln w="9525">
            <a:noFill/>
            <a:miter lim="800000"/>
            <a:headEnd/>
            <a:tailEnd/>
          </a:ln>
        </p:spPr>
        <p:txBody>
          <a:bodyPr wrap="none">
            <a:spAutoFit/>
          </a:bodyPr>
          <a:lstStyle/>
          <a:p>
            <a:r>
              <a:rPr lang="en-GB"/>
              <a:t>General equivalent circuit;</a:t>
            </a:r>
          </a:p>
        </p:txBody>
      </p:sp>
      <p:sp>
        <p:nvSpPr>
          <p:cNvPr id="4107" name="Rectangle 17"/>
          <p:cNvSpPr>
            <a:spLocks noChangeArrowheads="1"/>
          </p:cNvSpPr>
          <p:nvPr/>
        </p:nvSpPr>
        <p:spPr bwMode="auto">
          <a:xfrm>
            <a:off x="0" y="2824163"/>
            <a:ext cx="9144000" cy="0"/>
          </a:xfrm>
          <a:prstGeom prst="rect">
            <a:avLst/>
          </a:prstGeom>
          <a:noFill/>
          <a:ln w="9525">
            <a:noFill/>
            <a:miter lim="800000"/>
            <a:headEnd/>
            <a:tailEnd/>
          </a:ln>
        </p:spPr>
        <p:txBody>
          <a:bodyPr wrap="none" anchor="ctr">
            <a:spAutoFit/>
          </a:bodyPr>
          <a:lstStyle/>
          <a:p>
            <a:endParaRPr lang="en-US"/>
          </a:p>
        </p:txBody>
      </p:sp>
      <p:sp>
        <p:nvSpPr>
          <p:cNvPr id="4108" name="Rectangle 20"/>
          <p:cNvSpPr>
            <a:spLocks noChangeArrowheads="1"/>
          </p:cNvSpPr>
          <p:nvPr/>
        </p:nvSpPr>
        <p:spPr bwMode="auto">
          <a:xfrm>
            <a:off x="0" y="3328988"/>
            <a:ext cx="9144000" cy="0"/>
          </a:xfrm>
          <a:prstGeom prst="rect">
            <a:avLst/>
          </a:prstGeom>
          <a:noFill/>
          <a:ln w="9525">
            <a:noFill/>
            <a:miter lim="800000"/>
            <a:headEnd/>
            <a:tailEnd/>
          </a:ln>
        </p:spPr>
        <p:txBody>
          <a:bodyPr wrap="none" anchor="ctr">
            <a:spAutoFit/>
          </a:bodyPr>
          <a:lstStyle/>
          <a:p>
            <a:endParaRPr lang="en-US"/>
          </a:p>
        </p:txBody>
      </p:sp>
      <p:graphicFrame>
        <p:nvGraphicFramePr>
          <p:cNvPr id="4100" name="Object 24"/>
          <p:cNvGraphicFramePr>
            <a:graphicFrameLocks noChangeAspect="1"/>
          </p:cNvGraphicFramePr>
          <p:nvPr/>
        </p:nvGraphicFramePr>
        <p:xfrm>
          <a:off x="684213" y="1125538"/>
          <a:ext cx="3267075" cy="1328737"/>
        </p:xfrm>
        <a:graphic>
          <a:graphicData uri="http://schemas.openxmlformats.org/presentationml/2006/ole">
            <mc:AlternateContent xmlns:mc="http://schemas.openxmlformats.org/markup-compatibility/2006">
              <mc:Choice xmlns:v="urn:schemas-microsoft-com:vml" Requires="v">
                <p:oleObj spid="_x0000_s4235" name="Microsoft Drawing" r:id="rId7" imgW="2170080" imgH="887400" progId="MSDraw">
                  <p:embed/>
                </p:oleObj>
              </mc:Choice>
              <mc:Fallback>
                <p:oleObj name="Microsoft Drawing" r:id="rId7" imgW="2170080" imgH="887400" progId="MSDraw">
                  <p:embed/>
                  <p:pic>
                    <p:nvPicPr>
                      <p:cNvPr id="0" name="Object 2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4213" y="1125538"/>
                        <a:ext cx="3267075"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Rectangle 2"/>
          <p:cNvSpPr>
            <a:spLocks noGrp="1" noChangeArrowheads="1"/>
          </p:cNvSpPr>
          <p:nvPr>
            <p:ph type="title"/>
          </p:nvPr>
        </p:nvSpPr>
        <p:spPr/>
        <p:txBody>
          <a:bodyPr/>
          <a:lstStyle/>
          <a:p>
            <a:pPr eaLnBrk="1" hangingPunct="1"/>
            <a:r>
              <a:rPr lang="en-GB" smtClean="0"/>
              <a:t>Passive two-ports – Impedance parameters</a:t>
            </a:r>
          </a:p>
        </p:txBody>
      </p:sp>
      <p:sp>
        <p:nvSpPr>
          <p:cNvPr id="5127" name="Rectangle 3"/>
          <p:cNvSpPr>
            <a:spLocks noChangeArrowheads="1"/>
          </p:cNvSpPr>
          <p:nvPr/>
        </p:nvSpPr>
        <p:spPr bwMode="auto">
          <a:xfrm>
            <a:off x="0" y="3195638"/>
            <a:ext cx="9144000" cy="0"/>
          </a:xfrm>
          <a:prstGeom prst="rect">
            <a:avLst/>
          </a:prstGeom>
          <a:noFill/>
          <a:ln w="9525">
            <a:noFill/>
            <a:miter lim="800000"/>
            <a:headEnd/>
            <a:tailEnd/>
          </a:ln>
        </p:spPr>
        <p:txBody>
          <a:bodyPr wrap="none" anchor="ctr">
            <a:spAutoFit/>
          </a:bodyPr>
          <a:lstStyle/>
          <a:p>
            <a:endParaRPr lang="en-US"/>
          </a:p>
        </p:txBody>
      </p:sp>
      <p:sp>
        <p:nvSpPr>
          <p:cNvPr id="5128" name="Rectangle 4"/>
          <p:cNvSpPr>
            <a:spLocks noChangeArrowheads="1"/>
          </p:cNvSpPr>
          <p:nvPr/>
        </p:nvSpPr>
        <p:spPr bwMode="auto">
          <a:xfrm>
            <a:off x="0" y="3328988"/>
            <a:ext cx="9144000" cy="0"/>
          </a:xfrm>
          <a:prstGeom prst="rect">
            <a:avLst/>
          </a:prstGeom>
          <a:noFill/>
          <a:ln w="9525">
            <a:noFill/>
            <a:miter lim="800000"/>
            <a:headEnd/>
            <a:tailEnd/>
          </a:ln>
        </p:spPr>
        <p:txBody>
          <a:bodyPr wrap="none" anchor="ctr">
            <a:spAutoFit/>
          </a:bodyPr>
          <a:lstStyle/>
          <a:p>
            <a:endParaRPr lang="en-US"/>
          </a:p>
        </p:txBody>
      </p:sp>
      <p:graphicFrame>
        <p:nvGraphicFramePr>
          <p:cNvPr id="5122" name="Object 5"/>
          <p:cNvGraphicFramePr>
            <a:graphicFrameLocks noChangeAspect="1"/>
          </p:cNvGraphicFramePr>
          <p:nvPr/>
        </p:nvGraphicFramePr>
        <p:xfrm>
          <a:off x="5051425" y="1412875"/>
          <a:ext cx="2184400" cy="709613"/>
        </p:xfrm>
        <a:graphic>
          <a:graphicData uri="http://schemas.openxmlformats.org/presentationml/2006/ole">
            <mc:AlternateContent xmlns:mc="http://schemas.openxmlformats.org/markup-compatibility/2006">
              <mc:Choice xmlns:v="urn:schemas-microsoft-com:vml" Requires="v">
                <p:oleObj spid="_x0000_s5306" name="Equation" r:id="rId3" imgW="1435100" imgH="469900" progId="Equation.3">
                  <p:embed/>
                </p:oleObj>
              </mc:Choice>
              <mc:Fallback>
                <p:oleObj name="Equation" r:id="rId3" imgW="1435100" imgH="46990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51425" y="1412875"/>
                        <a:ext cx="2184400" cy="709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29" name="Rectangle 6"/>
          <p:cNvSpPr>
            <a:spLocks noChangeArrowheads="1"/>
          </p:cNvSpPr>
          <p:nvPr/>
        </p:nvSpPr>
        <p:spPr bwMode="auto">
          <a:xfrm>
            <a:off x="0" y="2824163"/>
            <a:ext cx="9144000" cy="0"/>
          </a:xfrm>
          <a:prstGeom prst="rect">
            <a:avLst/>
          </a:prstGeom>
          <a:noFill/>
          <a:ln w="9525">
            <a:noFill/>
            <a:miter lim="800000"/>
            <a:headEnd/>
            <a:tailEnd/>
          </a:ln>
        </p:spPr>
        <p:txBody>
          <a:bodyPr wrap="none" anchor="ctr">
            <a:spAutoFit/>
          </a:bodyPr>
          <a:lstStyle/>
          <a:p>
            <a:endParaRPr lang="en-US"/>
          </a:p>
        </p:txBody>
      </p:sp>
      <p:sp>
        <p:nvSpPr>
          <p:cNvPr id="5130" name="Line 8"/>
          <p:cNvSpPr>
            <a:spLocks noChangeShapeType="1"/>
          </p:cNvSpPr>
          <p:nvPr/>
        </p:nvSpPr>
        <p:spPr bwMode="auto">
          <a:xfrm>
            <a:off x="250825" y="2852738"/>
            <a:ext cx="8569325" cy="0"/>
          </a:xfrm>
          <a:prstGeom prst="line">
            <a:avLst/>
          </a:prstGeom>
          <a:noFill/>
          <a:ln w="19050">
            <a:solidFill>
              <a:schemeClr val="tx1"/>
            </a:solidFill>
            <a:round/>
            <a:headEnd/>
            <a:tailEnd/>
          </a:ln>
        </p:spPr>
        <p:txBody>
          <a:bodyPr/>
          <a:lstStyle/>
          <a:p>
            <a:endParaRPr lang="sv-SE"/>
          </a:p>
        </p:txBody>
      </p:sp>
      <p:sp>
        <p:nvSpPr>
          <p:cNvPr id="5131" name="Rectangle 10"/>
          <p:cNvSpPr>
            <a:spLocks noChangeArrowheads="1"/>
          </p:cNvSpPr>
          <p:nvPr/>
        </p:nvSpPr>
        <p:spPr bwMode="auto">
          <a:xfrm>
            <a:off x="0" y="2824163"/>
            <a:ext cx="9144000" cy="0"/>
          </a:xfrm>
          <a:prstGeom prst="rect">
            <a:avLst/>
          </a:prstGeom>
          <a:noFill/>
          <a:ln w="9525">
            <a:noFill/>
            <a:miter lim="800000"/>
            <a:headEnd/>
            <a:tailEnd/>
          </a:ln>
        </p:spPr>
        <p:txBody>
          <a:bodyPr wrap="none" anchor="ctr">
            <a:spAutoFit/>
          </a:bodyPr>
          <a:lstStyle/>
          <a:p>
            <a:endParaRPr lang="en-US"/>
          </a:p>
        </p:txBody>
      </p:sp>
      <p:graphicFrame>
        <p:nvGraphicFramePr>
          <p:cNvPr id="5123" name="Object 11"/>
          <p:cNvGraphicFramePr>
            <a:graphicFrameLocks noChangeAspect="1"/>
          </p:cNvGraphicFramePr>
          <p:nvPr/>
        </p:nvGraphicFramePr>
        <p:xfrm>
          <a:off x="3924300" y="4005263"/>
          <a:ext cx="4541838" cy="1814512"/>
        </p:xfrm>
        <a:graphic>
          <a:graphicData uri="http://schemas.openxmlformats.org/presentationml/2006/ole">
            <mc:AlternateContent xmlns:mc="http://schemas.openxmlformats.org/markup-compatibility/2006">
              <mc:Choice xmlns:v="urn:schemas-microsoft-com:vml" Requires="v">
                <p:oleObj spid="_x0000_s5307" r:id="rId5" imgW="3029712" imgH="1210056" progId="">
                  <p:embed/>
                </p:oleObj>
              </mc:Choice>
              <mc:Fallback>
                <p:oleObj r:id="rId5" imgW="3029712" imgH="1210056" progId="">
                  <p:embed/>
                  <p:pic>
                    <p:nvPicPr>
                      <p:cNvPr id="0" name="Object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24300" y="4005263"/>
                        <a:ext cx="4541838" cy="1814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4" name="Object 14"/>
          <p:cNvGraphicFramePr>
            <a:graphicFrameLocks noChangeAspect="1"/>
          </p:cNvGraphicFramePr>
          <p:nvPr/>
        </p:nvGraphicFramePr>
        <p:xfrm>
          <a:off x="539750" y="4910138"/>
          <a:ext cx="906463" cy="301625"/>
        </p:xfrm>
        <a:graphic>
          <a:graphicData uri="http://schemas.openxmlformats.org/presentationml/2006/ole">
            <mc:AlternateContent xmlns:mc="http://schemas.openxmlformats.org/markup-compatibility/2006">
              <mc:Choice xmlns:v="urn:schemas-microsoft-com:vml" Requires="v">
                <p:oleObj spid="_x0000_s5308" name="Equation" r:id="rId7" imgW="596641" imgH="203112" progId="Equation.3">
                  <p:embed/>
                </p:oleObj>
              </mc:Choice>
              <mc:Fallback>
                <p:oleObj name="Equation" r:id="rId7" imgW="596641" imgH="203112" progId="Equation.3">
                  <p:embed/>
                  <p:pic>
                    <p:nvPicPr>
                      <p:cNvPr id="0" name="Object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9750" y="4910138"/>
                        <a:ext cx="906463" cy="301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33" name="Text Box 15"/>
          <p:cNvSpPr txBox="1">
            <a:spLocks noChangeArrowheads="1"/>
          </p:cNvSpPr>
          <p:nvPr/>
        </p:nvSpPr>
        <p:spPr bwMode="auto">
          <a:xfrm>
            <a:off x="1547813" y="4870450"/>
            <a:ext cx="1873250" cy="915988"/>
          </a:xfrm>
          <a:prstGeom prst="rect">
            <a:avLst/>
          </a:prstGeom>
          <a:noFill/>
          <a:ln w="9525">
            <a:noFill/>
            <a:miter lim="800000"/>
            <a:headEnd/>
            <a:tailEnd/>
          </a:ln>
        </p:spPr>
        <p:txBody>
          <a:bodyPr wrap="none">
            <a:spAutoFit/>
          </a:bodyPr>
          <a:lstStyle/>
          <a:p>
            <a:r>
              <a:rPr lang="en-GB"/>
              <a:t>i.e. transpose of</a:t>
            </a:r>
          </a:p>
          <a:p>
            <a:r>
              <a:rPr lang="en-GB"/>
              <a:t>Z-matrix is equal</a:t>
            </a:r>
          </a:p>
          <a:p>
            <a:r>
              <a:rPr lang="en-GB"/>
              <a:t>to the Z-matrix</a:t>
            </a:r>
          </a:p>
        </p:txBody>
      </p:sp>
      <p:graphicFrame>
        <p:nvGraphicFramePr>
          <p:cNvPr id="5125" name="Object 17"/>
          <p:cNvGraphicFramePr>
            <a:graphicFrameLocks noChangeAspect="1"/>
          </p:cNvGraphicFramePr>
          <p:nvPr/>
        </p:nvGraphicFramePr>
        <p:xfrm>
          <a:off x="684213" y="1125538"/>
          <a:ext cx="3267075" cy="1328737"/>
        </p:xfrm>
        <a:graphic>
          <a:graphicData uri="http://schemas.openxmlformats.org/presentationml/2006/ole">
            <mc:AlternateContent xmlns:mc="http://schemas.openxmlformats.org/markup-compatibility/2006">
              <mc:Choice xmlns:v="urn:schemas-microsoft-com:vml" Requires="v">
                <p:oleObj spid="_x0000_s5309" name="Microsoft Drawing" r:id="rId9" imgW="2170080" imgH="887400" progId="MSDraw">
                  <p:embed/>
                </p:oleObj>
              </mc:Choice>
              <mc:Fallback>
                <p:oleObj name="Microsoft Drawing" r:id="rId9" imgW="2170080" imgH="887400" progId="MSDraw">
                  <p:embed/>
                  <p:pic>
                    <p:nvPicPr>
                      <p:cNvPr id="0" name="Object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4213" y="1125538"/>
                        <a:ext cx="3267075"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34" name="Rectangle 18"/>
          <p:cNvSpPr>
            <a:spLocks noChangeArrowheads="1"/>
          </p:cNvSpPr>
          <p:nvPr/>
        </p:nvSpPr>
        <p:spPr bwMode="auto">
          <a:xfrm>
            <a:off x="468313" y="2997200"/>
            <a:ext cx="8064500" cy="641350"/>
          </a:xfrm>
          <a:prstGeom prst="rect">
            <a:avLst/>
          </a:prstGeom>
          <a:noFill/>
          <a:ln w="25400">
            <a:noFill/>
            <a:miter lim="800000"/>
            <a:headEnd/>
            <a:tailEnd/>
          </a:ln>
        </p:spPr>
        <p:txBody>
          <a:bodyPr>
            <a:spAutoFit/>
          </a:bodyPr>
          <a:lstStyle/>
          <a:p>
            <a:r>
              <a:rPr lang="en-GB" dirty="0"/>
              <a:t>For a reciprocal network </a:t>
            </a:r>
            <a:r>
              <a:rPr lang="en-GB" dirty="0" smtClean="0">
                <a:solidFill>
                  <a:schemeClr val="tx2"/>
                </a:solidFill>
              </a:rPr>
              <a:t>a </a:t>
            </a:r>
            <a:r>
              <a:rPr lang="en-GB" dirty="0">
                <a:solidFill>
                  <a:schemeClr val="tx2"/>
                </a:solidFill>
              </a:rPr>
              <a:t>change in I1 reflects on V2 as much as a change in I2 does on </a:t>
            </a:r>
            <a:r>
              <a:rPr lang="en-GB" dirty="0" smtClean="0">
                <a:solidFill>
                  <a:schemeClr val="tx2"/>
                </a:solidFill>
              </a:rPr>
              <a:t>V1</a:t>
            </a:r>
            <a:endParaRPr lang="en-GB" dirty="0">
              <a:solidFill>
                <a:schemeClr val="tx2"/>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p:cNvSpPr>
            <a:spLocks noGrp="1" noChangeArrowheads="1"/>
          </p:cNvSpPr>
          <p:nvPr>
            <p:ph type="title"/>
          </p:nvPr>
        </p:nvSpPr>
        <p:spPr/>
        <p:txBody>
          <a:bodyPr/>
          <a:lstStyle/>
          <a:p>
            <a:pPr eaLnBrk="1" hangingPunct="1"/>
            <a:r>
              <a:rPr lang="en-GB" smtClean="0"/>
              <a:t>Passive two-ports – Impedance parameters</a:t>
            </a:r>
          </a:p>
        </p:txBody>
      </p:sp>
      <p:sp>
        <p:nvSpPr>
          <p:cNvPr id="6149" name="Rectangle 20"/>
          <p:cNvSpPr>
            <a:spLocks noChangeArrowheads="1"/>
          </p:cNvSpPr>
          <p:nvPr/>
        </p:nvSpPr>
        <p:spPr bwMode="auto">
          <a:xfrm>
            <a:off x="0" y="2033588"/>
            <a:ext cx="9144000" cy="0"/>
          </a:xfrm>
          <a:prstGeom prst="rect">
            <a:avLst/>
          </a:prstGeom>
          <a:noFill/>
          <a:ln w="9525">
            <a:noFill/>
            <a:miter lim="800000"/>
            <a:headEnd/>
            <a:tailEnd/>
          </a:ln>
        </p:spPr>
        <p:txBody>
          <a:bodyPr wrap="none" anchor="ctr">
            <a:spAutoFit/>
          </a:bodyPr>
          <a:lstStyle/>
          <a:p>
            <a:endParaRPr lang="en-US"/>
          </a:p>
        </p:txBody>
      </p:sp>
      <p:graphicFrame>
        <p:nvGraphicFramePr>
          <p:cNvPr id="6146" name="Object 19"/>
          <p:cNvGraphicFramePr>
            <a:graphicFrameLocks noChangeAspect="1"/>
          </p:cNvGraphicFramePr>
          <p:nvPr/>
        </p:nvGraphicFramePr>
        <p:xfrm>
          <a:off x="2700338" y="1844675"/>
          <a:ext cx="3429000" cy="2790825"/>
        </p:xfrm>
        <a:graphic>
          <a:graphicData uri="http://schemas.openxmlformats.org/presentationml/2006/ole">
            <mc:AlternateContent xmlns:mc="http://schemas.openxmlformats.org/markup-compatibility/2006">
              <mc:Choice xmlns:v="urn:schemas-microsoft-com:vml" Requires="v">
                <p:oleObj spid="_x0000_s6236" r:id="rId3" imgW="3425952" imgH="2795016" progId="">
                  <p:embed/>
                </p:oleObj>
              </mc:Choice>
              <mc:Fallback>
                <p:oleObj r:id="rId3" imgW="3425952" imgH="2795016" progId="">
                  <p:embed/>
                  <p:pic>
                    <p:nvPicPr>
                      <p:cNvPr id="0" name="Object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0338" y="1844675"/>
                        <a:ext cx="3429000" cy="2790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50" name="Text Box 21"/>
          <p:cNvSpPr txBox="1">
            <a:spLocks noChangeArrowheads="1"/>
          </p:cNvSpPr>
          <p:nvPr/>
        </p:nvSpPr>
        <p:spPr bwMode="auto">
          <a:xfrm>
            <a:off x="808038" y="1216025"/>
            <a:ext cx="3511550" cy="366713"/>
          </a:xfrm>
          <a:prstGeom prst="rect">
            <a:avLst/>
          </a:prstGeom>
          <a:noFill/>
          <a:ln w="9525">
            <a:noFill/>
            <a:miter lim="800000"/>
            <a:headEnd/>
            <a:tailEnd/>
          </a:ln>
        </p:spPr>
        <p:txBody>
          <a:bodyPr wrap="none">
            <a:spAutoFit/>
          </a:bodyPr>
          <a:lstStyle/>
          <a:p>
            <a:r>
              <a:rPr lang="en-GB"/>
              <a:t>Series connection of two 2-ports:</a:t>
            </a:r>
          </a:p>
        </p:txBody>
      </p:sp>
      <p:sp>
        <p:nvSpPr>
          <p:cNvPr id="6151" name="Rectangle 23"/>
          <p:cNvSpPr>
            <a:spLocks noChangeArrowheads="1"/>
          </p:cNvSpPr>
          <p:nvPr/>
        </p:nvSpPr>
        <p:spPr bwMode="auto">
          <a:xfrm>
            <a:off x="0" y="3295650"/>
            <a:ext cx="9144000" cy="0"/>
          </a:xfrm>
          <a:prstGeom prst="rect">
            <a:avLst/>
          </a:prstGeom>
          <a:noFill/>
          <a:ln w="9525">
            <a:noFill/>
            <a:miter lim="800000"/>
            <a:headEnd/>
            <a:tailEnd/>
          </a:ln>
        </p:spPr>
        <p:txBody>
          <a:bodyPr wrap="none" anchor="ctr">
            <a:spAutoFit/>
          </a:bodyPr>
          <a:lstStyle/>
          <a:p>
            <a:endParaRPr lang="en-US"/>
          </a:p>
        </p:txBody>
      </p:sp>
      <p:graphicFrame>
        <p:nvGraphicFramePr>
          <p:cNvPr id="6147" name="Object 22"/>
          <p:cNvGraphicFramePr>
            <a:graphicFrameLocks noChangeAspect="1"/>
          </p:cNvGraphicFramePr>
          <p:nvPr/>
        </p:nvGraphicFramePr>
        <p:xfrm>
          <a:off x="3562350" y="5157788"/>
          <a:ext cx="1641475" cy="400050"/>
        </p:xfrm>
        <a:graphic>
          <a:graphicData uri="http://schemas.openxmlformats.org/presentationml/2006/ole">
            <mc:AlternateContent xmlns:mc="http://schemas.openxmlformats.org/markup-compatibility/2006">
              <mc:Choice xmlns:v="urn:schemas-microsoft-com:vml" Requires="v">
                <p:oleObj spid="_x0000_s6237" name="Equation" r:id="rId5" imgW="1091726" imgH="266584" progId="Equation.3">
                  <p:embed/>
                </p:oleObj>
              </mc:Choice>
              <mc:Fallback>
                <p:oleObj name="Equation" r:id="rId5" imgW="1091726" imgH="266584" progId="Equation.3">
                  <p:embed/>
                  <p:pic>
                    <p:nvPicPr>
                      <p:cNvPr id="0" name="Object 2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62350" y="5157788"/>
                        <a:ext cx="1641475" cy="400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52" name="AutoShape 24"/>
          <p:cNvSpPr>
            <a:spLocks noChangeArrowheads="1"/>
          </p:cNvSpPr>
          <p:nvPr/>
        </p:nvSpPr>
        <p:spPr bwMode="auto">
          <a:xfrm>
            <a:off x="3344863" y="5084763"/>
            <a:ext cx="2090737" cy="576262"/>
          </a:xfrm>
          <a:prstGeom prst="roundRect">
            <a:avLst>
              <a:gd name="adj" fmla="val 16667"/>
            </a:avLst>
          </a:prstGeom>
          <a:noFill/>
          <a:ln w="25400">
            <a:solidFill>
              <a:srgbClr val="FF0000"/>
            </a:solidFill>
            <a:round/>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5" name="Rectangle 2"/>
          <p:cNvSpPr>
            <a:spLocks noGrp="1" noChangeArrowheads="1"/>
          </p:cNvSpPr>
          <p:nvPr>
            <p:ph type="title"/>
          </p:nvPr>
        </p:nvSpPr>
        <p:spPr/>
        <p:txBody>
          <a:bodyPr/>
          <a:lstStyle/>
          <a:p>
            <a:pPr eaLnBrk="1" hangingPunct="1"/>
            <a:r>
              <a:rPr lang="en-GB" smtClean="0"/>
              <a:t>Passive two-ports – Admittance parameters</a:t>
            </a:r>
          </a:p>
        </p:txBody>
      </p:sp>
      <p:sp>
        <p:nvSpPr>
          <p:cNvPr id="7176" name="Rectangle 3"/>
          <p:cNvSpPr>
            <a:spLocks noChangeArrowheads="1"/>
          </p:cNvSpPr>
          <p:nvPr/>
        </p:nvSpPr>
        <p:spPr bwMode="auto">
          <a:xfrm>
            <a:off x="0" y="3195638"/>
            <a:ext cx="9144000" cy="0"/>
          </a:xfrm>
          <a:prstGeom prst="rect">
            <a:avLst/>
          </a:prstGeom>
          <a:noFill/>
          <a:ln w="9525">
            <a:noFill/>
            <a:miter lim="800000"/>
            <a:headEnd/>
            <a:tailEnd/>
          </a:ln>
        </p:spPr>
        <p:txBody>
          <a:bodyPr wrap="none" anchor="ctr">
            <a:spAutoFit/>
          </a:bodyPr>
          <a:lstStyle/>
          <a:p>
            <a:endParaRPr lang="en-US"/>
          </a:p>
        </p:txBody>
      </p:sp>
      <p:sp>
        <p:nvSpPr>
          <p:cNvPr id="7177" name="Rectangle 5"/>
          <p:cNvSpPr>
            <a:spLocks noChangeArrowheads="1"/>
          </p:cNvSpPr>
          <p:nvPr/>
        </p:nvSpPr>
        <p:spPr bwMode="auto">
          <a:xfrm>
            <a:off x="0" y="3328988"/>
            <a:ext cx="9144000" cy="0"/>
          </a:xfrm>
          <a:prstGeom prst="rect">
            <a:avLst/>
          </a:prstGeom>
          <a:noFill/>
          <a:ln w="9525">
            <a:noFill/>
            <a:miter lim="800000"/>
            <a:headEnd/>
            <a:tailEnd/>
          </a:ln>
        </p:spPr>
        <p:txBody>
          <a:bodyPr wrap="none" anchor="ctr">
            <a:spAutoFit/>
          </a:bodyPr>
          <a:lstStyle/>
          <a:p>
            <a:endParaRPr lang="en-US"/>
          </a:p>
        </p:txBody>
      </p:sp>
      <p:sp>
        <p:nvSpPr>
          <p:cNvPr id="7178" name="Text Box 7"/>
          <p:cNvSpPr txBox="1">
            <a:spLocks noChangeArrowheads="1"/>
          </p:cNvSpPr>
          <p:nvPr/>
        </p:nvSpPr>
        <p:spPr bwMode="auto">
          <a:xfrm>
            <a:off x="3787775" y="3294063"/>
            <a:ext cx="1720850" cy="366712"/>
          </a:xfrm>
          <a:prstGeom prst="rect">
            <a:avLst/>
          </a:prstGeom>
          <a:noFill/>
          <a:ln w="9525">
            <a:noFill/>
            <a:miter lim="800000"/>
            <a:headEnd/>
            <a:tailEnd/>
          </a:ln>
        </p:spPr>
        <p:txBody>
          <a:bodyPr wrap="none">
            <a:spAutoFit/>
          </a:bodyPr>
          <a:lstStyle/>
          <a:p>
            <a:r>
              <a:rPr lang="en-GB"/>
              <a:t>or in short form</a:t>
            </a:r>
          </a:p>
        </p:txBody>
      </p:sp>
      <p:sp>
        <p:nvSpPr>
          <p:cNvPr id="7179" name="Rectangle 10"/>
          <p:cNvSpPr>
            <a:spLocks noChangeArrowheads="1"/>
          </p:cNvSpPr>
          <p:nvPr/>
        </p:nvSpPr>
        <p:spPr bwMode="auto">
          <a:xfrm>
            <a:off x="0" y="3195638"/>
            <a:ext cx="9144000" cy="0"/>
          </a:xfrm>
          <a:prstGeom prst="rect">
            <a:avLst/>
          </a:prstGeom>
          <a:noFill/>
          <a:ln w="25400">
            <a:noFill/>
            <a:miter lim="800000"/>
            <a:headEnd/>
            <a:tailEnd/>
          </a:ln>
        </p:spPr>
        <p:txBody>
          <a:bodyPr wrap="none" anchor="ctr">
            <a:spAutoFit/>
          </a:bodyPr>
          <a:lstStyle/>
          <a:p>
            <a:endParaRPr lang="en-US"/>
          </a:p>
        </p:txBody>
      </p:sp>
      <p:graphicFrame>
        <p:nvGraphicFramePr>
          <p:cNvPr id="7170" name="Object 9"/>
          <p:cNvGraphicFramePr>
            <a:graphicFrameLocks noChangeAspect="1"/>
          </p:cNvGraphicFramePr>
          <p:nvPr/>
        </p:nvGraphicFramePr>
        <p:xfrm>
          <a:off x="1403350" y="3141663"/>
          <a:ext cx="2084388" cy="709612"/>
        </p:xfrm>
        <a:graphic>
          <a:graphicData uri="http://schemas.openxmlformats.org/presentationml/2006/ole">
            <mc:AlternateContent xmlns:mc="http://schemas.openxmlformats.org/markup-compatibility/2006">
              <mc:Choice xmlns:v="urn:schemas-microsoft-com:vml" Requires="v">
                <p:oleObj spid="_x0000_s7400" name="Equation" r:id="rId3" imgW="1371600" imgH="469900" progId="Equation.3">
                  <p:embed/>
                </p:oleObj>
              </mc:Choice>
              <mc:Fallback>
                <p:oleObj name="Equation" r:id="rId3" imgW="1371600" imgH="469900" progId="Equation.3">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350" y="3141663"/>
                        <a:ext cx="2084388" cy="709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80" name="Rectangle 12"/>
          <p:cNvSpPr>
            <a:spLocks noChangeArrowheads="1"/>
          </p:cNvSpPr>
          <p:nvPr/>
        </p:nvSpPr>
        <p:spPr bwMode="auto">
          <a:xfrm>
            <a:off x="0" y="3328988"/>
            <a:ext cx="9144000" cy="0"/>
          </a:xfrm>
          <a:prstGeom prst="rect">
            <a:avLst/>
          </a:prstGeom>
          <a:noFill/>
          <a:ln w="25400">
            <a:noFill/>
            <a:miter lim="800000"/>
            <a:headEnd/>
            <a:tailEnd/>
          </a:ln>
        </p:spPr>
        <p:txBody>
          <a:bodyPr wrap="none" anchor="ctr">
            <a:spAutoFit/>
          </a:bodyPr>
          <a:lstStyle/>
          <a:p>
            <a:endParaRPr lang="en-US"/>
          </a:p>
        </p:txBody>
      </p:sp>
      <p:graphicFrame>
        <p:nvGraphicFramePr>
          <p:cNvPr id="7171" name="Object 11"/>
          <p:cNvGraphicFramePr>
            <a:graphicFrameLocks noChangeAspect="1"/>
          </p:cNvGraphicFramePr>
          <p:nvPr/>
        </p:nvGraphicFramePr>
        <p:xfrm>
          <a:off x="5811838" y="3355975"/>
          <a:ext cx="1136650" cy="301625"/>
        </p:xfrm>
        <a:graphic>
          <a:graphicData uri="http://schemas.openxmlformats.org/presentationml/2006/ole">
            <mc:AlternateContent xmlns:mc="http://schemas.openxmlformats.org/markup-compatibility/2006">
              <mc:Choice xmlns:v="urn:schemas-microsoft-com:vml" Requires="v">
                <p:oleObj spid="_x0000_s7401" name="Equation" r:id="rId5" imgW="748975" imgH="203112" progId="Equation.3">
                  <p:embed/>
                </p:oleObj>
              </mc:Choice>
              <mc:Fallback>
                <p:oleObj name="Equation" r:id="rId5" imgW="748975" imgH="203112" progId="Equation.3">
                  <p:embed/>
                  <p:pic>
                    <p:nvPicPr>
                      <p:cNvPr id="0" name="Object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11838" y="3355975"/>
                        <a:ext cx="1136650" cy="301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172" name="Object 14"/>
          <p:cNvGraphicFramePr>
            <a:graphicFrameLocks noChangeAspect="1"/>
          </p:cNvGraphicFramePr>
          <p:nvPr/>
        </p:nvGraphicFramePr>
        <p:xfrm>
          <a:off x="684213" y="1125538"/>
          <a:ext cx="3267075" cy="1328737"/>
        </p:xfrm>
        <a:graphic>
          <a:graphicData uri="http://schemas.openxmlformats.org/presentationml/2006/ole">
            <mc:AlternateContent xmlns:mc="http://schemas.openxmlformats.org/markup-compatibility/2006">
              <mc:Choice xmlns:v="urn:schemas-microsoft-com:vml" Requires="v">
                <p:oleObj spid="_x0000_s7402" name="Microsoft Drawing" r:id="rId7" imgW="2170080" imgH="887400" progId="MSDraw">
                  <p:embed/>
                </p:oleObj>
              </mc:Choice>
              <mc:Fallback>
                <p:oleObj name="Microsoft Drawing" r:id="rId7" imgW="2170080" imgH="887400" progId="MSDraw">
                  <p:embed/>
                  <p:pic>
                    <p:nvPicPr>
                      <p:cNvPr id="0" name="Object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4213" y="1125538"/>
                        <a:ext cx="3267075"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81" name="Line 15"/>
          <p:cNvSpPr>
            <a:spLocks noChangeShapeType="1"/>
          </p:cNvSpPr>
          <p:nvPr/>
        </p:nvSpPr>
        <p:spPr bwMode="auto">
          <a:xfrm>
            <a:off x="250825" y="4365625"/>
            <a:ext cx="8569325" cy="0"/>
          </a:xfrm>
          <a:prstGeom prst="line">
            <a:avLst/>
          </a:prstGeom>
          <a:noFill/>
          <a:ln w="19050">
            <a:solidFill>
              <a:schemeClr val="tx1"/>
            </a:solidFill>
            <a:round/>
            <a:headEnd/>
            <a:tailEnd/>
          </a:ln>
        </p:spPr>
        <p:txBody>
          <a:bodyPr/>
          <a:lstStyle/>
          <a:p>
            <a:endParaRPr lang="sv-SE"/>
          </a:p>
        </p:txBody>
      </p:sp>
      <p:graphicFrame>
        <p:nvGraphicFramePr>
          <p:cNvPr id="7173" name="Object 16"/>
          <p:cNvGraphicFramePr>
            <a:graphicFrameLocks noChangeAspect="1"/>
          </p:cNvGraphicFramePr>
          <p:nvPr>
            <p:extLst>
              <p:ext uri="{D42A27DB-BD31-4B8C-83A1-F6EECF244321}">
                <p14:modId xmlns:p14="http://schemas.microsoft.com/office/powerpoint/2010/main" val="2021693927"/>
              </p:ext>
            </p:extLst>
          </p:nvPr>
        </p:nvGraphicFramePr>
        <p:xfrm>
          <a:off x="2627312" y="4757738"/>
          <a:ext cx="1613581" cy="975518"/>
        </p:xfrm>
        <a:graphic>
          <a:graphicData uri="http://schemas.openxmlformats.org/presentationml/2006/ole">
            <mc:AlternateContent xmlns:mc="http://schemas.openxmlformats.org/markup-compatibility/2006">
              <mc:Choice xmlns:v="urn:schemas-microsoft-com:vml" Requires="v">
                <p:oleObj spid="_x0000_s7403" name="Equation" r:id="rId9" imgW="876240" imgH="533160" progId="Equation.DSMT4">
                  <p:embed/>
                </p:oleObj>
              </mc:Choice>
              <mc:Fallback>
                <p:oleObj name="Equation" r:id="rId9" imgW="876240" imgH="533160" progId="Equation.DSMT4">
                  <p:embed/>
                  <p:pic>
                    <p:nvPicPr>
                      <p:cNvPr id="0" name="Object 1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27312" y="4757738"/>
                        <a:ext cx="1613581" cy="975518"/>
                      </a:xfrm>
                      <a:prstGeom prst="rect">
                        <a:avLst/>
                      </a:prstGeom>
                      <a:noFill/>
                      <a:ln>
                        <a:noFill/>
                      </a:ln>
                      <a:effectLst/>
                      <a:extLst/>
                    </p:spPr>
                  </p:pic>
                </p:oleObj>
              </mc:Fallback>
            </mc:AlternateContent>
          </a:graphicData>
        </a:graphic>
      </p:graphicFrame>
      <p:graphicFrame>
        <p:nvGraphicFramePr>
          <p:cNvPr id="7174" name="Object 17"/>
          <p:cNvGraphicFramePr>
            <a:graphicFrameLocks noChangeAspect="1"/>
          </p:cNvGraphicFramePr>
          <p:nvPr>
            <p:extLst>
              <p:ext uri="{D42A27DB-BD31-4B8C-83A1-F6EECF244321}">
                <p14:modId xmlns:p14="http://schemas.microsoft.com/office/powerpoint/2010/main" val="4244666626"/>
              </p:ext>
            </p:extLst>
          </p:nvPr>
        </p:nvGraphicFramePr>
        <p:xfrm>
          <a:off x="4814888" y="4757738"/>
          <a:ext cx="1662638" cy="975518"/>
        </p:xfrm>
        <a:graphic>
          <a:graphicData uri="http://schemas.openxmlformats.org/presentationml/2006/ole">
            <mc:AlternateContent xmlns:mc="http://schemas.openxmlformats.org/markup-compatibility/2006">
              <mc:Choice xmlns:v="urn:schemas-microsoft-com:vml" Requires="v">
                <p:oleObj spid="_x0000_s7404" name="Equation" r:id="rId11" imgW="901440" imgH="533160" progId="Equation.DSMT4">
                  <p:embed/>
                </p:oleObj>
              </mc:Choice>
              <mc:Fallback>
                <p:oleObj name="Equation" r:id="rId11" imgW="901440" imgH="533160" progId="Equation.DSMT4">
                  <p:embed/>
                  <p:pic>
                    <p:nvPicPr>
                      <p:cNvPr id="0" name="Object 1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814888" y="4757738"/>
                        <a:ext cx="1662638" cy="975518"/>
                      </a:xfrm>
                      <a:prstGeom prst="rect">
                        <a:avLst/>
                      </a:prstGeom>
                      <a:noFill/>
                      <a:ln>
                        <a:noFill/>
                      </a:ln>
                      <a:effectLst/>
                      <a:extLst/>
                    </p:spPr>
                  </p:pic>
                </p:oleObj>
              </mc:Fallback>
            </mc:AlternateContent>
          </a:graphicData>
        </a:graphic>
      </p:graphicFrame>
      <p:sp>
        <p:nvSpPr>
          <p:cNvPr id="7182" name="Rectangle 18"/>
          <p:cNvSpPr>
            <a:spLocks noChangeArrowheads="1"/>
          </p:cNvSpPr>
          <p:nvPr/>
        </p:nvSpPr>
        <p:spPr bwMode="auto">
          <a:xfrm>
            <a:off x="4284663" y="5114925"/>
            <a:ext cx="247650" cy="366713"/>
          </a:xfrm>
          <a:prstGeom prst="rect">
            <a:avLst/>
          </a:prstGeom>
          <a:noFill/>
          <a:ln w="9525">
            <a:noFill/>
            <a:miter lim="800000"/>
            <a:headEnd/>
            <a:tailEnd/>
          </a:ln>
        </p:spPr>
        <p:txBody>
          <a:bodyPr wrap="none" lIns="92075" tIns="46038" rIns="92075" bIns="46038">
            <a:spAutoFit/>
          </a:bodyPr>
          <a:lstStyle/>
          <a:p>
            <a:pPr eaLnBrk="0" hangingPunct="0"/>
            <a:r>
              <a:rPr lang="en-GB" b="1">
                <a:latin typeface="Helvetica" charset="0"/>
              </a:rPr>
              <a:t>,</a:t>
            </a:r>
          </a:p>
        </p:txBody>
      </p:sp>
      <p:sp>
        <p:nvSpPr>
          <p:cNvPr id="7183" name="Rectangle 19"/>
          <p:cNvSpPr>
            <a:spLocks noChangeArrowheads="1"/>
          </p:cNvSpPr>
          <p:nvPr/>
        </p:nvSpPr>
        <p:spPr bwMode="auto">
          <a:xfrm>
            <a:off x="6686550" y="5114925"/>
            <a:ext cx="374650" cy="366713"/>
          </a:xfrm>
          <a:prstGeom prst="rect">
            <a:avLst/>
          </a:prstGeom>
          <a:noFill/>
          <a:ln w="9525">
            <a:noFill/>
            <a:miter lim="800000"/>
            <a:headEnd/>
            <a:tailEnd/>
          </a:ln>
        </p:spPr>
        <p:txBody>
          <a:bodyPr wrap="none" lIns="92075" tIns="46038" rIns="92075" bIns="46038">
            <a:spAutoFit/>
          </a:bodyPr>
          <a:lstStyle/>
          <a:p>
            <a:pPr eaLnBrk="0" hangingPunct="0"/>
            <a:r>
              <a:rPr lang="en-GB" b="1">
                <a:latin typeface="Helvetica" charset="0"/>
              </a:rPr>
              <a: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pPr eaLnBrk="1" hangingPunct="1"/>
            <a:r>
              <a:rPr lang="en-GB" smtClean="0"/>
              <a:t>Passive two-ports – Admittance parameters</a:t>
            </a:r>
          </a:p>
        </p:txBody>
      </p:sp>
      <p:sp>
        <p:nvSpPr>
          <p:cNvPr id="8198" name="Rectangle 3"/>
          <p:cNvSpPr>
            <a:spLocks noChangeArrowheads="1"/>
          </p:cNvSpPr>
          <p:nvPr/>
        </p:nvSpPr>
        <p:spPr bwMode="auto">
          <a:xfrm>
            <a:off x="0" y="3195638"/>
            <a:ext cx="9144000" cy="0"/>
          </a:xfrm>
          <a:prstGeom prst="rect">
            <a:avLst/>
          </a:prstGeom>
          <a:noFill/>
          <a:ln w="9525">
            <a:noFill/>
            <a:miter lim="800000"/>
            <a:headEnd/>
            <a:tailEnd/>
          </a:ln>
        </p:spPr>
        <p:txBody>
          <a:bodyPr wrap="none" anchor="ctr">
            <a:spAutoFit/>
          </a:bodyPr>
          <a:lstStyle/>
          <a:p>
            <a:endParaRPr lang="en-US"/>
          </a:p>
        </p:txBody>
      </p:sp>
      <p:sp>
        <p:nvSpPr>
          <p:cNvPr id="8199" name="Rectangle 4"/>
          <p:cNvSpPr>
            <a:spLocks noChangeArrowheads="1"/>
          </p:cNvSpPr>
          <p:nvPr/>
        </p:nvSpPr>
        <p:spPr bwMode="auto">
          <a:xfrm>
            <a:off x="0" y="3328988"/>
            <a:ext cx="9144000" cy="0"/>
          </a:xfrm>
          <a:prstGeom prst="rect">
            <a:avLst/>
          </a:prstGeom>
          <a:noFill/>
          <a:ln w="9525">
            <a:noFill/>
            <a:miter lim="800000"/>
            <a:headEnd/>
            <a:tailEnd/>
          </a:ln>
        </p:spPr>
        <p:txBody>
          <a:bodyPr wrap="none" anchor="ctr">
            <a:spAutoFit/>
          </a:bodyPr>
          <a:lstStyle/>
          <a:p>
            <a:endParaRPr lang="en-US"/>
          </a:p>
        </p:txBody>
      </p:sp>
      <p:sp>
        <p:nvSpPr>
          <p:cNvPr id="8200" name="Rectangle 7"/>
          <p:cNvSpPr>
            <a:spLocks noChangeArrowheads="1"/>
          </p:cNvSpPr>
          <p:nvPr/>
        </p:nvSpPr>
        <p:spPr bwMode="auto">
          <a:xfrm>
            <a:off x="0" y="2824163"/>
            <a:ext cx="9144000" cy="0"/>
          </a:xfrm>
          <a:prstGeom prst="rect">
            <a:avLst/>
          </a:prstGeom>
          <a:noFill/>
          <a:ln w="9525">
            <a:noFill/>
            <a:miter lim="800000"/>
            <a:headEnd/>
            <a:tailEnd/>
          </a:ln>
        </p:spPr>
        <p:txBody>
          <a:bodyPr wrap="none" anchor="ctr">
            <a:spAutoFit/>
          </a:bodyPr>
          <a:lstStyle/>
          <a:p>
            <a:endParaRPr lang="en-US"/>
          </a:p>
        </p:txBody>
      </p:sp>
      <p:sp>
        <p:nvSpPr>
          <p:cNvPr id="8201" name="Line 9"/>
          <p:cNvSpPr>
            <a:spLocks noChangeShapeType="1"/>
          </p:cNvSpPr>
          <p:nvPr/>
        </p:nvSpPr>
        <p:spPr bwMode="auto">
          <a:xfrm>
            <a:off x="250825" y="2852738"/>
            <a:ext cx="8569325" cy="0"/>
          </a:xfrm>
          <a:prstGeom prst="line">
            <a:avLst/>
          </a:prstGeom>
          <a:noFill/>
          <a:ln w="19050">
            <a:solidFill>
              <a:schemeClr val="tx1"/>
            </a:solidFill>
            <a:round/>
            <a:headEnd/>
            <a:tailEnd/>
          </a:ln>
        </p:spPr>
        <p:txBody>
          <a:bodyPr/>
          <a:lstStyle/>
          <a:p>
            <a:endParaRPr lang="sv-SE"/>
          </a:p>
        </p:txBody>
      </p:sp>
      <p:sp>
        <p:nvSpPr>
          <p:cNvPr id="8202" name="Text Box 10"/>
          <p:cNvSpPr txBox="1">
            <a:spLocks noChangeArrowheads="1"/>
          </p:cNvSpPr>
          <p:nvPr/>
        </p:nvSpPr>
        <p:spPr bwMode="auto">
          <a:xfrm>
            <a:off x="447675" y="3638550"/>
            <a:ext cx="2825750" cy="366713"/>
          </a:xfrm>
          <a:prstGeom prst="rect">
            <a:avLst/>
          </a:prstGeom>
          <a:noFill/>
          <a:ln w="9525">
            <a:noFill/>
            <a:miter lim="800000"/>
            <a:headEnd/>
            <a:tailEnd/>
          </a:ln>
        </p:spPr>
        <p:txBody>
          <a:bodyPr wrap="none">
            <a:spAutoFit/>
          </a:bodyPr>
          <a:lstStyle/>
          <a:p>
            <a:r>
              <a:rPr lang="en-GB"/>
              <a:t>General equivalent circuit;</a:t>
            </a:r>
          </a:p>
        </p:txBody>
      </p:sp>
      <p:sp>
        <p:nvSpPr>
          <p:cNvPr id="8203" name="Rectangle 11"/>
          <p:cNvSpPr>
            <a:spLocks noChangeArrowheads="1"/>
          </p:cNvSpPr>
          <p:nvPr/>
        </p:nvSpPr>
        <p:spPr bwMode="auto">
          <a:xfrm>
            <a:off x="0" y="2824163"/>
            <a:ext cx="9144000" cy="0"/>
          </a:xfrm>
          <a:prstGeom prst="rect">
            <a:avLst/>
          </a:prstGeom>
          <a:noFill/>
          <a:ln w="9525">
            <a:noFill/>
            <a:miter lim="800000"/>
            <a:headEnd/>
            <a:tailEnd/>
          </a:ln>
        </p:spPr>
        <p:txBody>
          <a:bodyPr wrap="none" anchor="ctr">
            <a:spAutoFit/>
          </a:bodyPr>
          <a:lstStyle/>
          <a:p>
            <a:endParaRPr lang="en-US"/>
          </a:p>
        </p:txBody>
      </p:sp>
      <p:sp>
        <p:nvSpPr>
          <p:cNvPr id="8204" name="Rectangle 14"/>
          <p:cNvSpPr>
            <a:spLocks noChangeArrowheads="1"/>
          </p:cNvSpPr>
          <p:nvPr/>
        </p:nvSpPr>
        <p:spPr bwMode="auto">
          <a:xfrm>
            <a:off x="0" y="3328988"/>
            <a:ext cx="9144000" cy="0"/>
          </a:xfrm>
          <a:prstGeom prst="rect">
            <a:avLst/>
          </a:prstGeom>
          <a:noFill/>
          <a:ln w="9525">
            <a:noFill/>
            <a:miter lim="800000"/>
            <a:headEnd/>
            <a:tailEnd/>
          </a:ln>
        </p:spPr>
        <p:txBody>
          <a:bodyPr wrap="none" anchor="ctr">
            <a:spAutoFit/>
          </a:bodyPr>
          <a:lstStyle/>
          <a:p>
            <a:endParaRPr lang="en-US"/>
          </a:p>
        </p:txBody>
      </p:sp>
      <p:graphicFrame>
        <p:nvGraphicFramePr>
          <p:cNvPr id="8194" name="Object 18"/>
          <p:cNvGraphicFramePr>
            <a:graphicFrameLocks noChangeAspect="1"/>
          </p:cNvGraphicFramePr>
          <p:nvPr/>
        </p:nvGraphicFramePr>
        <p:xfrm>
          <a:off x="4859338" y="1412875"/>
          <a:ext cx="2084387" cy="709613"/>
        </p:xfrm>
        <a:graphic>
          <a:graphicData uri="http://schemas.openxmlformats.org/presentationml/2006/ole">
            <mc:AlternateContent xmlns:mc="http://schemas.openxmlformats.org/markup-compatibility/2006">
              <mc:Choice xmlns:v="urn:schemas-microsoft-com:vml" Requires="v">
                <p:oleObj spid="_x0000_s8329" name="Equation" r:id="rId3" imgW="1371600" imgH="469900" progId="Equation.3">
                  <p:embed/>
                </p:oleObj>
              </mc:Choice>
              <mc:Fallback>
                <p:oleObj name="Equation" r:id="rId3" imgW="1371600" imgH="469900" progId="Equation.3">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9338" y="1412875"/>
                        <a:ext cx="2084387" cy="709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205" name="Rectangle 20"/>
          <p:cNvSpPr>
            <a:spLocks noChangeArrowheads="1"/>
          </p:cNvSpPr>
          <p:nvPr/>
        </p:nvSpPr>
        <p:spPr bwMode="auto">
          <a:xfrm>
            <a:off x="0" y="2714625"/>
            <a:ext cx="9144000" cy="0"/>
          </a:xfrm>
          <a:prstGeom prst="rect">
            <a:avLst/>
          </a:prstGeom>
          <a:noFill/>
          <a:ln w="25400">
            <a:noFill/>
            <a:miter lim="800000"/>
            <a:headEnd/>
            <a:tailEnd/>
          </a:ln>
        </p:spPr>
        <p:txBody>
          <a:bodyPr wrap="none" anchor="ctr">
            <a:spAutoFit/>
          </a:bodyPr>
          <a:lstStyle/>
          <a:p>
            <a:endParaRPr lang="en-US"/>
          </a:p>
        </p:txBody>
      </p:sp>
      <p:graphicFrame>
        <p:nvGraphicFramePr>
          <p:cNvPr id="8195" name="Object 19"/>
          <p:cNvGraphicFramePr>
            <a:graphicFrameLocks noChangeAspect="1"/>
          </p:cNvGraphicFramePr>
          <p:nvPr/>
        </p:nvGraphicFramePr>
        <p:xfrm>
          <a:off x="3851275" y="3371850"/>
          <a:ext cx="4833938" cy="2144713"/>
        </p:xfrm>
        <a:graphic>
          <a:graphicData uri="http://schemas.openxmlformats.org/presentationml/2006/ole">
            <mc:AlternateContent xmlns:mc="http://schemas.openxmlformats.org/markup-compatibility/2006">
              <mc:Choice xmlns:v="urn:schemas-microsoft-com:vml" Requires="v">
                <p:oleObj spid="_x0000_s8330" r:id="rId5" imgW="3219450" imgH="1428750" progId="">
                  <p:embed/>
                </p:oleObj>
              </mc:Choice>
              <mc:Fallback>
                <p:oleObj r:id="rId5" imgW="3219450" imgH="1428750" progId="">
                  <p:embed/>
                  <p:pic>
                    <p:nvPicPr>
                      <p:cNvPr id="0" name="Object 1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51275" y="3371850"/>
                        <a:ext cx="4833938" cy="2144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206" name="Rectangle 22"/>
          <p:cNvSpPr>
            <a:spLocks noChangeArrowheads="1"/>
          </p:cNvSpPr>
          <p:nvPr/>
        </p:nvSpPr>
        <p:spPr bwMode="auto">
          <a:xfrm>
            <a:off x="0" y="2824163"/>
            <a:ext cx="9144000" cy="0"/>
          </a:xfrm>
          <a:prstGeom prst="rect">
            <a:avLst/>
          </a:prstGeom>
          <a:noFill/>
          <a:ln w="25400">
            <a:noFill/>
            <a:miter lim="800000"/>
            <a:headEnd/>
            <a:tailEnd/>
          </a:ln>
        </p:spPr>
        <p:txBody>
          <a:bodyPr wrap="none" anchor="ctr">
            <a:spAutoFit/>
          </a:bodyPr>
          <a:lstStyle/>
          <a:p>
            <a:endParaRPr lang="en-US"/>
          </a:p>
        </p:txBody>
      </p:sp>
      <p:sp>
        <p:nvSpPr>
          <p:cNvPr id="8207" name="Rectangle 24"/>
          <p:cNvSpPr>
            <a:spLocks noChangeArrowheads="1"/>
          </p:cNvSpPr>
          <p:nvPr/>
        </p:nvSpPr>
        <p:spPr bwMode="auto">
          <a:xfrm>
            <a:off x="0" y="3328988"/>
            <a:ext cx="9144000" cy="0"/>
          </a:xfrm>
          <a:prstGeom prst="rect">
            <a:avLst/>
          </a:prstGeom>
          <a:noFill/>
          <a:ln w="25400">
            <a:noFill/>
            <a:miter lim="800000"/>
            <a:headEnd/>
            <a:tailEnd/>
          </a:ln>
        </p:spPr>
        <p:txBody>
          <a:bodyPr wrap="none" anchor="ctr">
            <a:spAutoFit/>
          </a:bodyPr>
          <a:lstStyle/>
          <a:p>
            <a:endParaRPr lang="en-US"/>
          </a:p>
        </p:txBody>
      </p:sp>
      <p:graphicFrame>
        <p:nvGraphicFramePr>
          <p:cNvPr id="8196" name="Object 26"/>
          <p:cNvGraphicFramePr>
            <a:graphicFrameLocks noChangeAspect="1"/>
          </p:cNvGraphicFramePr>
          <p:nvPr/>
        </p:nvGraphicFramePr>
        <p:xfrm>
          <a:off x="684213" y="1125538"/>
          <a:ext cx="3267075" cy="1328737"/>
        </p:xfrm>
        <a:graphic>
          <a:graphicData uri="http://schemas.openxmlformats.org/presentationml/2006/ole">
            <mc:AlternateContent xmlns:mc="http://schemas.openxmlformats.org/markup-compatibility/2006">
              <mc:Choice xmlns:v="urn:schemas-microsoft-com:vml" Requires="v">
                <p:oleObj spid="_x0000_s8331" name="Microsoft Drawing" r:id="rId7" imgW="2170080" imgH="887400" progId="MSDraw">
                  <p:embed/>
                </p:oleObj>
              </mc:Choice>
              <mc:Fallback>
                <p:oleObj name="Microsoft Drawing" r:id="rId7" imgW="2170080" imgH="887400" progId="MSDraw">
                  <p:embed/>
                  <p:pic>
                    <p:nvPicPr>
                      <p:cNvPr id="0" name="Object 2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4213" y="1125538"/>
                        <a:ext cx="3267075"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Rectangle 2"/>
          <p:cNvSpPr>
            <a:spLocks noGrp="1" noChangeArrowheads="1"/>
          </p:cNvSpPr>
          <p:nvPr>
            <p:ph type="title"/>
          </p:nvPr>
        </p:nvSpPr>
        <p:spPr/>
        <p:txBody>
          <a:bodyPr/>
          <a:lstStyle/>
          <a:p>
            <a:pPr eaLnBrk="1" hangingPunct="1"/>
            <a:r>
              <a:rPr lang="en-GB" smtClean="0"/>
              <a:t>Passive two-ports – Admittance parameters</a:t>
            </a:r>
          </a:p>
        </p:txBody>
      </p:sp>
      <p:sp>
        <p:nvSpPr>
          <p:cNvPr id="9223" name="Rectangle 3"/>
          <p:cNvSpPr>
            <a:spLocks noChangeArrowheads="1"/>
          </p:cNvSpPr>
          <p:nvPr/>
        </p:nvSpPr>
        <p:spPr bwMode="auto">
          <a:xfrm>
            <a:off x="0" y="3195638"/>
            <a:ext cx="9144000" cy="0"/>
          </a:xfrm>
          <a:prstGeom prst="rect">
            <a:avLst/>
          </a:prstGeom>
          <a:noFill/>
          <a:ln w="9525">
            <a:noFill/>
            <a:miter lim="800000"/>
            <a:headEnd/>
            <a:tailEnd/>
          </a:ln>
        </p:spPr>
        <p:txBody>
          <a:bodyPr wrap="none" anchor="ctr">
            <a:spAutoFit/>
          </a:bodyPr>
          <a:lstStyle/>
          <a:p>
            <a:endParaRPr lang="en-US"/>
          </a:p>
        </p:txBody>
      </p:sp>
      <p:sp>
        <p:nvSpPr>
          <p:cNvPr id="9224" name="Rectangle 4"/>
          <p:cNvSpPr>
            <a:spLocks noChangeArrowheads="1"/>
          </p:cNvSpPr>
          <p:nvPr/>
        </p:nvSpPr>
        <p:spPr bwMode="auto">
          <a:xfrm>
            <a:off x="0" y="3328988"/>
            <a:ext cx="9144000" cy="0"/>
          </a:xfrm>
          <a:prstGeom prst="rect">
            <a:avLst/>
          </a:prstGeom>
          <a:noFill/>
          <a:ln w="9525">
            <a:noFill/>
            <a:miter lim="800000"/>
            <a:headEnd/>
            <a:tailEnd/>
          </a:ln>
        </p:spPr>
        <p:txBody>
          <a:bodyPr wrap="none" anchor="ctr">
            <a:spAutoFit/>
          </a:bodyPr>
          <a:lstStyle/>
          <a:p>
            <a:endParaRPr lang="en-US"/>
          </a:p>
        </p:txBody>
      </p:sp>
      <p:sp>
        <p:nvSpPr>
          <p:cNvPr id="9225" name="Rectangle 5"/>
          <p:cNvSpPr>
            <a:spLocks noChangeArrowheads="1"/>
          </p:cNvSpPr>
          <p:nvPr/>
        </p:nvSpPr>
        <p:spPr bwMode="auto">
          <a:xfrm>
            <a:off x="0" y="2824163"/>
            <a:ext cx="9144000" cy="0"/>
          </a:xfrm>
          <a:prstGeom prst="rect">
            <a:avLst/>
          </a:prstGeom>
          <a:noFill/>
          <a:ln w="9525">
            <a:noFill/>
            <a:miter lim="800000"/>
            <a:headEnd/>
            <a:tailEnd/>
          </a:ln>
        </p:spPr>
        <p:txBody>
          <a:bodyPr wrap="none" anchor="ctr">
            <a:spAutoFit/>
          </a:bodyPr>
          <a:lstStyle/>
          <a:p>
            <a:endParaRPr lang="en-US"/>
          </a:p>
        </p:txBody>
      </p:sp>
      <p:sp>
        <p:nvSpPr>
          <p:cNvPr id="9226" name="Line 6"/>
          <p:cNvSpPr>
            <a:spLocks noChangeShapeType="1"/>
          </p:cNvSpPr>
          <p:nvPr/>
        </p:nvSpPr>
        <p:spPr bwMode="auto">
          <a:xfrm>
            <a:off x="250825" y="2852738"/>
            <a:ext cx="8569325" cy="0"/>
          </a:xfrm>
          <a:prstGeom prst="line">
            <a:avLst/>
          </a:prstGeom>
          <a:noFill/>
          <a:ln w="19050">
            <a:solidFill>
              <a:schemeClr val="tx1"/>
            </a:solidFill>
            <a:round/>
            <a:headEnd/>
            <a:tailEnd/>
          </a:ln>
        </p:spPr>
        <p:txBody>
          <a:bodyPr/>
          <a:lstStyle/>
          <a:p>
            <a:endParaRPr lang="sv-SE"/>
          </a:p>
        </p:txBody>
      </p:sp>
      <p:sp>
        <p:nvSpPr>
          <p:cNvPr id="9227" name="Rectangle 8"/>
          <p:cNvSpPr>
            <a:spLocks noChangeArrowheads="1"/>
          </p:cNvSpPr>
          <p:nvPr/>
        </p:nvSpPr>
        <p:spPr bwMode="auto">
          <a:xfrm>
            <a:off x="0" y="2824163"/>
            <a:ext cx="9144000" cy="0"/>
          </a:xfrm>
          <a:prstGeom prst="rect">
            <a:avLst/>
          </a:prstGeom>
          <a:noFill/>
          <a:ln w="9525">
            <a:noFill/>
            <a:miter lim="800000"/>
            <a:headEnd/>
            <a:tailEnd/>
          </a:ln>
        </p:spPr>
        <p:txBody>
          <a:bodyPr wrap="none" anchor="ctr">
            <a:spAutoFit/>
          </a:bodyPr>
          <a:lstStyle/>
          <a:p>
            <a:endParaRPr lang="en-US"/>
          </a:p>
        </p:txBody>
      </p:sp>
      <p:sp>
        <p:nvSpPr>
          <p:cNvPr id="9228" name="Text Box 9"/>
          <p:cNvSpPr txBox="1">
            <a:spLocks noChangeArrowheads="1"/>
          </p:cNvSpPr>
          <p:nvPr/>
        </p:nvSpPr>
        <p:spPr bwMode="auto">
          <a:xfrm>
            <a:off x="450850" y="4075113"/>
            <a:ext cx="2698750" cy="366712"/>
          </a:xfrm>
          <a:prstGeom prst="rect">
            <a:avLst/>
          </a:prstGeom>
          <a:noFill/>
          <a:ln w="9525">
            <a:noFill/>
            <a:miter lim="800000"/>
            <a:headEnd/>
            <a:tailEnd/>
          </a:ln>
        </p:spPr>
        <p:txBody>
          <a:bodyPr wrap="none">
            <a:spAutoFit/>
          </a:bodyPr>
          <a:lstStyle/>
          <a:p>
            <a:r>
              <a:rPr lang="en-GB"/>
              <a:t>For a reciprocal network;</a:t>
            </a:r>
          </a:p>
        </p:txBody>
      </p:sp>
      <p:sp>
        <p:nvSpPr>
          <p:cNvPr id="9229" name="Rectangle 10"/>
          <p:cNvSpPr>
            <a:spLocks noChangeArrowheads="1"/>
          </p:cNvSpPr>
          <p:nvPr/>
        </p:nvSpPr>
        <p:spPr bwMode="auto">
          <a:xfrm>
            <a:off x="0" y="3328988"/>
            <a:ext cx="9144000" cy="0"/>
          </a:xfrm>
          <a:prstGeom prst="rect">
            <a:avLst/>
          </a:prstGeom>
          <a:noFill/>
          <a:ln w="9525">
            <a:noFill/>
            <a:miter lim="800000"/>
            <a:headEnd/>
            <a:tailEnd/>
          </a:ln>
        </p:spPr>
        <p:txBody>
          <a:bodyPr wrap="none" anchor="ctr">
            <a:spAutoFit/>
          </a:bodyPr>
          <a:lstStyle/>
          <a:p>
            <a:endParaRPr lang="en-US"/>
          </a:p>
        </p:txBody>
      </p:sp>
      <p:sp>
        <p:nvSpPr>
          <p:cNvPr id="9230" name="Text Box 11"/>
          <p:cNvSpPr txBox="1">
            <a:spLocks noChangeArrowheads="1"/>
          </p:cNvSpPr>
          <p:nvPr/>
        </p:nvSpPr>
        <p:spPr bwMode="auto">
          <a:xfrm>
            <a:off x="1547813" y="4579938"/>
            <a:ext cx="1885950" cy="915987"/>
          </a:xfrm>
          <a:prstGeom prst="rect">
            <a:avLst/>
          </a:prstGeom>
          <a:noFill/>
          <a:ln w="9525">
            <a:noFill/>
            <a:miter lim="800000"/>
            <a:headEnd/>
            <a:tailEnd/>
          </a:ln>
        </p:spPr>
        <p:txBody>
          <a:bodyPr wrap="none">
            <a:spAutoFit/>
          </a:bodyPr>
          <a:lstStyle/>
          <a:p>
            <a:r>
              <a:rPr lang="en-GB"/>
              <a:t>i.e. transpose of</a:t>
            </a:r>
          </a:p>
          <a:p>
            <a:r>
              <a:rPr lang="en-GB"/>
              <a:t>Y-matrix is equal</a:t>
            </a:r>
          </a:p>
          <a:p>
            <a:r>
              <a:rPr lang="en-GB"/>
              <a:t>to the Y-matrix</a:t>
            </a:r>
          </a:p>
        </p:txBody>
      </p:sp>
      <p:graphicFrame>
        <p:nvGraphicFramePr>
          <p:cNvPr id="9218" name="Object 13"/>
          <p:cNvGraphicFramePr>
            <a:graphicFrameLocks noChangeAspect="1"/>
          </p:cNvGraphicFramePr>
          <p:nvPr/>
        </p:nvGraphicFramePr>
        <p:xfrm>
          <a:off x="4859338" y="1412875"/>
          <a:ext cx="2084387" cy="709613"/>
        </p:xfrm>
        <a:graphic>
          <a:graphicData uri="http://schemas.openxmlformats.org/presentationml/2006/ole">
            <mc:AlternateContent xmlns:mc="http://schemas.openxmlformats.org/markup-compatibility/2006">
              <mc:Choice xmlns:v="urn:schemas-microsoft-com:vml" Requires="v">
                <p:oleObj spid="_x0000_s9398" name="Equation" r:id="rId3" imgW="1371600" imgH="469900" progId="Equation.3">
                  <p:embed/>
                </p:oleObj>
              </mc:Choice>
              <mc:Fallback>
                <p:oleObj name="Equation" r:id="rId3" imgW="1371600" imgH="469900" progId="Equation.3">
                  <p:embed/>
                  <p:pic>
                    <p:nvPicPr>
                      <p:cNvPr id="0" name="Object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9338" y="1412875"/>
                        <a:ext cx="2084387" cy="709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31" name="Rectangle 14"/>
          <p:cNvSpPr>
            <a:spLocks noChangeArrowheads="1"/>
          </p:cNvSpPr>
          <p:nvPr/>
        </p:nvSpPr>
        <p:spPr bwMode="auto">
          <a:xfrm>
            <a:off x="0" y="2714625"/>
            <a:ext cx="9144000" cy="0"/>
          </a:xfrm>
          <a:prstGeom prst="rect">
            <a:avLst/>
          </a:prstGeom>
          <a:noFill/>
          <a:ln w="25400">
            <a:noFill/>
            <a:miter lim="800000"/>
            <a:headEnd/>
            <a:tailEnd/>
          </a:ln>
        </p:spPr>
        <p:txBody>
          <a:bodyPr wrap="none" anchor="ctr">
            <a:spAutoFit/>
          </a:bodyPr>
          <a:lstStyle/>
          <a:p>
            <a:endParaRPr lang="en-US"/>
          </a:p>
        </p:txBody>
      </p:sp>
      <p:sp>
        <p:nvSpPr>
          <p:cNvPr id="9232" name="Rectangle 16"/>
          <p:cNvSpPr>
            <a:spLocks noChangeArrowheads="1"/>
          </p:cNvSpPr>
          <p:nvPr/>
        </p:nvSpPr>
        <p:spPr bwMode="auto">
          <a:xfrm>
            <a:off x="0" y="2824163"/>
            <a:ext cx="9144000" cy="0"/>
          </a:xfrm>
          <a:prstGeom prst="rect">
            <a:avLst/>
          </a:prstGeom>
          <a:noFill/>
          <a:ln w="25400">
            <a:noFill/>
            <a:miter lim="800000"/>
            <a:headEnd/>
            <a:tailEnd/>
          </a:ln>
        </p:spPr>
        <p:txBody>
          <a:bodyPr wrap="none" anchor="ctr">
            <a:spAutoFit/>
          </a:bodyPr>
          <a:lstStyle/>
          <a:p>
            <a:endParaRPr lang="en-US"/>
          </a:p>
        </p:txBody>
      </p:sp>
      <p:graphicFrame>
        <p:nvGraphicFramePr>
          <p:cNvPr id="9219" name="Object 17"/>
          <p:cNvGraphicFramePr>
            <a:graphicFrameLocks noChangeAspect="1"/>
          </p:cNvGraphicFramePr>
          <p:nvPr/>
        </p:nvGraphicFramePr>
        <p:xfrm>
          <a:off x="4284663" y="3716338"/>
          <a:ext cx="4541837" cy="1814512"/>
        </p:xfrm>
        <a:graphic>
          <a:graphicData uri="http://schemas.openxmlformats.org/presentationml/2006/ole">
            <mc:AlternateContent xmlns:mc="http://schemas.openxmlformats.org/markup-compatibility/2006">
              <mc:Choice xmlns:v="urn:schemas-microsoft-com:vml" Requires="v">
                <p:oleObj spid="_x0000_s9399" r:id="rId5" imgW="3029712" imgH="1210056" progId="">
                  <p:embed/>
                </p:oleObj>
              </mc:Choice>
              <mc:Fallback>
                <p:oleObj r:id="rId5" imgW="3029712" imgH="1210056" progId="">
                  <p:embed/>
                  <p:pic>
                    <p:nvPicPr>
                      <p:cNvPr id="0" name="Object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84663" y="3716338"/>
                        <a:ext cx="4541837" cy="1814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33" name="Rectangle 18"/>
          <p:cNvSpPr>
            <a:spLocks noChangeArrowheads="1"/>
          </p:cNvSpPr>
          <p:nvPr/>
        </p:nvSpPr>
        <p:spPr bwMode="auto">
          <a:xfrm>
            <a:off x="0" y="3328988"/>
            <a:ext cx="9144000" cy="0"/>
          </a:xfrm>
          <a:prstGeom prst="rect">
            <a:avLst/>
          </a:prstGeom>
          <a:noFill/>
          <a:ln w="25400">
            <a:noFill/>
            <a:miter lim="800000"/>
            <a:headEnd/>
            <a:tailEnd/>
          </a:ln>
        </p:spPr>
        <p:txBody>
          <a:bodyPr wrap="none" anchor="ctr">
            <a:spAutoFit/>
          </a:bodyPr>
          <a:lstStyle/>
          <a:p>
            <a:endParaRPr lang="en-US"/>
          </a:p>
        </p:txBody>
      </p:sp>
      <p:graphicFrame>
        <p:nvGraphicFramePr>
          <p:cNvPr id="9220" name="Object 19"/>
          <p:cNvGraphicFramePr>
            <a:graphicFrameLocks noChangeAspect="1"/>
          </p:cNvGraphicFramePr>
          <p:nvPr/>
        </p:nvGraphicFramePr>
        <p:xfrm>
          <a:off x="539750" y="4629150"/>
          <a:ext cx="806450" cy="301625"/>
        </p:xfrm>
        <a:graphic>
          <a:graphicData uri="http://schemas.openxmlformats.org/presentationml/2006/ole">
            <mc:AlternateContent xmlns:mc="http://schemas.openxmlformats.org/markup-compatibility/2006">
              <mc:Choice xmlns:v="urn:schemas-microsoft-com:vml" Requires="v">
                <p:oleObj spid="_x0000_s9400" name="Equation" r:id="rId7" imgW="533169" imgH="203112" progId="Equation.3">
                  <p:embed/>
                </p:oleObj>
              </mc:Choice>
              <mc:Fallback>
                <p:oleObj name="Equation" r:id="rId7" imgW="533169" imgH="203112" progId="Equation.3">
                  <p:embed/>
                  <p:pic>
                    <p:nvPicPr>
                      <p:cNvPr id="0" name="Object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9750" y="4629150"/>
                        <a:ext cx="806450" cy="301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21" name="Object 20"/>
          <p:cNvGraphicFramePr>
            <a:graphicFrameLocks noChangeAspect="1"/>
          </p:cNvGraphicFramePr>
          <p:nvPr/>
        </p:nvGraphicFramePr>
        <p:xfrm>
          <a:off x="684213" y="1125538"/>
          <a:ext cx="3267075" cy="1328737"/>
        </p:xfrm>
        <a:graphic>
          <a:graphicData uri="http://schemas.openxmlformats.org/presentationml/2006/ole">
            <mc:AlternateContent xmlns:mc="http://schemas.openxmlformats.org/markup-compatibility/2006">
              <mc:Choice xmlns:v="urn:schemas-microsoft-com:vml" Requires="v">
                <p:oleObj spid="_x0000_s9401" name="Microsoft Drawing" r:id="rId9" imgW="2170080" imgH="887400" progId="MSDraw">
                  <p:embed/>
                </p:oleObj>
              </mc:Choice>
              <mc:Fallback>
                <p:oleObj name="Microsoft Drawing" r:id="rId9" imgW="2170080" imgH="887400" progId="MSDraw">
                  <p:embed/>
                  <p:pic>
                    <p:nvPicPr>
                      <p:cNvPr id="0" name="Object 2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4213" y="1125538"/>
                        <a:ext cx="3267075"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p:txBody>
          <a:bodyPr/>
          <a:lstStyle/>
          <a:p>
            <a:pPr eaLnBrk="1" hangingPunct="1"/>
            <a:r>
              <a:rPr lang="en-GB" smtClean="0"/>
              <a:t>Passive two-ports – Admittance parameters</a:t>
            </a:r>
          </a:p>
        </p:txBody>
      </p:sp>
      <p:sp>
        <p:nvSpPr>
          <p:cNvPr id="10244" name="Rectangle 3"/>
          <p:cNvSpPr>
            <a:spLocks noChangeArrowheads="1"/>
          </p:cNvSpPr>
          <p:nvPr/>
        </p:nvSpPr>
        <p:spPr bwMode="auto">
          <a:xfrm>
            <a:off x="0" y="2033588"/>
            <a:ext cx="9144000" cy="0"/>
          </a:xfrm>
          <a:prstGeom prst="rect">
            <a:avLst/>
          </a:prstGeom>
          <a:noFill/>
          <a:ln w="9525">
            <a:noFill/>
            <a:miter lim="800000"/>
            <a:headEnd/>
            <a:tailEnd/>
          </a:ln>
        </p:spPr>
        <p:txBody>
          <a:bodyPr wrap="none" anchor="ctr">
            <a:spAutoFit/>
          </a:bodyPr>
          <a:lstStyle/>
          <a:p>
            <a:endParaRPr lang="en-US"/>
          </a:p>
        </p:txBody>
      </p:sp>
      <p:sp>
        <p:nvSpPr>
          <p:cNvPr id="10245" name="Text Box 5"/>
          <p:cNvSpPr txBox="1">
            <a:spLocks noChangeArrowheads="1"/>
          </p:cNvSpPr>
          <p:nvPr/>
        </p:nvSpPr>
        <p:spPr bwMode="auto">
          <a:xfrm>
            <a:off x="808038" y="1216025"/>
            <a:ext cx="3625850" cy="366713"/>
          </a:xfrm>
          <a:prstGeom prst="rect">
            <a:avLst/>
          </a:prstGeom>
          <a:noFill/>
          <a:ln w="9525">
            <a:noFill/>
            <a:miter lim="800000"/>
            <a:headEnd/>
            <a:tailEnd/>
          </a:ln>
        </p:spPr>
        <p:txBody>
          <a:bodyPr wrap="none">
            <a:spAutoFit/>
          </a:bodyPr>
          <a:lstStyle/>
          <a:p>
            <a:r>
              <a:rPr lang="en-GB"/>
              <a:t>Parallel connection of two 2-ports:</a:t>
            </a:r>
          </a:p>
        </p:txBody>
      </p:sp>
      <p:sp>
        <p:nvSpPr>
          <p:cNvPr id="10246" name="Rectangle 6"/>
          <p:cNvSpPr>
            <a:spLocks noChangeArrowheads="1"/>
          </p:cNvSpPr>
          <p:nvPr/>
        </p:nvSpPr>
        <p:spPr bwMode="auto">
          <a:xfrm>
            <a:off x="0" y="3295650"/>
            <a:ext cx="9144000" cy="0"/>
          </a:xfrm>
          <a:prstGeom prst="rect">
            <a:avLst/>
          </a:prstGeom>
          <a:noFill/>
          <a:ln w="9525">
            <a:noFill/>
            <a:miter lim="800000"/>
            <a:headEnd/>
            <a:tailEnd/>
          </a:ln>
        </p:spPr>
        <p:txBody>
          <a:bodyPr wrap="none" anchor="ctr">
            <a:spAutoFit/>
          </a:bodyPr>
          <a:lstStyle/>
          <a:p>
            <a:endParaRPr lang="en-US"/>
          </a:p>
        </p:txBody>
      </p:sp>
      <p:sp>
        <p:nvSpPr>
          <p:cNvPr id="10247" name="AutoShape 8"/>
          <p:cNvSpPr>
            <a:spLocks noChangeArrowheads="1"/>
          </p:cNvSpPr>
          <p:nvPr/>
        </p:nvSpPr>
        <p:spPr bwMode="auto">
          <a:xfrm>
            <a:off x="3344863" y="5084763"/>
            <a:ext cx="2090737" cy="576262"/>
          </a:xfrm>
          <a:prstGeom prst="roundRect">
            <a:avLst>
              <a:gd name="adj" fmla="val 16667"/>
            </a:avLst>
          </a:prstGeom>
          <a:noFill/>
          <a:ln w="25400">
            <a:solidFill>
              <a:srgbClr val="FF0000"/>
            </a:solidFill>
            <a:round/>
            <a:headEnd/>
            <a:tailEnd/>
          </a:ln>
        </p:spPr>
        <p:txBody>
          <a:bodyPr wrap="none" anchor="ctr"/>
          <a:lstStyle/>
          <a:p>
            <a:endParaRPr lang="en-US"/>
          </a:p>
        </p:txBody>
      </p:sp>
      <p:sp>
        <p:nvSpPr>
          <p:cNvPr id="10248" name="Rectangle 10"/>
          <p:cNvSpPr>
            <a:spLocks noChangeArrowheads="1"/>
          </p:cNvSpPr>
          <p:nvPr/>
        </p:nvSpPr>
        <p:spPr bwMode="auto">
          <a:xfrm>
            <a:off x="0" y="3295650"/>
            <a:ext cx="9144000" cy="0"/>
          </a:xfrm>
          <a:prstGeom prst="rect">
            <a:avLst/>
          </a:prstGeom>
          <a:noFill/>
          <a:ln w="25400">
            <a:noFill/>
            <a:miter lim="800000"/>
            <a:headEnd/>
            <a:tailEnd/>
          </a:ln>
        </p:spPr>
        <p:txBody>
          <a:bodyPr wrap="none" anchor="ctr">
            <a:spAutoFit/>
          </a:bodyPr>
          <a:lstStyle/>
          <a:p>
            <a:endParaRPr lang="en-US"/>
          </a:p>
        </p:txBody>
      </p:sp>
      <p:graphicFrame>
        <p:nvGraphicFramePr>
          <p:cNvPr id="10242" name="Object 9"/>
          <p:cNvGraphicFramePr>
            <a:graphicFrameLocks noChangeAspect="1"/>
          </p:cNvGraphicFramePr>
          <p:nvPr/>
        </p:nvGraphicFramePr>
        <p:xfrm>
          <a:off x="3571875" y="5157788"/>
          <a:ext cx="1525588" cy="398462"/>
        </p:xfrm>
        <a:graphic>
          <a:graphicData uri="http://schemas.openxmlformats.org/presentationml/2006/ole">
            <mc:AlternateContent xmlns:mc="http://schemas.openxmlformats.org/markup-compatibility/2006">
              <mc:Choice xmlns:v="urn:schemas-microsoft-com:vml" Requires="v">
                <p:oleObj spid="_x0000_s10287" name="Equation" r:id="rId3" imgW="1015559" imgH="266584" progId="Equation.3">
                  <p:embed/>
                </p:oleObj>
              </mc:Choice>
              <mc:Fallback>
                <p:oleObj name="Equation" r:id="rId3" imgW="1015559" imgH="266584" progId="Equation.3">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1875" y="5157788"/>
                        <a:ext cx="1525588" cy="3984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49" name="Rectangle 12"/>
          <p:cNvSpPr>
            <a:spLocks noChangeArrowheads="1"/>
          </p:cNvSpPr>
          <p:nvPr/>
        </p:nvSpPr>
        <p:spPr bwMode="auto">
          <a:xfrm>
            <a:off x="0" y="2033588"/>
            <a:ext cx="9144000" cy="0"/>
          </a:xfrm>
          <a:prstGeom prst="rect">
            <a:avLst/>
          </a:prstGeom>
          <a:noFill/>
          <a:ln w="25400">
            <a:noFill/>
            <a:miter lim="800000"/>
            <a:headEnd/>
            <a:tailEnd/>
          </a:ln>
        </p:spPr>
        <p:txBody>
          <a:bodyPr wrap="none" anchor="ctr">
            <a:spAutoFit/>
          </a:bodyPr>
          <a:lstStyle/>
          <a:p>
            <a:endParaRPr lang="en-US"/>
          </a:p>
        </p:txBody>
      </p:sp>
      <p:pic>
        <p:nvPicPr>
          <p:cNvPr id="10250" name="Picture 13" descr="Parallel Y-matrices"/>
          <p:cNvPicPr>
            <a:picLocks noChangeAspect="1" noChangeArrowheads="1"/>
          </p:cNvPicPr>
          <p:nvPr/>
        </p:nvPicPr>
        <p:blipFill>
          <a:blip r:embed="rId5" cstate="print"/>
          <a:srcRect/>
          <a:stretch>
            <a:fillRect/>
          </a:stretch>
        </p:blipFill>
        <p:spPr bwMode="auto">
          <a:xfrm>
            <a:off x="2276475" y="1916113"/>
            <a:ext cx="4591050" cy="2800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4" name="Rectangle 2"/>
          <p:cNvSpPr>
            <a:spLocks noGrp="1" noChangeArrowheads="1"/>
          </p:cNvSpPr>
          <p:nvPr>
            <p:ph type="title"/>
          </p:nvPr>
        </p:nvSpPr>
        <p:spPr/>
        <p:txBody>
          <a:bodyPr/>
          <a:lstStyle/>
          <a:p>
            <a:pPr eaLnBrk="1" hangingPunct="1"/>
            <a:r>
              <a:rPr lang="en-GB" smtClean="0"/>
              <a:t>A note on the Z and Y parameters</a:t>
            </a:r>
          </a:p>
        </p:txBody>
      </p:sp>
      <p:sp>
        <p:nvSpPr>
          <p:cNvPr id="11275" name="Rectangle 3"/>
          <p:cNvSpPr>
            <a:spLocks noChangeArrowheads="1"/>
          </p:cNvSpPr>
          <p:nvPr/>
        </p:nvSpPr>
        <p:spPr bwMode="auto">
          <a:xfrm>
            <a:off x="0" y="2033588"/>
            <a:ext cx="9144000" cy="0"/>
          </a:xfrm>
          <a:prstGeom prst="rect">
            <a:avLst/>
          </a:prstGeom>
          <a:noFill/>
          <a:ln w="9525">
            <a:noFill/>
            <a:miter lim="800000"/>
            <a:headEnd/>
            <a:tailEnd/>
          </a:ln>
        </p:spPr>
        <p:txBody>
          <a:bodyPr wrap="none" anchor="ctr">
            <a:spAutoFit/>
          </a:bodyPr>
          <a:lstStyle/>
          <a:p>
            <a:endParaRPr lang="en-US"/>
          </a:p>
        </p:txBody>
      </p:sp>
      <p:sp>
        <p:nvSpPr>
          <p:cNvPr id="11276" name="Text Box 4"/>
          <p:cNvSpPr txBox="1">
            <a:spLocks noChangeArrowheads="1"/>
          </p:cNvSpPr>
          <p:nvPr/>
        </p:nvSpPr>
        <p:spPr bwMode="auto">
          <a:xfrm>
            <a:off x="755650" y="1216025"/>
            <a:ext cx="6356350" cy="366713"/>
          </a:xfrm>
          <a:prstGeom prst="rect">
            <a:avLst/>
          </a:prstGeom>
          <a:noFill/>
          <a:ln w="9525">
            <a:noFill/>
            <a:miter lim="800000"/>
            <a:headEnd/>
            <a:tailEnd/>
          </a:ln>
        </p:spPr>
        <p:txBody>
          <a:bodyPr wrap="none">
            <a:spAutoFit/>
          </a:bodyPr>
          <a:lstStyle/>
          <a:p>
            <a:r>
              <a:rPr lang="en-GB">
                <a:solidFill>
                  <a:schemeClr val="tx2"/>
                </a:solidFill>
              </a:rPr>
              <a:t>Not all circuits can be represented by the Z or Y parameters !</a:t>
            </a:r>
          </a:p>
        </p:txBody>
      </p:sp>
      <p:sp>
        <p:nvSpPr>
          <p:cNvPr id="11277" name="Rectangle 5"/>
          <p:cNvSpPr>
            <a:spLocks noChangeArrowheads="1"/>
          </p:cNvSpPr>
          <p:nvPr/>
        </p:nvSpPr>
        <p:spPr bwMode="auto">
          <a:xfrm>
            <a:off x="0" y="3295650"/>
            <a:ext cx="9144000" cy="0"/>
          </a:xfrm>
          <a:prstGeom prst="rect">
            <a:avLst/>
          </a:prstGeom>
          <a:noFill/>
          <a:ln w="9525">
            <a:noFill/>
            <a:miter lim="800000"/>
            <a:headEnd/>
            <a:tailEnd/>
          </a:ln>
        </p:spPr>
        <p:txBody>
          <a:bodyPr wrap="none" anchor="ctr">
            <a:spAutoFit/>
          </a:bodyPr>
          <a:lstStyle/>
          <a:p>
            <a:endParaRPr lang="en-US"/>
          </a:p>
        </p:txBody>
      </p:sp>
      <p:sp>
        <p:nvSpPr>
          <p:cNvPr id="11278" name="Rectangle 7"/>
          <p:cNvSpPr>
            <a:spLocks noChangeArrowheads="1"/>
          </p:cNvSpPr>
          <p:nvPr/>
        </p:nvSpPr>
        <p:spPr bwMode="auto">
          <a:xfrm>
            <a:off x="0" y="3295650"/>
            <a:ext cx="9144000" cy="0"/>
          </a:xfrm>
          <a:prstGeom prst="rect">
            <a:avLst/>
          </a:prstGeom>
          <a:noFill/>
          <a:ln w="25400">
            <a:noFill/>
            <a:miter lim="800000"/>
            <a:headEnd/>
            <a:tailEnd/>
          </a:ln>
        </p:spPr>
        <p:txBody>
          <a:bodyPr wrap="none" anchor="ctr">
            <a:spAutoFit/>
          </a:bodyPr>
          <a:lstStyle/>
          <a:p>
            <a:endParaRPr lang="en-US"/>
          </a:p>
        </p:txBody>
      </p:sp>
      <p:sp>
        <p:nvSpPr>
          <p:cNvPr id="11279" name="Rectangle 9"/>
          <p:cNvSpPr>
            <a:spLocks noChangeArrowheads="1"/>
          </p:cNvSpPr>
          <p:nvPr/>
        </p:nvSpPr>
        <p:spPr bwMode="auto">
          <a:xfrm>
            <a:off x="0" y="2033588"/>
            <a:ext cx="9144000" cy="0"/>
          </a:xfrm>
          <a:prstGeom prst="rect">
            <a:avLst/>
          </a:prstGeom>
          <a:noFill/>
          <a:ln w="25400">
            <a:noFill/>
            <a:miter lim="800000"/>
            <a:headEnd/>
            <a:tailEnd/>
          </a:ln>
        </p:spPr>
        <p:txBody>
          <a:bodyPr wrap="none" anchor="ctr">
            <a:spAutoFit/>
          </a:bodyPr>
          <a:lstStyle/>
          <a:p>
            <a:endParaRPr lang="en-US"/>
          </a:p>
        </p:txBody>
      </p:sp>
      <p:grpSp>
        <p:nvGrpSpPr>
          <p:cNvPr id="11280" name="Group 11"/>
          <p:cNvGrpSpPr>
            <a:grpSpLocks/>
          </p:cNvGrpSpPr>
          <p:nvPr/>
        </p:nvGrpSpPr>
        <p:grpSpPr bwMode="auto">
          <a:xfrm>
            <a:off x="539750" y="2276475"/>
            <a:ext cx="2963863" cy="1462088"/>
            <a:chOff x="539" y="1885"/>
            <a:chExt cx="1867" cy="921"/>
          </a:xfrm>
        </p:grpSpPr>
        <p:graphicFrame>
          <p:nvGraphicFramePr>
            <p:cNvPr id="11271" name="Object 12"/>
            <p:cNvGraphicFramePr>
              <a:graphicFrameLocks/>
            </p:cNvGraphicFramePr>
            <p:nvPr/>
          </p:nvGraphicFramePr>
          <p:xfrm>
            <a:off x="539" y="1885"/>
            <a:ext cx="807" cy="921"/>
          </p:xfrm>
          <a:graphic>
            <a:graphicData uri="http://schemas.openxmlformats.org/presentationml/2006/ole">
              <mc:AlternateContent xmlns:mc="http://schemas.openxmlformats.org/markup-compatibility/2006">
                <mc:Choice xmlns:v="urn:schemas-microsoft-com:vml" Requires="v">
                  <p:oleObj spid="_x0000_s11626" name="Dokument" r:id="rId3" imgW="5760720" imgH="1226880" progId="Word.Document.8">
                    <p:embed/>
                  </p:oleObj>
                </mc:Choice>
                <mc:Fallback>
                  <p:oleObj name="Dokument" r:id="rId3" imgW="5760720" imgH="1226880" progId="Word.Document.8">
                    <p:embed/>
                    <p:pic>
                      <p:nvPicPr>
                        <p:cNvPr id="0" name="Object 12"/>
                        <p:cNvPicPr>
                          <a:picLocks noChangeArrowheads="1"/>
                        </p:cNvPicPr>
                        <p:nvPr/>
                      </p:nvPicPr>
                      <p:blipFill>
                        <a:blip r:embed="rId4">
                          <a:extLst>
                            <a:ext uri="{28A0092B-C50C-407E-A947-70E740481C1C}">
                              <a14:useLocalDpi xmlns:a14="http://schemas.microsoft.com/office/drawing/2010/main" val="0"/>
                            </a:ext>
                          </a:extLst>
                        </a:blip>
                        <a:srcRect l="23900" r="57550"/>
                        <a:stretch>
                          <a:fillRect/>
                        </a:stretch>
                      </p:blipFill>
                      <p:spPr bwMode="auto">
                        <a:xfrm>
                          <a:off x="539" y="1885"/>
                          <a:ext cx="807" cy="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272" name="Object 13"/>
            <p:cNvGraphicFramePr>
              <a:graphicFrameLocks/>
            </p:cNvGraphicFramePr>
            <p:nvPr/>
          </p:nvGraphicFramePr>
          <p:xfrm>
            <a:off x="1607" y="1885"/>
            <a:ext cx="799" cy="921"/>
          </p:xfrm>
          <a:graphic>
            <a:graphicData uri="http://schemas.openxmlformats.org/presentationml/2006/ole">
              <mc:AlternateContent xmlns:mc="http://schemas.openxmlformats.org/markup-compatibility/2006">
                <mc:Choice xmlns:v="urn:schemas-microsoft-com:vml" Requires="v">
                  <p:oleObj spid="_x0000_s11627" name="Dokument" r:id="rId5" imgW="5760720" imgH="1226880" progId="Word.Document.8">
                    <p:embed/>
                  </p:oleObj>
                </mc:Choice>
                <mc:Fallback>
                  <p:oleObj name="Dokument" r:id="rId5" imgW="5760720" imgH="1226880" progId="Word.Document.8">
                    <p:embed/>
                    <p:pic>
                      <p:nvPicPr>
                        <p:cNvPr id="0" name="Object 13"/>
                        <p:cNvPicPr>
                          <a:picLocks noChangeArrowheads="1"/>
                        </p:cNvPicPr>
                        <p:nvPr/>
                      </p:nvPicPr>
                      <p:blipFill>
                        <a:blip r:embed="rId4">
                          <a:extLst>
                            <a:ext uri="{28A0092B-C50C-407E-A947-70E740481C1C}">
                              <a14:useLocalDpi xmlns:a14="http://schemas.microsoft.com/office/drawing/2010/main" val="0"/>
                            </a:ext>
                          </a:extLst>
                        </a:blip>
                        <a:srcRect l="57391" r="24229"/>
                        <a:stretch>
                          <a:fillRect/>
                        </a:stretch>
                      </p:blipFill>
                      <p:spPr bwMode="auto">
                        <a:xfrm>
                          <a:off x="1607" y="1885"/>
                          <a:ext cx="799" cy="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273" name="Object 14"/>
            <p:cNvGraphicFramePr>
              <a:graphicFrameLocks/>
            </p:cNvGraphicFramePr>
            <p:nvPr/>
          </p:nvGraphicFramePr>
          <p:xfrm>
            <a:off x="1340" y="1885"/>
            <a:ext cx="275" cy="921"/>
          </p:xfrm>
          <a:graphic>
            <a:graphicData uri="http://schemas.openxmlformats.org/presentationml/2006/ole">
              <mc:AlternateContent xmlns:mc="http://schemas.openxmlformats.org/markup-compatibility/2006">
                <mc:Choice xmlns:v="urn:schemas-microsoft-com:vml" Requires="v">
                  <p:oleObj spid="_x0000_s11628" name="Dokument" r:id="rId6" imgW="5760720" imgH="1226880" progId="Word.Document.8">
                    <p:embed/>
                  </p:oleObj>
                </mc:Choice>
                <mc:Fallback>
                  <p:oleObj name="Dokument" r:id="rId6" imgW="5760720" imgH="1226880" progId="Word.Document.8">
                    <p:embed/>
                    <p:pic>
                      <p:nvPicPr>
                        <p:cNvPr id="0" name="Object 14"/>
                        <p:cNvPicPr>
                          <a:picLocks noChangeArrowheads="1"/>
                        </p:cNvPicPr>
                        <p:nvPr/>
                      </p:nvPicPr>
                      <p:blipFill>
                        <a:blip r:embed="rId4">
                          <a:extLst>
                            <a:ext uri="{28A0092B-C50C-407E-A947-70E740481C1C}">
                              <a14:useLocalDpi xmlns:a14="http://schemas.microsoft.com/office/drawing/2010/main" val="0"/>
                            </a:ext>
                          </a:extLst>
                        </a:blip>
                        <a:srcRect l="46719" r="46959"/>
                        <a:stretch>
                          <a:fillRect/>
                        </a:stretch>
                      </p:blipFill>
                      <p:spPr bwMode="auto">
                        <a:xfrm>
                          <a:off x="1340" y="1885"/>
                          <a:ext cx="275" cy="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aphicFrame>
        <p:nvGraphicFramePr>
          <p:cNvPr id="11266" name="Object 15"/>
          <p:cNvGraphicFramePr>
            <a:graphicFrameLocks/>
          </p:cNvGraphicFramePr>
          <p:nvPr/>
        </p:nvGraphicFramePr>
        <p:xfrm>
          <a:off x="3686175" y="2471738"/>
          <a:ext cx="2025650" cy="911225"/>
        </p:xfrm>
        <a:graphic>
          <a:graphicData uri="http://schemas.openxmlformats.org/presentationml/2006/ole">
            <mc:AlternateContent xmlns:mc="http://schemas.openxmlformats.org/markup-compatibility/2006">
              <mc:Choice xmlns:v="urn:schemas-microsoft-com:vml" Requires="v">
                <p:oleObj spid="_x0000_s11629" name="Formel" r:id="rId7" imgW="1028520" imgH="469800" progId="Equation.2">
                  <p:embed/>
                </p:oleObj>
              </mc:Choice>
              <mc:Fallback>
                <p:oleObj name="Formel" r:id="rId7" imgW="1028520" imgH="469800" progId="Equation.2">
                  <p:embed/>
                  <p:pic>
                    <p:nvPicPr>
                      <p:cNvPr id="0" name="Object 15"/>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86175" y="2471738"/>
                        <a:ext cx="2025650" cy="91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81" name="Rectangle 16"/>
          <p:cNvSpPr>
            <a:spLocks noChangeArrowheads="1"/>
          </p:cNvSpPr>
          <p:nvPr/>
        </p:nvSpPr>
        <p:spPr bwMode="auto">
          <a:xfrm>
            <a:off x="6145213" y="2613025"/>
            <a:ext cx="2203450" cy="641350"/>
          </a:xfrm>
          <a:prstGeom prst="rect">
            <a:avLst/>
          </a:prstGeom>
          <a:noFill/>
          <a:ln w="9525">
            <a:noFill/>
            <a:miter lim="800000"/>
            <a:headEnd/>
            <a:tailEnd/>
          </a:ln>
        </p:spPr>
        <p:txBody>
          <a:bodyPr wrap="none" lIns="92075" tIns="46038" rIns="92075" bIns="46038">
            <a:spAutoFit/>
          </a:bodyPr>
          <a:lstStyle/>
          <a:p>
            <a:pPr eaLnBrk="0" hangingPunct="0"/>
            <a:r>
              <a:rPr lang="en-GB" b="1">
                <a:latin typeface="Helvetica" charset="0"/>
              </a:rPr>
              <a:t>singular matrix</a:t>
            </a:r>
          </a:p>
          <a:p>
            <a:pPr eaLnBrk="0" hangingPunct="0"/>
            <a:r>
              <a:rPr lang="en-GB" b="1">
                <a:latin typeface="Helvetica" charset="0"/>
              </a:rPr>
              <a:t>    [Y] doesn’t exist</a:t>
            </a:r>
          </a:p>
        </p:txBody>
      </p:sp>
      <p:sp>
        <p:nvSpPr>
          <p:cNvPr id="11282" name="AutoShape 17"/>
          <p:cNvSpPr>
            <a:spLocks noChangeArrowheads="1"/>
          </p:cNvSpPr>
          <p:nvPr/>
        </p:nvSpPr>
        <p:spPr bwMode="auto">
          <a:xfrm>
            <a:off x="6015038" y="3024188"/>
            <a:ext cx="368300" cy="139700"/>
          </a:xfrm>
          <a:prstGeom prst="rightArrow">
            <a:avLst>
              <a:gd name="adj1" fmla="val 50000"/>
              <a:gd name="adj2" fmla="val 131830"/>
            </a:avLst>
          </a:prstGeom>
          <a:noFill/>
          <a:ln w="12700">
            <a:solidFill>
              <a:schemeClr val="tx1"/>
            </a:solidFill>
            <a:miter lim="800000"/>
            <a:headEnd/>
            <a:tailEnd/>
          </a:ln>
        </p:spPr>
        <p:txBody>
          <a:bodyPr wrap="none" anchor="ctr"/>
          <a:lstStyle/>
          <a:p>
            <a:endParaRPr lang="en-US"/>
          </a:p>
        </p:txBody>
      </p:sp>
      <p:graphicFrame>
        <p:nvGraphicFramePr>
          <p:cNvPr id="11267" name="Object 18"/>
          <p:cNvGraphicFramePr>
            <a:graphicFrameLocks/>
          </p:cNvGraphicFramePr>
          <p:nvPr/>
        </p:nvGraphicFramePr>
        <p:xfrm>
          <a:off x="3713163" y="4071938"/>
          <a:ext cx="2276475" cy="911225"/>
        </p:xfrm>
        <a:graphic>
          <a:graphicData uri="http://schemas.openxmlformats.org/presentationml/2006/ole">
            <mc:AlternateContent xmlns:mc="http://schemas.openxmlformats.org/markup-compatibility/2006">
              <mc:Choice xmlns:v="urn:schemas-microsoft-com:vml" Requires="v">
                <p:oleObj spid="_x0000_s11630" name="Formel" r:id="rId9" imgW="1155600" imgH="469800" progId="Equation.2">
                  <p:embed/>
                </p:oleObj>
              </mc:Choice>
              <mc:Fallback>
                <p:oleObj name="Formel" r:id="rId9" imgW="1155600" imgH="469800" progId="Equation.2">
                  <p:embed/>
                  <p:pic>
                    <p:nvPicPr>
                      <p:cNvPr id="0" name="Object 18"/>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13163" y="4071938"/>
                        <a:ext cx="2276475" cy="91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83" name="Rectangle 19"/>
          <p:cNvSpPr>
            <a:spLocks noChangeArrowheads="1"/>
          </p:cNvSpPr>
          <p:nvPr/>
        </p:nvSpPr>
        <p:spPr bwMode="auto">
          <a:xfrm>
            <a:off x="6450013" y="4214813"/>
            <a:ext cx="2190750" cy="641350"/>
          </a:xfrm>
          <a:prstGeom prst="rect">
            <a:avLst/>
          </a:prstGeom>
          <a:noFill/>
          <a:ln w="9525">
            <a:noFill/>
            <a:miter lim="800000"/>
            <a:headEnd/>
            <a:tailEnd/>
          </a:ln>
        </p:spPr>
        <p:txBody>
          <a:bodyPr wrap="none" lIns="92075" tIns="46038" rIns="92075" bIns="46038">
            <a:spAutoFit/>
          </a:bodyPr>
          <a:lstStyle/>
          <a:p>
            <a:pPr eaLnBrk="0" hangingPunct="0"/>
            <a:r>
              <a:rPr lang="en-GB" b="1">
                <a:latin typeface="Helvetica" charset="0"/>
              </a:rPr>
              <a:t>singular matrix</a:t>
            </a:r>
          </a:p>
          <a:p>
            <a:pPr eaLnBrk="0" hangingPunct="0"/>
            <a:r>
              <a:rPr lang="en-GB" b="1">
                <a:latin typeface="Helvetica" charset="0"/>
              </a:rPr>
              <a:t>    [Z] doesn’t exist</a:t>
            </a:r>
          </a:p>
        </p:txBody>
      </p:sp>
      <p:sp>
        <p:nvSpPr>
          <p:cNvPr id="11284" name="AutoShape 20"/>
          <p:cNvSpPr>
            <a:spLocks noChangeArrowheads="1"/>
          </p:cNvSpPr>
          <p:nvPr/>
        </p:nvSpPr>
        <p:spPr bwMode="auto">
          <a:xfrm>
            <a:off x="6319838" y="4624388"/>
            <a:ext cx="368300" cy="139700"/>
          </a:xfrm>
          <a:prstGeom prst="rightArrow">
            <a:avLst>
              <a:gd name="adj1" fmla="val 50000"/>
              <a:gd name="adj2" fmla="val 131830"/>
            </a:avLst>
          </a:prstGeom>
          <a:noFill/>
          <a:ln w="12700">
            <a:solidFill>
              <a:schemeClr val="tx1"/>
            </a:solidFill>
            <a:miter lim="800000"/>
            <a:headEnd/>
            <a:tailEnd/>
          </a:ln>
        </p:spPr>
        <p:txBody>
          <a:bodyPr wrap="none" anchor="ctr"/>
          <a:lstStyle/>
          <a:p>
            <a:endParaRPr lang="en-US"/>
          </a:p>
        </p:txBody>
      </p:sp>
      <p:sp>
        <p:nvSpPr>
          <p:cNvPr id="11285" name="Rectangle 21"/>
          <p:cNvSpPr>
            <a:spLocks noChangeArrowheads="1"/>
          </p:cNvSpPr>
          <p:nvPr/>
        </p:nvSpPr>
        <p:spPr bwMode="auto">
          <a:xfrm>
            <a:off x="2182813" y="2887663"/>
            <a:ext cx="273050" cy="304800"/>
          </a:xfrm>
          <a:prstGeom prst="rect">
            <a:avLst/>
          </a:prstGeom>
          <a:noFill/>
          <a:ln w="9525">
            <a:noFill/>
            <a:miter lim="800000"/>
            <a:headEnd/>
            <a:tailEnd/>
          </a:ln>
        </p:spPr>
        <p:txBody>
          <a:bodyPr wrap="none" lIns="92075" tIns="46038" rIns="92075" bIns="46038">
            <a:spAutoFit/>
          </a:bodyPr>
          <a:lstStyle/>
          <a:p>
            <a:pPr eaLnBrk="0" hangingPunct="0"/>
            <a:r>
              <a:rPr lang="en-GB" sz="1400">
                <a:latin typeface="Helvetica" charset="0"/>
              </a:rPr>
              <a:t>x</a:t>
            </a:r>
          </a:p>
        </p:txBody>
      </p:sp>
      <p:grpSp>
        <p:nvGrpSpPr>
          <p:cNvPr id="11286" name="Group 23"/>
          <p:cNvGrpSpPr>
            <a:grpSpLocks/>
          </p:cNvGrpSpPr>
          <p:nvPr/>
        </p:nvGrpSpPr>
        <p:grpSpPr bwMode="auto">
          <a:xfrm>
            <a:off x="735013" y="3768725"/>
            <a:ext cx="2525712" cy="1374775"/>
            <a:chOff x="662" y="2825"/>
            <a:chExt cx="1591" cy="866"/>
          </a:xfrm>
        </p:grpSpPr>
        <p:graphicFrame>
          <p:nvGraphicFramePr>
            <p:cNvPr id="11268" name="Object 24"/>
            <p:cNvGraphicFramePr>
              <a:graphicFrameLocks/>
            </p:cNvGraphicFramePr>
            <p:nvPr/>
          </p:nvGraphicFramePr>
          <p:xfrm>
            <a:off x="662" y="2825"/>
            <a:ext cx="666" cy="866"/>
          </p:xfrm>
          <a:graphic>
            <a:graphicData uri="http://schemas.openxmlformats.org/presentationml/2006/ole">
              <mc:AlternateContent xmlns:mc="http://schemas.openxmlformats.org/markup-compatibility/2006">
                <mc:Choice xmlns:v="urn:schemas-microsoft-com:vml" Requires="v">
                  <p:oleObj spid="_x0000_s11631" name="Microsoft Drawing" r:id="rId11" imgW="3065400" imgH="1153800" progId="MSDraw">
                    <p:embed/>
                  </p:oleObj>
                </mc:Choice>
                <mc:Fallback>
                  <p:oleObj name="Microsoft Drawing" r:id="rId11" imgW="3065400" imgH="1153800" progId="MSDraw">
                    <p:embed/>
                    <p:pic>
                      <p:nvPicPr>
                        <p:cNvPr id="0" name="Object 24"/>
                        <p:cNvPicPr>
                          <a:picLocks noChangeArrowheads="1"/>
                        </p:cNvPicPr>
                        <p:nvPr/>
                      </p:nvPicPr>
                      <p:blipFill>
                        <a:blip r:embed="rId12">
                          <a:extLst>
                            <a:ext uri="{28A0092B-C50C-407E-A947-70E740481C1C}">
                              <a14:useLocalDpi xmlns:a14="http://schemas.microsoft.com/office/drawing/2010/main" val="0"/>
                            </a:ext>
                          </a:extLst>
                        </a:blip>
                        <a:srcRect r="71181"/>
                        <a:stretch>
                          <a:fillRect/>
                        </a:stretch>
                      </p:blipFill>
                      <p:spPr bwMode="auto">
                        <a:xfrm>
                          <a:off x="662" y="2825"/>
                          <a:ext cx="666" cy="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269" name="Object 25"/>
            <p:cNvGraphicFramePr>
              <a:graphicFrameLocks/>
            </p:cNvGraphicFramePr>
            <p:nvPr/>
          </p:nvGraphicFramePr>
          <p:xfrm>
            <a:off x="1556" y="2825"/>
            <a:ext cx="697" cy="866"/>
          </p:xfrm>
          <a:graphic>
            <a:graphicData uri="http://schemas.openxmlformats.org/presentationml/2006/ole">
              <mc:AlternateContent xmlns:mc="http://schemas.openxmlformats.org/markup-compatibility/2006">
                <mc:Choice xmlns:v="urn:schemas-microsoft-com:vml" Requires="v">
                  <p:oleObj spid="_x0000_s11632" name="Microsoft Drawing" r:id="rId13" imgW="3065400" imgH="1153800" progId="MSDraw">
                    <p:embed/>
                  </p:oleObj>
                </mc:Choice>
                <mc:Fallback>
                  <p:oleObj name="Microsoft Drawing" r:id="rId13" imgW="3065400" imgH="1153800" progId="MSDraw">
                    <p:embed/>
                    <p:pic>
                      <p:nvPicPr>
                        <p:cNvPr id="0" name="Object 25"/>
                        <p:cNvPicPr>
                          <a:picLocks noChangeArrowheads="1"/>
                        </p:cNvPicPr>
                        <p:nvPr/>
                      </p:nvPicPr>
                      <p:blipFill>
                        <a:blip r:embed="rId12">
                          <a:extLst>
                            <a:ext uri="{28A0092B-C50C-407E-A947-70E740481C1C}">
                              <a14:useLocalDpi xmlns:a14="http://schemas.microsoft.com/office/drawing/2010/main" val="0"/>
                            </a:ext>
                          </a:extLst>
                        </a:blip>
                        <a:srcRect l="69841"/>
                        <a:stretch>
                          <a:fillRect/>
                        </a:stretch>
                      </p:blipFill>
                      <p:spPr bwMode="auto">
                        <a:xfrm>
                          <a:off x="1556" y="2825"/>
                          <a:ext cx="697" cy="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270" name="Object 26"/>
            <p:cNvGraphicFramePr>
              <a:graphicFrameLocks/>
            </p:cNvGraphicFramePr>
            <p:nvPr/>
          </p:nvGraphicFramePr>
          <p:xfrm>
            <a:off x="1335" y="2825"/>
            <a:ext cx="214" cy="866"/>
          </p:xfrm>
          <a:graphic>
            <a:graphicData uri="http://schemas.openxmlformats.org/presentationml/2006/ole">
              <mc:AlternateContent xmlns:mc="http://schemas.openxmlformats.org/markup-compatibility/2006">
                <mc:Choice xmlns:v="urn:schemas-microsoft-com:vml" Requires="v">
                  <p:oleObj spid="_x0000_s11633" name="Microsoft Drawing" r:id="rId14" imgW="3065400" imgH="1153800" progId="MSDraw">
                    <p:embed/>
                  </p:oleObj>
                </mc:Choice>
                <mc:Fallback>
                  <p:oleObj name="Microsoft Drawing" r:id="rId14" imgW="3065400" imgH="1153800" progId="MSDraw">
                    <p:embed/>
                    <p:pic>
                      <p:nvPicPr>
                        <p:cNvPr id="0" name="Object 26"/>
                        <p:cNvPicPr>
                          <a:picLocks noChangeArrowheads="1"/>
                        </p:cNvPicPr>
                        <p:nvPr/>
                      </p:nvPicPr>
                      <p:blipFill>
                        <a:blip r:embed="rId12">
                          <a:extLst>
                            <a:ext uri="{28A0092B-C50C-407E-A947-70E740481C1C}">
                              <a14:useLocalDpi xmlns:a14="http://schemas.microsoft.com/office/drawing/2010/main" val="0"/>
                            </a:ext>
                          </a:extLst>
                        </a:blip>
                        <a:srcRect l="43660" r="47079"/>
                        <a:stretch>
                          <a:fillRect/>
                        </a:stretch>
                      </p:blipFill>
                      <p:spPr bwMode="auto">
                        <a:xfrm>
                          <a:off x="1335" y="2825"/>
                          <a:ext cx="214" cy="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92045"/>
            <a:ext cx="8856984" cy="6432530"/>
          </a:xfrm>
          <a:prstGeom prst="rect">
            <a:avLst/>
          </a:prstGeom>
        </p:spPr>
        <p:txBody>
          <a:bodyPr wrap="square">
            <a:spAutoFit/>
          </a:bodyPr>
          <a:lstStyle/>
          <a:p>
            <a:pPr algn="ctr"/>
            <a:r>
              <a:rPr lang="en-US" sz="1600" b="1" dirty="0" smtClean="0">
                <a:solidFill>
                  <a:schemeClr val="accent2"/>
                </a:solidFill>
              </a:rPr>
              <a:t>30 Credits MSc Project </a:t>
            </a:r>
            <a:r>
              <a:rPr lang="en-GB" altLang="en-US" sz="1600" b="1" dirty="0" smtClean="0"/>
              <a:t>– </a:t>
            </a:r>
            <a:r>
              <a:rPr lang="en-US" sz="1600" b="1" dirty="0" smtClean="0">
                <a:solidFill>
                  <a:schemeClr val="accent2"/>
                </a:solidFill>
              </a:rPr>
              <a:t>Properties </a:t>
            </a:r>
            <a:r>
              <a:rPr lang="en-US" sz="1600" b="1" dirty="0">
                <a:solidFill>
                  <a:schemeClr val="accent2"/>
                </a:solidFill>
              </a:rPr>
              <a:t>of Sparse Array </a:t>
            </a:r>
            <a:r>
              <a:rPr lang="en-US" sz="1600" b="1" dirty="0" smtClean="0">
                <a:solidFill>
                  <a:schemeClr val="accent2"/>
                </a:solidFill>
              </a:rPr>
              <a:t>Antennas </a:t>
            </a:r>
            <a:r>
              <a:rPr lang="en-US" sz="1600" b="1" dirty="0">
                <a:solidFill>
                  <a:schemeClr val="accent2"/>
                </a:solidFill>
              </a:rPr>
              <a:t>(</a:t>
            </a:r>
            <a:r>
              <a:rPr lang="en-US" sz="1600" b="1" dirty="0">
                <a:solidFill>
                  <a:schemeClr val="accent2"/>
                </a:solidFill>
                <a:hlinkClick r:id="rId3"/>
              </a:rPr>
              <a:t>www.RUAG.com</a:t>
            </a:r>
            <a:r>
              <a:rPr lang="en-US" sz="1600" b="1" dirty="0">
                <a:solidFill>
                  <a:schemeClr val="accent2"/>
                </a:solidFill>
              </a:rPr>
              <a:t>)</a:t>
            </a:r>
          </a:p>
          <a:p>
            <a:endParaRPr lang="en-US" sz="1200" b="1" dirty="0"/>
          </a:p>
          <a:p>
            <a:r>
              <a:rPr lang="en-US" sz="1200" b="1" dirty="0">
                <a:solidFill>
                  <a:srgbClr val="333333"/>
                </a:solidFill>
                <a:latin typeface="inherit"/>
              </a:rPr>
              <a:t>Want to be involved in developing the future </a:t>
            </a:r>
            <a:r>
              <a:rPr lang="en-US" sz="1200" b="1" dirty="0" smtClean="0">
                <a:solidFill>
                  <a:srgbClr val="333333"/>
                </a:solidFill>
                <a:latin typeface="inherit"/>
              </a:rPr>
              <a:t>technology? Space </a:t>
            </a:r>
            <a:r>
              <a:rPr lang="en-US" sz="1200" b="1" dirty="0">
                <a:solidFill>
                  <a:srgbClr val="333333"/>
                </a:solidFill>
                <a:latin typeface="inherit"/>
              </a:rPr>
              <a:t>is a part of the daily work at </a:t>
            </a:r>
            <a:r>
              <a:rPr lang="en-US" sz="1200" b="1" dirty="0" smtClean="0">
                <a:solidFill>
                  <a:srgbClr val="333333"/>
                </a:solidFill>
                <a:latin typeface="inherit"/>
              </a:rPr>
              <a:t>RUAG Space</a:t>
            </a:r>
            <a:r>
              <a:rPr lang="en-US" sz="1200" b="1" dirty="0">
                <a:solidFill>
                  <a:srgbClr val="333333"/>
                </a:solidFill>
                <a:latin typeface="inherit"/>
              </a:rPr>
              <a:t>. We manufacture space products that are used in almost all satellites and rockets serving the world wide space industry and global needs</a:t>
            </a:r>
            <a:r>
              <a:rPr lang="en-US" sz="1200" b="1" dirty="0" smtClean="0">
                <a:solidFill>
                  <a:srgbClr val="333333"/>
                </a:solidFill>
                <a:latin typeface="inherit"/>
              </a:rPr>
              <a:t>.</a:t>
            </a:r>
            <a:r>
              <a:rPr lang="en-US" sz="1200" dirty="0">
                <a:solidFill>
                  <a:srgbClr val="333333"/>
                </a:solidFill>
              </a:rPr>
              <a:t/>
            </a:r>
            <a:br>
              <a:rPr lang="en-US" sz="1200" dirty="0">
                <a:solidFill>
                  <a:srgbClr val="333333"/>
                </a:solidFill>
              </a:rPr>
            </a:br>
            <a:r>
              <a:rPr lang="en-US" sz="1200" dirty="0">
                <a:solidFill>
                  <a:srgbClr val="333333"/>
                </a:solidFill>
              </a:rPr>
              <a:t/>
            </a:r>
            <a:br>
              <a:rPr lang="en-US" sz="1200" dirty="0">
                <a:solidFill>
                  <a:srgbClr val="333333"/>
                </a:solidFill>
              </a:rPr>
            </a:br>
            <a:r>
              <a:rPr lang="en-US" sz="1200" b="1" dirty="0">
                <a:solidFill>
                  <a:srgbClr val="333333"/>
                </a:solidFill>
                <a:latin typeface="inherit"/>
              </a:rPr>
              <a:t>At RUAG Space we work in teams and have close collaboration in projects. We care about the balance between work and leisure through our flexible working conditions.</a:t>
            </a:r>
            <a:r>
              <a:rPr lang="en-US" sz="1200" dirty="0">
                <a:solidFill>
                  <a:srgbClr val="333333"/>
                </a:solidFill>
              </a:rPr>
              <a:t/>
            </a:r>
            <a:br>
              <a:rPr lang="en-US" sz="1200" dirty="0">
                <a:solidFill>
                  <a:srgbClr val="333333"/>
                </a:solidFill>
              </a:rPr>
            </a:br>
            <a:r>
              <a:rPr lang="en-US" sz="1200" dirty="0">
                <a:solidFill>
                  <a:srgbClr val="333333"/>
                </a:solidFill>
              </a:rPr>
              <a:t/>
            </a:r>
            <a:br>
              <a:rPr lang="en-US" sz="1200" dirty="0">
                <a:solidFill>
                  <a:srgbClr val="333333"/>
                </a:solidFill>
              </a:rPr>
            </a:br>
            <a:r>
              <a:rPr lang="en-US" sz="1200" b="1" dirty="0">
                <a:solidFill>
                  <a:srgbClr val="333333"/>
                </a:solidFill>
                <a:latin typeface="inherit"/>
              </a:rPr>
              <a:t>We are located </a:t>
            </a:r>
            <a:r>
              <a:rPr lang="en-US" sz="1200" b="1" dirty="0" smtClean="0">
                <a:solidFill>
                  <a:srgbClr val="333333"/>
                </a:solidFill>
                <a:latin typeface="inherit"/>
              </a:rPr>
              <a:t>in </a:t>
            </a:r>
            <a:r>
              <a:rPr lang="en-US" sz="1200" b="1" dirty="0" err="1">
                <a:solidFill>
                  <a:srgbClr val="333333"/>
                </a:solidFill>
                <a:latin typeface="inherit"/>
              </a:rPr>
              <a:t>Göteborg</a:t>
            </a:r>
            <a:r>
              <a:rPr lang="en-US" sz="1200" b="1" dirty="0">
                <a:solidFill>
                  <a:srgbClr val="333333"/>
                </a:solidFill>
                <a:latin typeface="inherit"/>
              </a:rPr>
              <a:t> and Linköping. RUAG Space AB is a part of the space division within RUAG Holding AG, a </a:t>
            </a:r>
            <a:r>
              <a:rPr lang="en-US" sz="1200" b="1" dirty="0" err="1">
                <a:solidFill>
                  <a:srgbClr val="333333"/>
                </a:solidFill>
                <a:latin typeface="inherit"/>
              </a:rPr>
              <a:t>swiss</a:t>
            </a:r>
            <a:r>
              <a:rPr lang="en-US" sz="1200" b="1" dirty="0">
                <a:solidFill>
                  <a:srgbClr val="333333"/>
                </a:solidFill>
                <a:latin typeface="inherit"/>
              </a:rPr>
              <a:t> technology group. The space division has approx. 1 100 employees in Switzerland, Sweden and Austria</a:t>
            </a:r>
            <a:r>
              <a:rPr lang="en-US" sz="1200" b="1" dirty="0" smtClean="0">
                <a:solidFill>
                  <a:srgbClr val="333333"/>
                </a:solidFill>
                <a:latin typeface="inherit"/>
              </a:rPr>
              <a:t>.</a:t>
            </a:r>
            <a:endParaRPr lang="en-US" sz="1200" dirty="0">
              <a:solidFill>
                <a:srgbClr val="333333"/>
              </a:solidFill>
            </a:endParaRPr>
          </a:p>
          <a:p>
            <a:endParaRPr lang="en-US" sz="1200" dirty="0">
              <a:solidFill>
                <a:srgbClr val="333333"/>
              </a:solidFill>
            </a:endParaRPr>
          </a:p>
          <a:p>
            <a:r>
              <a:rPr lang="en-US" sz="1200" dirty="0"/>
              <a:t>RUAG Space is cooperating with Chalmers, KTH and Ericsson within CHASE, Chalmers Antenna Systems Excellence </a:t>
            </a:r>
            <a:r>
              <a:rPr lang="en-US" sz="1200" dirty="0" smtClean="0"/>
              <a:t>Centre. Our </a:t>
            </a:r>
            <a:r>
              <a:rPr lang="en-US" sz="1200" dirty="0"/>
              <a:t>project is called Next Generation Array Antennas, NGAA. RUAGs main interest is in sparse array antennas for satellite </a:t>
            </a:r>
            <a:r>
              <a:rPr lang="en-US" sz="1200" dirty="0" smtClean="0"/>
              <a:t>applications. The </a:t>
            </a:r>
            <a:r>
              <a:rPr lang="en-US" sz="1200" dirty="0"/>
              <a:t>project has now come to an exciting stage, where it is time to apply the newly developed theory and simulation methods. We want to ensure that the optimizations run smoothly in the RUAG Space IT environment and that the MATLAB code works jointly with the </a:t>
            </a:r>
            <a:r>
              <a:rPr lang="en-US" sz="1200" dirty="0" smtClean="0"/>
              <a:t>commercial </a:t>
            </a:r>
            <a:r>
              <a:rPr lang="en-US" sz="1200" dirty="0"/>
              <a:t>FEKO code. We also want to perform several case studies of trade-offs for the sparse </a:t>
            </a:r>
            <a:r>
              <a:rPr lang="en-US" sz="1200" dirty="0" smtClean="0"/>
              <a:t>array. This </a:t>
            </a:r>
            <a:r>
              <a:rPr lang="en-US" sz="1200" dirty="0"/>
              <a:t>should be the objective of a master thesis project. </a:t>
            </a:r>
          </a:p>
          <a:p>
            <a:endParaRPr lang="en-US" sz="1200" dirty="0" smtClean="0"/>
          </a:p>
          <a:p>
            <a:r>
              <a:rPr lang="en-US" sz="1200" dirty="0" smtClean="0"/>
              <a:t>The </a:t>
            </a:r>
            <a:r>
              <a:rPr lang="en-US" sz="1200" dirty="0"/>
              <a:t>thesis project starts with reading up on sparse arrays, trying out the software and making a plan for the work and for the report. Familiarization to the optimization code is done by running through some documented examples and some new </a:t>
            </a:r>
            <a:r>
              <a:rPr lang="en-US" sz="1200" dirty="0" smtClean="0"/>
              <a:t>ones. Then</a:t>
            </a:r>
            <a:r>
              <a:rPr lang="en-US" sz="1200" dirty="0"/>
              <a:t>, several trade-off studies are to be performed</a:t>
            </a:r>
            <a:r>
              <a:rPr lang="en-US" sz="1200" dirty="0" smtClean="0"/>
              <a:t>.  Important </a:t>
            </a:r>
            <a:r>
              <a:rPr lang="en-US" sz="1200" dirty="0"/>
              <a:t>trade-offs of interest are</a:t>
            </a:r>
            <a:r>
              <a:rPr lang="en-US" sz="1200" dirty="0" smtClean="0"/>
              <a:t>:</a:t>
            </a:r>
          </a:p>
          <a:p>
            <a:endParaRPr lang="en-US" sz="1200" dirty="0"/>
          </a:p>
          <a:p>
            <a:pPr>
              <a:buFont typeface="Arial" panose="020B0604020202020204" pitchFamily="34" charset="0"/>
              <a:buChar char="•"/>
            </a:pPr>
            <a:r>
              <a:rPr lang="en-US" sz="1200" dirty="0"/>
              <a:t>Number of elements and controls depending on coverage</a:t>
            </a:r>
          </a:p>
          <a:p>
            <a:pPr>
              <a:buFont typeface="Arial" panose="020B0604020202020204" pitchFamily="34" charset="0"/>
              <a:buChar char="•"/>
            </a:pPr>
            <a:r>
              <a:rPr lang="en-US" sz="1200" dirty="0"/>
              <a:t>Total aperture size</a:t>
            </a:r>
          </a:p>
          <a:p>
            <a:pPr>
              <a:buFont typeface="Arial" panose="020B0604020202020204" pitchFamily="34" charset="0"/>
              <a:buChar char="•"/>
            </a:pPr>
            <a:r>
              <a:rPr lang="en-US" sz="1200" dirty="0"/>
              <a:t>Element positioning</a:t>
            </a:r>
          </a:p>
          <a:p>
            <a:pPr>
              <a:buFont typeface="Arial" panose="020B0604020202020204" pitchFamily="34" charset="0"/>
              <a:buChar char="•"/>
            </a:pPr>
            <a:r>
              <a:rPr lang="en-US" sz="1200" dirty="0"/>
              <a:t>Element size versus number of elements</a:t>
            </a:r>
          </a:p>
          <a:p>
            <a:pPr>
              <a:buFont typeface="Arial" panose="020B0604020202020204" pitchFamily="34" charset="0"/>
              <a:buChar char="•"/>
            </a:pPr>
            <a:r>
              <a:rPr lang="en-US" sz="1200" dirty="0"/>
              <a:t>Number of elements versus </a:t>
            </a:r>
            <a:r>
              <a:rPr lang="en-US" sz="1200" dirty="0" err="1"/>
              <a:t>sidelobe</a:t>
            </a:r>
            <a:r>
              <a:rPr lang="en-US" sz="1200" dirty="0"/>
              <a:t> level, gain loss, &amp;c.</a:t>
            </a:r>
          </a:p>
          <a:p>
            <a:pPr>
              <a:buFont typeface="Arial" panose="020B0604020202020204" pitchFamily="34" charset="0"/>
              <a:buChar char="•"/>
            </a:pPr>
            <a:r>
              <a:rPr lang="en-US" sz="1200" dirty="0"/>
              <a:t>Effects of changed coverage or </a:t>
            </a:r>
            <a:r>
              <a:rPr lang="en-US" sz="1200" dirty="0" err="1"/>
              <a:t>interbeam</a:t>
            </a:r>
            <a:r>
              <a:rPr lang="en-US" sz="1200" dirty="0"/>
              <a:t> distance</a:t>
            </a:r>
          </a:p>
          <a:p>
            <a:pPr>
              <a:buFont typeface="Arial" panose="020B0604020202020204" pitchFamily="34" charset="0"/>
              <a:buChar char="•"/>
            </a:pPr>
            <a:r>
              <a:rPr lang="en-US" sz="1200" dirty="0"/>
              <a:t>Common Rx/</a:t>
            </a:r>
            <a:r>
              <a:rPr lang="en-US" sz="1200" dirty="0" err="1"/>
              <a:t>Tx</a:t>
            </a:r>
            <a:r>
              <a:rPr lang="en-US" sz="1200" dirty="0"/>
              <a:t> elements or separate?</a:t>
            </a:r>
          </a:p>
          <a:p>
            <a:endParaRPr lang="en-US" sz="1200" dirty="0" smtClean="0"/>
          </a:p>
          <a:p>
            <a:r>
              <a:rPr lang="en-US" sz="1200" dirty="0" smtClean="0"/>
              <a:t>The </a:t>
            </a:r>
            <a:r>
              <a:rPr lang="en-US" sz="1200" dirty="0"/>
              <a:t>thesis work will be performed in close cooperation with Chalmers. Contact persons at Chalmers are Marianna </a:t>
            </a:r>
            <a:r>
              <a:rPr lang="en-US" sz="1200" dirty="0" err="1"/>
              <a:t>Ivashina</a:t>
            </a:r>
            <a:r>
              <a:rPr lang="en-US" sz="1200" dirty="0"/>
              <a:t> and Rob Maaskant at the antenna group within the Signals and Systems department</a:t>
            </a:r>
            <a:r>
              <a:rPr lang="en-US" sz="1200" dirty="0" smtClean="0"/>
              <a:t>.</a:t>
            </a:r>
            <a:endParaRPr lang="en-US" sz="1200" dirty="0"/>
          </a:p>
          <a:p>
            <a:r>
              <a:rPr lang="en-US" sz="1200" dirty="0"/>
              <a:t>For more information, please </a:t>
            </a:r>
            <a:r>
              <a:rPr lang="en-US" sz="1200" dirty="0" smtClean="0"/>
              <a:t>contact: Johan </a:t>
            </a:r>
            <a:r>
              <a:rPr lang="en-US" sz="1200" dirty="0" err="1"/>
              <a:t>Wettergren</a:t>
            </a:r>
            <a:r>
              <a:rPr lang="en-US" sz="1200" dirty="0"/>
              <a:t>, +46 31 735 4034,  </a:t>
            </a:r>
            <a:r>
              <a:rPr lang="en-US" sz="1200" dirty="0" err="1"/>
              <a:t>johan.wettergren</a:t>
            </a:r>
            <a:r>
              <a:rPr lang="en-US" sz="1200" dirty="0"/>
              <a:t>@ </a:t>
            </a:r>
            <a:r>
              <a:rPr lang="en-US" sz="1200" dirty="0" smtClean="0"/>
              <a:t>ruag.com</a:t>
            </a:r>
            <a:endParaRPr lang="en-US" sz="1200" dirty="0"/>
          </a:p>
        </p:txBody>
      </p:sp>
      <p:cxnSp>
        <p:nvCxnSpPr>
          <p:cNvPr id="4" name="Straight Connector 3"/>
          <p:cNvCxnSpPr/>
          <p:nvPr/>
        </p:nvCxnSpPr>
        <p:spPr>
          <a:xfrm>
            <a:off x="179512" y="2276872"/>
            <a:ext cx="8712968" cy="0"/>
          </a:xfrm>
          <a:prstGeom prst="line">
            <a:avLst/>
          </a:prstGeom>
          <a:ln w="254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07179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5" name="Rectangle 2"/>
          <p:cNvSpPr>
            <a:spLocks noGrp="1" noChangeArrowheads="1"/>
          </p:cNvSpPr>
          <p:nvPr>
            <p:ph type="title"/>
          </p:nvPr>
        </p:nvSpPr>
        <p:spPr/>
        <p:txBody>
          <a:bodyPr/>
          <a:lstStyle/>
          <a:p>
            <a:pPr eaLnBrk="1" hangingPunct="1"/>
            <a:r>
              <a:rPr lang="en-GB" smtClean="0"/>
              <a:t>Passive two-ports – Chain parameters</a:t>
            </a:r>
          </a:p>
        </p:txBody>
      </p:sp>
      <p:sp>
        <p:nvSpPr>
          <p:cNvPr id="12296" name="Rectangle 3"/>
          <p:cNvSpPr>
            <a:spLocks noChangeArrowheads="1"/>
          </p:cNvSpPr>
          <p:nvPr/>
        </p:nvSpPr>
        <p:spPr bwMode="auto">
          <a:xfrm>
            <a:off x="0" y="3195638"/>
            <a:ext cx="9144000" cy="0"/>
          </a:xfrm>
          <a:prstGeom prst="rect">
            <a:avLst/>
          </a:prstGeom>
          <a:noFill/>
          <a:ln w="9525">
            <a:noFill/>
            <a:miter lim="800000"/>
            <a:headEnd/>
            <a:tailEnd/>
          </a:ln>
        </p:spPr>
        <p:txBody>
          <a:bodyPr wrap="none" anchor="ctr">
            <a:spAutoFit/>
          </a:bodyPr>
          <a:lstStyle/>
          <a:p>
            <a:endParaRPr lang="en-US"/>
          </a:p>
        </p:txBody>
      </p:sp>
      <p:sp>
        <p:nvSpPr>
          <p:cNvPr id="12297" name="Rectangle 4"/>
          <p:cNvSpPr>
            <a:spLocks noChangeArrowheads="1"/>
          </p:cNvSpPr>
          <p:nvPr/>
        </p:nvSpPr>
        <p:spPr bwMode="auto">
          <a:xfrm>
            <a:off x="0" y="3328988"/>
            <a:ext cx="9144000" cy="0"/>
          </a:xfrm>
          <a:prstGeom prst="rect">
            <a:avLst/>
          </a:prstGeom>
          <a:noFill/>
          <a:ln w="9525">
            <a:noFill/>
            <a:miter lim="800000"/>
            <a:headEnd/>
            <a:tailEnd/>
          </a:ln>
        </p:spPr>
        <p:txBody>
          <a:bodyPr wrap="none" anchor="ctr">
            <a:spAutoFit/>
          </a:bodyPr>
          <a:lstStyle/>
          <a:p>
            <a:endParaRPr lang="en-US"/>
          </a:p>
        </p:txBody>
      </p:sp>
      <p:sp>
        <p:nvSpPr>
          <p:cNvPr id="12298" name="Text Box 5"/>
          <p:cNvSpPr txBox="1">
            <a:spLocks noChangeArrowheads="1"/>
          </p:cNvSpPr>
          <p:nvPr/>
        </p:nvSpPr>
        <p:spPr bwMode="auto">
          <a:xfrm>
            <a:off x="3787775" y="3016250"/>
            <a:ext cx="1720850" cy="366713"/>
          </a:xfrm>
          <a:prstGeom prst="rect">
            <a:avLst/>
          </a:prstGeom>
          <a:noFill/>
          <a:ln w="9525">
            <a:noFill/>
            <a:miter lim="800000"/>
            <a:headEnd/>
            <a:tailEnd/>
          </a:ln>
        </p:spPr>
        <p:txBody>
          <a:bodyPr wrap="none">
            <a:spAutoFit/>
          </a:bodyPr>
          <a:lstStyle/>
          <a:p>
            <a:r>
              <a:rPr lang="en-GB"/>
              <a:t>or in short form</a:t>
            </a:r>
          </a:p>
        </p:txBody>
      </p:sp>
      <p:sp>
        <p:nvSpPr>
          <p:cNvPr id="12299" name="Rectangle 7"/>
          <p:cNvSpPr>
            <a:spLocks noChangeArrowheads="1"/>
          </p:cNvSpPr>
          <p:nvPr/>
        </p:nvSpPr>
        <p:spPr bwMode="auto">
          <a:xfrm>
            <a:off x="0" y="3195638"/>
            <a:ext cx="9144000" cy="0"/>
          </a:xfrm>
          <a:prstGeom prst="rect">
            <a:avLst/>
          </a:prstGeom>
          <a:noFill/>
          <a:ln w="25400">
            <a:noFill/>
            <a:miter lim="800000"/>
            <a:headEnd/>
            <a:tailEnd/>
          </a:ln>
        </p:spPr>
        <p:txBody>
          <a:bodyPr wrap="none" anchor="ctr">
            <a:spAutoFit/>
          </a:bodyPr>
          <a:lstStyle/>
          <a:p>
            <a:endParaRPr lang="en-US"/>
          </a:p>
        </p:txBody>
      </p:sp>
      <p:sp>
        <p:nvSpPr>
          <p:cNvPr id="12300" name="Rectangle 9"/>
          <p:cNvSpPr>
            <a:spLocks noChangeArrowheads="1"/>
          </p:cNvSpPr>
          <p:nvPr/>
        </p:nvSpPr>
        <p:spPr bwMode="auto">
          <a:xfrm>
            <a:off x="0" y="3328988"/>
            <a:ext cx="9144000" cy="0"/>
          </a:xfrm>
          <a:prstGeom prst="rect">
            <a:avLst/>
          </a:prstGeom>
          <a:noFill/>
          <a:ln w="25400">
            <a:noFill/>
            <a:miter lim="800000"/>
            <a:headEnd/>
            <a:tailEnd/>
          </a:ln>
        </p:spPr>
        <p:txBody>
          <a:bodyPr wrap="none" anchor="ctr">
            <a:spAutoFit/>
          </a:bodyPr>
          <a:lstStyle/>
          <a:p>
            <a:endParaRPr lang="en-US"/>
          </a:p>
        </p:txBody>
      </p:sp>
      <p:sp>
        <p:nvSpPr>
          <p:cNvPr id="12301" name="Rectangle 12"/>
          <p:cNvSpPr>
            <a:spLocks noChangeArrowheads="1"/>
          </p:cNvSpPr>
          <p:nvPr/>
        </p:nvSpPr>
        <p:spPr bwMode="auto">
          <a:xfrm>
            <a:off x="0" y="3195638"/>
            <a:ext cx="9144000" cy="0"/>
          </a:xfrm>
          <a:prstGeom prst="rect">
            <a:avLst/>
          </a:prstGeom>
          <a:noFill/>
          <a:ln w="25400">
            <a:noFill/>
            <a:miter lim="800000"/>
            <a:headEnd/>
            <a:tailEnd/>
          </a:ln>
        </p:spPr>
        <p:txBody>
          <a:bodyPr wrap="none" anchor="ctr">
            <a:spAutoFit/>
          </a:bodyPr>
          <a:lstStyle/>
          <a:p>
            <a:endParaRPr lang="en-US"/>
          </a:p>
        </p:txBody>
      </p:sp>
      <p:graphicFrame>
        <p:nvGraphicFramePr>
          <p:cNvPr id="12290" name="Object 11"/>
          <p:cNvGraphicFramePr>
            <a:graphicFrameLocks noChangeAspect="1"/>
          </p:cNvGraphicFramePr>
          <p:nvPr/>
        </p:nvGraphicFramePr>
        <p:xfrm>
          <a:off x="1258888" y="2852738"/>
          <a:ext cx="2255837" cy="708025"/>
        </p:xfrm>
        <a:graphic>
          <a:graphicData uri="http://schemas.openxmlformats.org/presentationml/2006/ole">
            <mc:AlternateContent xmlns:mc="http://schemas.openxmlformats.org/markup-compatibility/2006">
              <mc:Choice xmlns:v="urn:schemas-microsoft-com:vml" Requires="v">
                <p:oleObj spid="_x0000_s12515" name="Equation" r:id="rId3" imgW="1485900" imgH="469900" progId="Equation.3">
                  <p:embed/>
                </p:oleObj>
              </mc:Choice>
              <mc:Fallback>
                <p:oleObj name="Equation" r:id="rId3" imgW="1485900" imgH="469900" progId="Equation.3">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8888" y="2852738"/>
                        <a:ext cx="2255837" cy="708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302" name="Rectangle 14"/>
          <p:cNvSpPr>
            <a:spLocks noChangeArrowheads="1"/>
          </p:cNvSpPr>
          <p:nvPr/>
        </p:nvSpPr>
        <p:spPr bwMode="auto">
          <a:xfrm>
            <a:off x="0" y="3295650"/>
            <a:ext cx="9144000" cy="0"/>
          </a:xfrm>
          <a:prstGeom prst="rect">
            <a:avLst/>
          </a:prstGeom>
          <a:noFill/>
          <a:ln w="25400">
            <a:noFill/>
            <a:miter lim="800000"/>
            <a:headEnd/>
            <a:tailEnd/>
          </a:ln>
        </p:spPr>
        <p:txBody>
          <a:bodyPr wrap="none" anchor="ctr">
            <a:spAutoFit/>
          </a:bodyPr>
          <a:lstStyle/>
          <a:p>
            <a:endParaRPr lang="en-US"/>
          </a:p>
        </p:txBody>
      </p:sp>
      <p:graphicFrame>
        <p:nvGraphicFramePr>
          <p:cNvPr id="12291" name="Object 13"/>
          <p:cNvGraphicFramePr>
            <a:graphicFrameLocks noChangeAspect="1"/>
          </p:cNvGraphicFramePr>
          <p:nvPr/>
        </p:nvGraphicFramePr>
        <p:xfrm>
          <a:off x="5940425" y="2997200"/>
          <a:ext cx="1411288" cy="398463"/>
        </p:xfrm>
        <a:graphic>
          <a:graphicData uri="http://schemas.openxmlformats.org/presentationml/2006/ole">
            <mc:AlternateContent xmlns:mc="http://schemas.openxmlformats.org/markup-compatibility/2006">
              <mc:Choice xmlns:v="urn:schemas-microsoft-com:vml" Requires="v">
                <p:oleObj spid="_x0000_s12516" name="Equation" r:id="rId5" imgW="939392" imgH="266584" progId="Equation.3">
                  <p:embed/>
                </p:oleObj>
              </mc:Choice>
              <mc:Fallback>
                <p:oleObj name="Equation" r:id="rId5" imgW="939392" imgH="266584" progId="Equation.3">
                  <p:embed/>
                  <p:pic>
                    <p:nvPicPr>
                      <p:cNvPr id="0"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40425" y="2997200"/>
                        <a:ext cx="1411288" cy="398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303" name="Rectangle 16"/>
          <p:cNvSpPr>
            <a:spLocks noChangeArrowheads="1"/>
          </p:cNvSpPr>
          <p:nvPr/>
        </p:nvSpPr>
        <p:spPr bwMode="auto">
          <a:xfrm>
            <a:off x="1258888" y="4049713"/>
            <a:ext cx="3160712" cy="320675"/>
          </a:xfrm>
          <a:prstGeom prst="rect">
            <a:avLst/>
          </a:prstGeom>
          <a:noFill/>
          <a:ln w="25400">
            <a:noFill/>
            <a:miter lim="800000"/>
            <a:headEnd/>
            <a:tailEnd/>
          </a:ln>
        </p:spPr>
        <p:txBody>
          <a:bodyPr wrap="none" anchor="ctr">
            <a:spAutoFit/>
          </a:bodyPr>
          <a:lstStyle/>
          <a:p>
            <a:r>
              <a:rPr lang="en-GB" sz="1500">
                <a:cs typeface="Times New Roman" pitchFamily="18" charset="0"/>
              </a:rPr>
              <a:t>Note the minus sign for the current </a:t>
            </a:r>
            <a:endParaRPr lang="en-GB" sz="2400"/>
          </a:p>
        </p:txBody>
      </p:sp>
      <p:graphicFrame>
        <p:nvGraphicFramePr>
          <p:cNvPr id="12292" name="Object 15"/>
          <p:cNvGraphicFramePr>
            <a:graphicFrameLocks noChangeAspect="1"/>
          </p:cNvGraphicFramePr>
          <p:nvPr/>
        </p:nvGraphicFramePr>
        <p:xfrm>
          <a:off x="4324350" y="4070350"/>
          <a:ext cx="244475" cy="301625"/>
        </p:xfrm>
        <a:graphic>
          <a:graphicData uri="http://schemas.openxmlformats.org/presentationml/2006/ole">
            <mc:AlternateContent xmlns:mc="http://schemas.openxmlformats.org/markup-compatibility/2006">
              <mc:Choice xmlns:v="urn:schemas-microsoft-com:vml" Requires="v">
                <p:oleObj spid="_x0000_s12517" name="Equation" r:id="rId7" imgW="164957" imgH="203024" progId="Equation.3">
                  <p:embed/>
                </p:oleObj>
              </mc:Choice>
              <mc:Fallback>
                <p:oleObj name="Equation" r:id="rId7" imgW="164957" imgH="203024" progId="Equation.3">
                  <p:embed/>
                  <p:pic>
                    <p:nvPicPr>
                      <p:cNvPr id="0" name="Object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24350" y="4070350"/>
                        <a:ext cx="244475" cy="301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293" name="Object 17"/>
          <p:cNvGraphicFramePr>
            <a:graphicFrameLocks noChangeAspect="1"/>
          </p:cNvGraphicFramePr>
          <p:nvPr/>
        </p:nvGraphicFramePr>
        <p:xfrm>
          <a:off x="4295775" y="4789488"/>
          <a:ext cx="2005013" cy="727075"/>
        </p:xfrm>
        <a:graphic>
          <a:graphicData uri="http://schemas.openxmlformats.org/presentationml/2006/ole">
            <mc:AlternateContent xmlns:mc="http://schemas.openxmlformats.org/markup-compatibility/2006">
              <mc:Choice xmlns:v="urn:schemas-microsoft-com:vml" Requires="v">
                <p:oleObj spid="_x0000_s12518" name="Equation" r:id="rId9" imgW="1320480" imgH="482400" progId="Equation.3">
                  <p:embed/>
                </p:oleObj>
              </mc:Choice>
              <mc:Fallback>
                <p:oleObj name="Equation" r:id="rId9" imgW="1320480" imgH="482400" progId="Equation.3">
                  <p:embed/>
                  <p:pic>
                    <p:nvPicPr>
                      <p:cNvPr id="0" name="Object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95775" y="4789488"/>
                        <a:ext cx="2005013" cy="727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304" name="Text Box 18"/>
          <p:cNvSpPr txBox="1">
            <a:spLocks noChangeArrowheads="1"/>
          </p:cNvSpPr>
          <p:nvPr/>
        </p:nvSpPr>
        <p:spPr bwMode="auto">
          <a:xfrm>
            <a:off x="2279650" y="5005388"/>
            <a:ext cx="1847850" cy="366712"/>
          </a:xfrm>
          <a:prstGeom prst="rect">
            <a:avLst/>
          </a:prstGeom>
          <a:noFill/>
          <a:ln w="9525">
            <a:noFill/>
            <a:miter lim="800000"/>
            <a:headEnd/>
            <a:tailEnd/>
          </a:ln>
        </p:spPr>
        <p:txBody>
          <a:bodyPr wrap="none">
            <a:spAutoFit/>
          </a:bodyPr>
          <a:lstStyle/>
          <a:p>
            <a:r>
              <a:rPr lang="en-GB"/>
              <a:t>Often written as;</a:t>
            </a:r>
          </a:p>
        </p:txBody>
      </p:sp>
      <p:sp>
        <p:nvSpPr>
          <p:cNvPr id="12305" name="Line 19"/>
          <p:cNvSpPr>
            <a:spLocks noChangeShapeType="1"/>
          </p:cNvSpPr>
          <p:nvPr/>
        </p:nvSpPr>
        <p:spPr bwMode="auto">
          <a:xfrm>
            <a:off x="250825" y="4579938"/>
            <a:ext cx="8569325" cy="0"/>
          </a:xfrm>
          <a:prstGeom prst="line">
            <a:avLst/>
          </a:prstGeom>
          <a:noFill/>
          <a:ln w="19050">
            <a:solidFill>
              <a:schemeClr val="tx1"/>
            </a:solidFill>
            <a:round/>
            <a:headEnd/>
            <a:tailEnd/>
          </a:ln>
        </p:spPr>
        <p:txBody>
          <a:bodyPr/>
          <a:lstStyle/>
          <a:p>
            <a:endParaRPr lang="sv-SE"/>
          </a:p>
        </p:txBody>
      </p:sp>
      <p:graphicFrame>
        <p:nvGraphicFramePr>
          <p:cNvPr id="12294" name="Object 21"/>
          <p:cNvGraphicFramePr>
            <a:graphicFrameLocks noChangeAspect="1"/>
          </p:cNvGraphicFramePr>
          <p:nvPr/>
        </p:nvGraphicFramePr>
        <p:xfrm>
          <a:off x="684213" y="1125538"/>
          <a:ext cx="3267075" cy="1328737"/>
        </p:xfrm>
        <a:graphic>
          <a:graphicData uri="http://schemas.openxmlformats.org/presentationml/2006/ole">
            <mc:AlternateContent xmlns:mc="http://schemas.openxmlformats.org/markup-compatibility/2006">
              <mc:Choice xmlns:v="urn:schemas-microsoft-com:vml" Requires="v">
                <p:oleObj spid="_x0000_s12519" name="Microsoft Drawing" r:id="rId11" imgW="2170080" imgH="887400" progId="MSDraw">
                  <p:embed/>
                </p:oleObj>
              </mc:Choice>
              <mc:Fallback>
                <p:oleObj name="Microsoft Drawing" r:id="rId11" imgW="2170080" imgH="887400" progId="MSDraw">
                  <p:embed/>
                  <p:pic>
                    <p:nvPicPr>
                      <p:cNvPr id="0" name="Object 2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4213" y="1125538"/>
                        <a:ext cx="3267075"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306" name="Rectangle 22"/>
          <p:cNvSpPr>
            <a:spLocks noChangeArrowheads="1"/>
          </p:cNvSpPr>
          <p:nvPr/>
        </p:nvSpPr>
        <p:spPr bwMode="auto">
          <a:xfrm>
            <a:off x="1187450" y="5805488"/>
            <a:ext cx="7767638" cy="336550"/>
          </a:xfrm>
          <a:prstGeom prst="rect">
            <a:avLst/>
          </a:prstGeom>
          <a:noFill/>
          <a:ln w="9525">
            <a:noFill/>
            <a:miter lim="800000"/>
            <a:headEnd/>
            <a:tailEnd/>
          </a:ln>
        </p:spPr>
        <p:txBody>
          <a:bodyPr wrap="none" lIns="92075" tIns="46038" rIns="92075" bIns="46038">
            <a:spAutoFit/>
          </a:bodyPr>
          <a:lstStyle/>
          <a:p>
            <a:pPr eaLnBrk="0" hangingPunct="0"/>
            <a:r>
              <a:rPr lang="en-GB" sz="1600" b="1">
                <a:latin typeface="Helvetica" charset="0"/>
              </a:rPr>
              <a:t>Note: There exist no equivalent circuit representation for the chain parameters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8" name="Rectangle 2"/>
          <p:cNvSpPr>
            <a:spLocks noGrp="1" noChangeArrowheads="1"/>
          </p:cNvSpPr>
          <p:nvPr>
            <p:ph type="title"/>
          </p:nvPr>
        </p:nvSpPr>
        <p:spPr/>
        <p:txBody>
          <a:bodyPr/>
          <a:lstStyle/>
          <a:p>
            <a:pPr eaLnBrk="1" hangingPunct="1"/>
            <a:r>
              <a:rPr lang="en-GB" smtClean="0"/>
              <a:t>Passive two-ports – Chain parameters</a:t>
            </a:r>
          </a:p>
        </p:txBody>
      </p:sp>
      <p:sp>
        <p:nvSpPr>
          <p:cNvPr id="13319" name="Rectangle 3"/>
          <p:cNvSpPr>
            <a:spLocks noChangeArrowheads="1"/>
          </p:cNvSpPr>
          <p:nvPr/>
        </p:nvSpPr>
        <p:spPr bwMode="auto">
          <a:xfrm>
            <a:off x="0" y="3195638"/>
            <a:ext cx="9144000" cy="0"/>
          </a:xfrm>
          <a:prstGeom prst="rect">
            <a:avLst/>
          </a:prstGeom>
          <a:noFill/>
          <a:ln w="9525">
            <a:noFill/>
            <a:miter lim="800000"/>
            <a:headEnd/>
            <a:tailEnd/>
          </a:ln>
        </p:spPr>
        <p:txBody>
          <a:bodyPr wrap="none" anchor="ctr">
            <a:spAutoFit/>
          </a:bodyPr>
          <a:lstStyle/>
          <a:p>
            <a:endParaRPr lang="en-US"/>
          </a:p>
        </p:txBody>
      </p:sp>
      <p:sp>
        <p:nvSpPr>
          <p:cNvPr id="13320" name="Rectangle 4"/>
          <p:cNvSpPr>
            <a:spLocks noChangeArrowheads="1"/>
          </p:cNvSpPr>
          <p:nvPr/>
        </p:nvSpPr>
        <p:spPr bwMode="auto">
          <a:xfrm>
            <a:off x="0" y="3328988"/>
            <a:ext cx="9144000" cy="0"/>
          </a:xfrm>
          <a:prstGeom prst="rect">
            <a:avLst/>
          </a:prstGeom>
          <a:noFill/>
          <a:ln w="9525">
            <a:noFill/>
            <a:miter lim="800000"/>
            <a:headEnd/>
            <a:tailEnd/>
          </a:ln>
        </p:spPr>
        <p:txBody>
          <a:bodyPr wrap="none" anchor="ctr">
            <a:spAutoFit/>
          </a:bodyPr>
          <a:lstStyle/>
          <a:p>
            <a:endParaRPr lang="en-US"/>
          </a:p>
        </p:txBody>
      </p:sp>
      <p:sp>
        <p:nvSpPr>
          <p:cNvPr id="13321" name="Rectangle 7"/>
          <p:cNvSpPr>
            <a:spLocks noChangeArrowheads="1"/>
          </p:cNvSpPr>
          <p:nvPr/>
        </p:nvSpPr>
        <p:spPr bwMode="auto">
          <a:xfrm>
            <a:off x="0" y="3195638"/>
            <a:ext cx="9144000" cy="0"/>
          </a:xfrm>
          <a:prstGeom prst="rect">
            <a:avLst/>
          </a:prstGeom>
          <a:noFill/>
          <a:ln w="25400">
            <a:noFill/>
            <a:miter lim="800000"/>
            <a:headEnd/>
            <a:tailEnd/>
          </a:ln>
        </p:spPr>
        <p:txBody>
          <a:bodyPr wrap="none" anchor="ctr">
            <a:spAutoFit/>
          </a:bodyPr>
          <a:lstStyle/>
          <a:p>
            <a:endParaRPr lang="en-US"/>
          </a:p>
        </p:txBody>
      </p:sp>
      <p:sp>
        <p:nvSpPr>
          <p:cNvPr id="13322" name="Rectangle 8"/>
          <p:cNvSpPr>
            <a:spLocks noChangeArrowheads="1"/>
          </p:cNvSpPr>
          <p:nvPr/>
        </p:nvSpPr>
        <p:spPr bwMode="auto">
          <a:xfrm>
            <a:off x="0" y="3328988"/>
            <a:ext cx="9144000" cy="0"/>
          </a:xfrm>
          <a:prstGeom prst="rect">
            <a:avLst/>
          </a:prstGeom>
          <a:noFill/>
          <a:ln w="25400">
            <a:noFill/>
            <a:miter lim="800000"/>
            <a:headEnd/>
            <a:tailEnd/>
          </a:ln>
        </p:spPr>
        <p:txBody>
          <a:bodyPr wrap="none" anchor="ctr">
            <a:spAutoFit/>
          </a:bodyPr>
          <a:lstStyle/>
          <a:p>
            <a:endParaRPr lang="en-US"/>
          </a:p>
        </p:txBody>
      </p:sp>
      <p:sp>
        <p:nvSpPr>
          <p:cNvPr id="13323" name="Rectangle 9"/>
          <p:cNvSpPr>
            <a:spLocks noChangeArrowheads="1"/>
          </p:cNvSpPr>
          <p:nvPr/>
        </p:nvSpPr>
        <p:spPr bwMode="auto">
          <a:xfrm>
            <a:off x="0" y="3195638"/>
            <a:ext cx="9144000" cy="0"/>
          </a:xfrm>
          <a:prstGeom prst="rect">
            <a:avLst/>
          </a:prstGeom>
          <a:noFill/>
          <a:ln w="25400">
            <a:noFill/>
            <a:miter lim="800000"/>
            <a:headEnd/>
            <a:tailEnd/>
          </a:ln>
        </p:spPr>
        <p:txBody>
          <a:bodyPr wrap="none" anchor="ctr">
            <a:spAutoFit/>
          </a:bodyPr>
          <a:lstStyle/>
          <a:p>
            <a:endParaRPr lang="en-US"/>
          </a:p>
        </p:txBody>
      </p:sp>
      <p:graphicFrame>
        <p:nvGraphicFramePr>
          <p:cNvPr id="13314" name="Object 10"/>
          <p:cNvGraphicFramePr>
            <a:graphicFrameLocks noChangeAspect="1"/>
          </p:cNvGraphicFramePr>
          <p:nvPr/>
        </p:nvGraphicFramePr>
        <p:xfrm>
          <a:off x="4356100" y="1557338"/>
          <a:ext cx="2255838" cy="708025"/>
        </p:xfrm>
        <a:graphic>
          <a:graphicData uri="http://schemas.openxmlformats.org/presentationml/2006/ole">
            <mc:AlternateContent xmlns:mc="http://schemas.openxmlformats.org/markup-compatibility/2006">
              <mc:Choice xmlns:v="urn:schemas-microsoft-com:vml" Requires="v">
                <p:oleObj spid="_x0000_s13494" name="Equation" r:id="rId3" imgW="1485900" imgH="469900" progId="Equation.3">
                  <p:embed/>
                </p:oleObj>
              </mc:Choice>
              <mc:Fallback>
                <p:oleObj name="Equation" r:id="rId3" imgW="1485900" imgH="469900" progId="Equation.3">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6100" y="1557338"/>
                        <a:ext cx="2255838" cy="708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324" name="Rectangle 11"/>
          <p:cNvSpPr>
            <a:spLocks noChangeArrowheads="1"/>
          </p:cNvSpPr>
          <p:nvPr/>
        </p:nvSpPr>
        <p:spPr bwMode="auto">
          <a:xfrm>
            <a:off x="0" y="3295650"/>
            <a:ext cx="9144000" cy="0"/>
          </a:xfrm>
          <a:prstGeom prst="rect">
            <a:avLst/>
          </a:prstGeom>
          <a:noFill/>
          <a:ln w="25400">
            <a:noFill/>
            <a:miter lim="800000"/>
            <a:headEnd/>
            <a:tailEnd/>
          </a:ln>
        </p:spPr>
        <p:txBody>
          <a:bodyPr wrap="none" anchor="ctr">
            <a:spAutoFit/>
          </a:bodyPr>
          <a:lstStyle/>
          <a:p>
            <a:endParaRPr lang="en-US"/>
          </a:p>
        </p:txBody>
      </p:sp>
      <p:sp>
        <p:nvSpPr>
          <p:cNvPr id="13325" name="Rectangle 16"/>
          <p:cNvSpPr>
            <a:spLocks noChangeArrowheads="1"/>
          </p:cNvSpPr>
          <p:nvPr/>
        </p:nvSpPr>
        <p:spPr bwMode="auto">
          <a:xfrm>
            <a:off x="0" y="3328988"/>
            <a:ext cx="9144000" cy="0"/>
          </a:xfrm>
          <a:prstGeom prst="rect">
            <a:avLst/>
          </a:prstGeom>
          <a:noFill/>
          <a:ln w="25400">
            <a:noFill/>
            <a:miter lim="800000"/>
            <a:headEnd/>
            <a:tailEnd/>
          </a:ln>
        </p:spPr>
        <p:txBody>
          <a:bodyPr wrap="none" anchor="ctr">
            <a:spAutoFit/>
          </a:bodyPr>
          <a:lstStyle/>
          <a:p>
            <a:endParaRPr lang="en-US"/>
          </a:p>
        </p:txBody>
      </p:sp>
      <p:graphicFrame>
        <p:nvGraphicFramePr>
          <p:cNvPr id="13315" name="Object 15"/>
          <p:cNvGraphicFramePr>
            <a:graphicFrameLocks noChangeAspect="1"/>
          </p:cNvGraphicFramePr>
          <p:nvPr/>
        </p:nvGraphicFramePr>
        <p:xfrm>
          <a:off x="3097213" y="3409950"/>
          <a:ext cx="1690687" cy="306388"/>
        </p:xfrm>
        <a:graphic>
          <a:graphicData uri="http://schemas.openxmlformats.org/presentationml/2006/ole">
            <mc:AlternateContent xmlns:mc="http://schemas.openxmlformats.org/markup-compatibility/2006">
              <mc:Choice xmlns:v="urn:schemas-microsoft-com:vml" Requires="v">
                <p:oleObj spid="_x0000_s13495" name="Equation" r:id="rId5" imgW="1104900" imgH="203200" progId="Equation.3">
                  <p:embed/>
                </p:oleObj>
              </mc:Choice>
              <mc:Fallback>
                <p:oleObj name="Equation" r:id="rId5" imgW="1104900" imgH="203200" progId="Equation.3">
                  <p:embed/>
                  <p:pic>
                    <p:nvPicPr>
                      <p:cNvPr id="0" name="Object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97213" y="3409950"/>
                        <a:ext cx="1690687" cy="306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326" name="Text Box 17"/>
          <p:cNvSpPr txBox="1">
            <a:spLocks noChangeArrowheads="1"/>
          </p:cNvSpPr>
          <p:nvPr/>
        </p:nvSpPr>
        <p:spPr bwMode="auto">
          <a:xfrm>
            <a:off x="250825" y="3357563"/>
            <a:ext cx="2698750" cy="366712"/>
          </a:xfrm>
          <a:prstGeom prst="rect">
            <a:avLst/>
          </a:prstGeom>
          <a:noFill/>
          <a:ln w="9525">
            <a:noFill/>
            <a:miter lim="800000"/>
            <a:headEnd/>
            <a:tailEnd/>
          </a:ln>
        </p:spPr>
        <p:txBody>
          <a:bodyPr wrap="none">
            <a:spAutoFit/>
          </a:bodyPr>
          <a:lstStyle/>
          <a:p>
            <a:r>
              <a:rPr lang="en-GB"/>
              <a:t>For a reciprocal network;</a:t>
            </a:r>
          </a:p>
        </p:txBody>
      </p:sp>
      <p:sp>
        <p:nvSpPr>
          <p:cNvPr id="13327" name="Text Box 18"/>
          <p:cNvSpPr txBox="1">
            <a:spLocks noChangeArrowheads="1"/>
          </p:cNvSpPr>
          <p:nvPr/>
        </p:nvSpPr>
        <p:spPr bwMode="auto">
          <a:xfrm>
            <a:off x="5003800" y="3357563"/>
            <a:ext cx="3638550" cy="366712"/>
          </a:xfrm>
          <a:prstGeom prst="rect">
            <a:avLst/>
          </a:prstGeom>
          <a:noFill/>
          <a:ln w="25400">
            <a:noFill/>
            <a:miter lim="800000"/>
            <a:headEnd/>
            <a:tailEnd/>
          </a:ln>
        </p:spPr>
        <p:txBody>
          <a:bodyPr wrap="none">
            <a:spAutoFit/>
          </a:bodyPr>
          <a:lstStyle/>
          <a:p>
            <a:r>
              <a:rPr lang="en-GB"/>
              <a:t>(i.e. the determinant equals unity)</a:t>
            </a:r>
            <a:r>
              <a:rPr lang="sv-SE"/>
              <a:t> </a:t>
            </a:r>
            <a:endParaRPr lang="en-GB"/>
          </a:p>
        </p:txBody>
      </p:sp>
      <p:sp>
        <p:nvSpPr>
          <p:cNvPr id="13328" name="Rectangle 20"/>
          <p:cNvSpPr>
            <a:spLocks noChangeArrowheads="1"/>
          </p:cNvSpPr>
          <p:nvPr/>
        </p:nvSpPr>
        <p:spPr bwMode="auto">
          <a:xfrm>
            <a:off x="0" y="3195638"/>
            <a:ext cx="9144000" cy="0"/>
          </a:xfrm>
          <a:prstGeom prst="rect">
            <a:avLst/>
          </a:prstGeom>
          <a:noFill/>
          <a:ln w="25400">
            <a:noFill/>
            <a:miter lim="800000"/>
            <a:headEnd/>
            <a:tailEnd/>
          </a:ln>
        </p:spPr>
        <p:txBody>
          <a:bodyPr wrap="none" anchor="ctr">
            <a:spAutoFit/>
          </a:bodyPr>
          <a:lstStyle/>
          <a:p>
            <a:endParaRPr lang="en-US"/>
          </a:p>
        </p:txBody>
      </p:sp>
      <p:graphicFrame>
        <p:nvGraphicFramePr>
          <p:cNvPr id="13316" name="Object 19"/>
          <p:cNvGraphicFramePr>
            <a:graphicFrameLocks noChangeAspect="1"/>
          </p:cNvGraphicFramePr>
          <p:nvPr/>
        </p:nvGraphicFramePr>
        <p:xfrm>
          <a:off x="5422900" y="4448175"/>
          <a:ext cx="2605088" cy="709613"/>
        </p:xfrm>
        <a:graphic>
          <a:graphicData uri="http://schemas.openxmlformats.org/presentationml/2006/ole">
            <mc:AlternateContent xmlns:mc="http://schemas.openxmlformats.org/markup-compatibility/2006">
              <mc:Choice xmlns:v="urn:schemas-microsoft-com:vml" Requires="v">
                <p:oleObj spid="_x0000_s13496" name="Equation" r:id="rId7" imgW="1714500" imgH="469900" progId="Equation.3">
                  <p:embed/>
                </p:oleObj>
              </mc:Choice>
              <mc:Fallback>
                <p:oleObj name="Equation" r:id="rId7" imgW="1714500" imgH="469900" progId="Equation.3">
                  <p:embed/>
                  <p:pic>
                    <p:nvPicPr>
                      <p:cNvPr id="0" name="Object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22900" y="4448175"/>
                        <a:ext cx="2605088" cy="709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329" name="Text Box 21"/>
          <p:cNvSpPr txBox="1">
            <a:spLocks noChangeArrowheads="1"/>
          </p:cNvSpPr>
          <p:nvPr/>
        </p:nvSpPr>
        <p:spPr bwMode="auto">
          <a:xfrm>
            <a:off x="250825" y="4592638"/>
            <a:ext cx="5073650" cy="366712"/>
          </a:xfrm>
          <a:prstGeom prst="rect">
            <a:avLst/>
          </a:prstGeom>
          <a:noFill/>
          <a:ln w="9525">
            <a:noFill/>
            <a:miter lim="800000"/>
            <a:headEnd/>
            <a:tailEnd/>
          </a:ln>
        </p:spPr>
        <p:txBody>
          <a:bodyPr wrap="none">
            <a:spAutoFit/>
          </a:bodyPr>
          <a:lstStyle/>
          <a:p>
            <a:r>
              <a:rPr lang="en-GB"/>
              <a:t>For a reciprocal network, the inverse T-matrix is;</a:t>
            </a:r>
          </a:p>
        </p:txBody>
      </p:sp>
      <p:graphicFrame>
        <p:nvGraphicFramePr>
          <p:cNvPr id="13317" name="Object 23"/>
          <p:cNvGraphicFramePr>
            <a:graphicFrameLocks noChangeAspect="1"/>
          </p:cNvGraphicFramePr>
          <p:nvPr/>
        </p:nvGraphicFramePr>
        <p:xfrm>
          <a:off x="684213" y="1125538"/>
          <a:ext cx="3267075" cy="1328737"/>
        </p:xfrm>
        <a:graphic>
          <a:graphicData uri="http://schemas.openxmlformats.org/presentationml/2006/ole">
            <mc:AlternateContent xmlns:mc="http://schemas.openxmlformats.org/markup-compatibility/2006">
              <mc:Choice xmlns:v="urn:schemas-microsoft-com:vml" Requires="v">
                <p:oleObj spid="_x0000_s13497" name="Microsoft Drawing" r:id="rId9" imgW="2170080" imgH="887400" progId="MSDraw">
                  <p:embed/>
                </p:oleObj>
              </mc:Choice>
              <mc:Fallback>
                <p:oleObj name="Microsoft Drawing" r:id="rId9" imgW="2170080" imgH="887400" progId="MSDraw">
                  <p:embed/>
                  <p:pic>
                    <p:nvPicPr>
                      <p:cNvPr id="0" name="Object 2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4213" y="1125538"/>
                        <a:ext cx="3267075"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2"/>
          <p:cNvSpPr>
            <a:spLocks noGrp="1" noChangeArrowheads="1"/>
          </p:cNvSpPr>
          <p:nvPr>
            <p:ph type="title"/>
          </p:nvPr>
        </p:nvSpPr>
        <p:spPr/>
        <p:txBody>
          <a:bodyPr/>
          <a:lstStyle/>
          <a:p>
            <a:pPr eaLnBrk="1" hangingPunct="1"/>
            <a:r>
              <a:rPr lang="en-GB" smtClean="0"/>
              <a:t>Passive two-ports – Chain parameters</a:t>
            </a:r>
          </a:p>
        </p:txBody>
      </p:sp>
      <p:sp>
        <p:nvSpPr>
          <p:cNvPr id="14341" name="Rectangle 3"/>
          <p:cNvSpPr>
            <a:spLocks noChangeArrowheads="1"/>
          </p:cNvSpPr>
          <p:nvPr/>
        </p:nvSpPr>
        <p:spPr bwMode="auto">
          <a:xfrm>
            <a:off x="0" y="2033588"/>
            <a:ext cx="9144000" cy="0"/>
          </a:xfrm>
          <a:prstGeom prst="rect">
            <a:avLst/>
          </a:prstGeom>
          <a:noFill/>
          <a:ln w="9525">
            <a:noFill/>
            <a:miter lim="800000"/>
            <a:headEnd/>
            <a:tailEnd/>
          </a:ln>
        </p:spPr>
        <p:txBody>
          <a:bodyPr wrap="none" anchor="ctr">
            <a:spAutoFit/>
          </a:bodyPr>
          <a:lstStyle/>
          <a:p>
            <a:endParaRPr lang="en-US"/>
          </a:p>
        </p:txBody>
      </p:sp>
      <p:sp>
        <p:nvSpPr>
          <p:cNvPr id="14342" name="Text Box 4"/>
          <p:cNvSpPr txBox="1">
            <a:spLocks noChangeArrowheads="1"/>
          </p:cNvSpPr>
          <p:nvPr/>
        </p:nvSpPr>
        <p:spPr bwMode="auto">
          <a:xfrm>
            <a:off x="808038" y="1216025"/>
            <a:ext cx="3765550" cy="366713"/>
          </a:xfrm>
          <a:prstGeom prst="rect">
            <a:avLst/>
          </a:prstGeom>
          <a:noFill/>
          <a:ln w="9525">
            <a:noFill/>
            <a:miter lim="800000"/>
            <a:headEnd/>
            <a:tailEnd/>
          </a:ln>
        </p:spPr>
        <p:txBody>
          <a:bodyPr wrap="none">
            <a:spAutoFit/>
          </a:bodyPr>
          <a:lstStyle/>
          <a:p>
            <a:r>
              <a:rPr lang="en-GB"/>
              <a:t>Cascade connection of two 2-ports:</a:t>
            </a:r>
          </a:p>
        </p:txBody>
      </p:sp>
      <p:sp>
        <p:nvSpPr>
          <p:cNvPr id="14343" name="Rectangle 5"/>
          <p:cNvSpPr>
            <a:spLocks noChangeArrowheads="1"/>
          </p:cNvSpPr>
          <p:nvPr/>
        </p:nvSpPr>
        <p:spPr bwMode="auto">
          <a:xfrm>
            <a:off x="0" y="3295650"/>
            <a:ext cx="9144000" cy="0"/>
          </a:xfrm>
          <a:prstGeom prst="rect">
            <a:avLst/>
          </a:prstGeom>
          <a:noFill/>
          <a:ln w="9525">
            <a:noFill/>
            <a:miter lim="800000"/>
            <a:headEnd/>
            <a:tailEnd/>
          </a:ln>
        </p:spPr>
        <p:txBody>
          <a:bodyPr wrap="none" anchor="ctr">
            <a:spAutoFit/>
          </a:bodyPr>
          <a:lstStyle/>
          <a:p>
            <a:endParaRPr lang="en-US"/>
          </a:p>
        </p:txBody>
      </p:sp>
      <p:sp>
        <p:nvSpPr>
          <p:cNvPr id="14344" name="AutoShape 6"/>
          <p:cNvSpPr>
            <a:spLocks noChangeArrowheads="1"/>
          </p:cNvSpPr>
          <p:nvPr/>
        </p:nvSpPr>
        <p:spPr bwMode="auto">
          <a:xfrm>
            <a:off x="3344863" y="5084763"/>
            <a:ext cx="2090737" cy="576262"/>
          </a:xfrm>
          <a:prstGeom prst="roundRect">
            <a:avLst>
              <a:gd name="adj" fmla="val 16667"/>
            </a:avLst>
          </a:prstGeom>
          <a:noFill/>
          <a:ln w="25400">
            <a:solidFill>
              <a:srgbClr val="FF0000"/>
            </a:solidFill>
            <a:round/>
            <a:headEnd/>
            <a:tailEnd/>
          </a:ln>
        </p:spPr>
        <p:txBody>
          <a:bodyPr wrap="none" anchor="ctr"/>
          <a:lstStyle/>
          <a:p>
            <a:endParaRPr lang="en-US"/>
          </a:p>
        </p:txBody>
      </p:sp>
      <p:sp>
        <p:nvSpPr>
          <p:cNvPr id="14345" name="Rectangle 7"/>
          <p:cNvSpPr>
            <a:spLocks noChangeArrowheads="1"/>
          </p:cNvSpPr>
          <p:nvPr/>
        </p:nvSpPr>
        <p:spPr bwMode="auto">
          <a:xfrm>
            <a:off x="0" y="3295650"/>
            <a:ext cx="9144000" cy="0"/>
          </a:xfrm>
          <a:prstGeom prst="rect">
            <a:avLst/>
          </a:prstGeom>
          <a:noFill/>
          <a:ln w="25400">
            <a:noFill/>
            <a:miter lim="800000"/>
            <a:headEnd/>
            <a:tailEnd/>
          </a:ln>
        </p:spPr>
        <p:txBody>
          <a:bodyPr wrap="none" anchor="ctr">
            <a:spAutoFit/>
          </a:bodyPr>
          <a:lstStyle/>
          <a:p>
            <a:endParaRPr lang="en-US"/>
          </a:p>
        </p:txBody>
      </p:sp>
      <p:sp>
        <p:nvSpPr>
          <p:cNvPr id="14346" name="Rectangle 9"/>
          <p:cNvSpPr>
            <a:spLocks noChangeArrowheads="1"/>
          </p:cNvSpPr>
          <p:nvPr/>
        </p:nvSpPr>
        <p:spPr bwMode="auto">
          <a:xfrm>
            <a:off x="0" y="2033588"/>
            <a:ext cx="9144000" cy="0"/>
          </a:xfrm>
          <a:prstGeom prst="rect">
            <a:avLst/>
          </a:prstGeom>
          <a:noFill/>
          <a:ln w="25400">
            <a:noFill/>
            <a:miter lim="800000"/>
            <a:headEnd/>
            <a:tailEnd/>
          </a:ln>
        </p:spPr>
        <p:txBody>
          <a:bodyPr wrap="none" anchor="ctr">
            <a:spAutoFit/>
          </a:bodyPr>
          <a:lstStyle/>
          <a:p>
            <a:endParaRPr lang="en-US"/>
          </a:p>
        </p:txBody>
      </p:sp>
      <p:sp>
        <p:nvSpPr>
          <p:cNvPr id="14347" name="Rectangle 12"/>
          <p:cNvSpPr>
            <a:spLocks noChangeArrowheads="1"/>
          </p:cNvSpPr>
          <p:nvPr/>
        </p:nvSpPr>
        <p:spPr bwMode="auto">
          <a:xfrm>
            <a:off x="0" y="2862263"/>
            <a:ext cx="9144000" cy="0"/>
          </a:xfrm>
          <a:prstGeom prst="rect">
            <a:avLst/>
          </a:prstGeom>
          <a:noFill/>
          <a:ln w="25400">
            <a:noFill/>
            <a:miter lim="800000"/>
            <a:headEnd/>
            <a:tailEnd/>
          </a:ln>
        </p:spPr>
        <p:txBody>
          <a:bodyPr wrap="none" anchor="ctr">
            <a:spAutoFit/>
          </a:bodyPr>
          <a:lstStyle/>
          <a:p>
            <a:endParaRPr lang="en-US"/>
          </a:p>
        </p:txBody>
      </p:sp>
      <p:graphicFrame>
        <p:nvGraphicFramePr>
          <p:cNvPr id="14338" name="Object 11"/>
          <p:cNvGraphicFramePr>
            <a:graphicFrameLocks noChangeAspect="1"/>
          </p:cNvGraphicFramePr>
          <p:nvPr/>
        </p:nvGraphicFramePr>
        <p:xfrm>
          <a:off x="971550" y="2420938"/>
          <a:ext cx="7229475" cy="1647825"/>
        </p:xfrm>
        <a:graphic>
          <a:graphicData uri="http://schemas.openxmlformats.org/presentationml/2006/ole">
            <mc:AlternateContent xmlns:mc="http://schemas.openxmlformats.org/markup-compatibility/2006">
              <mc:Choice xmlns:v="urn:schemas-microsoft-com:vml" Requires="v">
                <p:oleObj spid="_x0000_s14428" r:id="rId3" imgW="5803392" imgH="1319784" progId="">
                  <p:embed/>
                </p:oleObj>
              </mc:Choice>
              <mc:Fallback>
                <p:oleObj r:id="rId3" imgW="5803392" imgH="1319784" progId="">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2420938"/>
                        <a:ext cx="7229475" cy="1647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339" name="Object 13"/>
          <p:cNvGraphicFramePr>
            <a:graphicFrameLocks noChangeAspect="1"/>
          </p:cNvGraphicFramePr>
          <p:nvPr/>
        </p:nvGraphicFramePr>
        <p:xfrm>
          <a:off x="3708400" y="5157788"/>
          <a:ext cx="1328738" cy="400050"/>
        </p:xfrm>
        <a:graphic>
          <a:graphicData uri="http://schemas.openxmlformats.org/presentationml/2006/ole">
            <mc:AlternateContent xmlns:mc="http://schemas.openxmlformats.org/markup-compatibility/2006">
              <mc:Choice xmlns:v="urn:schemas-microsoft-com:vml" Requires="v">
                <p:oleObj spid="_x0000_s14429" name="Equation" r:id="rId5" imgW="888614" imgH="266584" progId="Equation.3">
                  <p:embed/>
                </p:oleObj>
              </mc:Choice>
              <mc:Fallback>
                <p:oleObj name="Equation" r:id="rId5" imgW="888614" imgH="266584" progId="Equation.3">
                  <p:embed/>
                  <p:pic>
                    <p:nvPicPr>
                      <p:cNvPr id="0"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08400" y="5157788"/>
                        <a:ext cx="1328738" cy="400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p:txBody>
          <a:bodyPr/>
          <a:lstStyle/>
          <a:p>
            <a:pPr eaLnBrk="1" hangingPunct="1"/>
            <a:r>
              <a:rPr lang="en-GB" smtClean="0"/>
              <a:t>Chain parameters for circuit elements</a:t>
            </a:r>
          </a:p>
        </p:txBody>
      </p:sp>
      <p:graphicFrame>
        <p:nvGraphicFramePr>
          <p:cNvPr id="15362" name="Object 4"/>
          <p:cNvGraphicFramePr>
            <a:graphicFrameLocks noChangeAspect="1"/>
          </p:cNvGraphicFramePr>
          <p:nvPr/>
        </p:nvGraphicFramePr>
        <p:xfrm>
          <a:off x="900113" y="836613"/>
          <a:ext cx="7489825" cy="5565775"/>
        </p:xfrm>
        <a:graphic>
          <a:graphicData uri="http://schemas.openxmlformats.org/presentationml/2006/ole">
            <mc:AlternateContent xmlns:mc="http://schemas.openxmlformats.org/markup-compatibility/2006">
              <mc:Choice xmlns:v="urn:schemas-microsoft-com:vml" Requires="v">
                <p:oleObj spid="_x0000_s15407" name="Dokument" r:id="rId3" imgW="5972040" imgH="4468680" progId="Word.Document.8">
                  <p:embed/>
                </p:oleObj>
              </mc:Choice>
              <mc:Fallback>
                <p:oleObj name="Dokument" r:id="rId3" imgW="5972040" imgH="4468680" progId="Word.Documen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113" y="836613"/>
                        <a:ext cx="7489825" cy="556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2"/>
          <p:cNvSpPr>
            <a:spLocks noGrp="1" noChangeArrowheads="1"/>
          </p:cNvSpPr>
          <p:nvPr>
            <p:ph type="title"/>
          </p:nvPr>
        </p:nvSpPr>
        <p:spPr/>
        <p:txBody>
          <a:bodyPr/>
          <a:lstStyle/>
          <a:p>
            <a:pPr eaLnBrk="1" hangingPunct="1"/>
            <a:r>
              <a:rPr lang="en-GB" smtClean="0"/>
              <a:t>Chain parameters – Simple circuit example</a:t>
            </a:r>
          </a:p>
        </p:txBody>
      </p:sp>
      <p:graphicFrame>
        <p:nvGraphicFramePr>
          <p:cNvPr id="16386" name="Object 4"/>
          <p:cNvGraphicFramePr>
            <a:graphicFrameLocks noChangeAspect="1"/>
          </p:cNvGraphicFramePr>
          <p:nvPr/>
        </p:nvGraphicFramePr>
        <p:xfrm>
          <a:off x="2916238" y="1628775"/>
          <a:ext cx="2803525" cy="1797050"/>
        </p:xfrm>
        <a:graphic>
          <a:graphicData uri="http://schemas.openxmlformats.org/presentationml/2006/ole">
            <mc:AlternateContent xmlns:mc="http://schemas.openxmlformats.org/markup-compatibility/2006">
              <mc:Choice xmlns:v="urn:schemas-microsoft-com:vml" Requires="v">
                <p:oleObj spid="_x0000_s16476" name="Microsoft Drawing" r:id="rId3" imgW="1400040" imgH="900000" progId="MSDraw">
                  <p:embed/>
                </p:oleObj>
              </mc:Choice>
              <mc:Fallback>
                <p:oleObj name="Microsoft Drawing" r:id="rId3" imgW="1400040" imgH="900000" progId="MSDraw">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6238" y="1628775"/>
                        <a:ext cx="2803525" cy="179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387" name="Object 5"/>
          <p:cNvGraphicFramePr>
            <a:graphicFrameLocks/>
          </p:cNvGraphicFramePr>
          <p:nvPr/>
        </p:nvGraphicFramePr>
        <p:xfrm>
          <a:off x="1828800" y="3805238"/>
          <a:ext cx="5010150" cy="920750"/>
        </p:xfrm>
        <a:graphic>
          <a:graphicData uri="http://schemas.openxmlformats.org/presentationml/2006/ole">
            <mc:AlternateContent xmlns:mc="http://schemas.openxmlformats.org/markup-compatibility/2006">
              <mc:Choice xmlns:v="urn:schemas-microsoft-com:vml" Requires="v">
                <p:oleObj spid="_x0000_s16477" name="Formel" r:id="rId5" imgW="2514240" imgH="469800" progId="Equation.2">
                  <p:embed/>
                </p:oleObj>
              </mc:Choice>
              <mc:Fallback>
                <p:oleObj name="Formel" r:id="rId5" imgW="2514240" imgH="469800" progId="Equation.2">
                  <p:embed/>
                  <p:pic>
                    <p:nvPicPr>
                      <p:cNvPr id="0" name="Object 5"/>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8800" y="3805238"/>
                        <a:ext cx="5010150" cy="92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389" name="Line 6"/>
          <p:cNvSpPr>
            <a:spLocks noChangeShapeType="1"/>
          </p:cNvSpPr>
          <p:nvPr/>
        </p:nvSpPr>
        <p:spPr bwMode="auto">
          <a:xfrm flipV="1">
            <a:off x="3657600" y="2522538"/>
            <a:ext cx="228600" cy="1219200"/>
          </a:xfrm>
          <a:prstGeom prst="line">
            <a:avLst/>
          </a:prstGeom>
          <a:noFill/>
          <a:ln w="12700">
            <a:solidFill>
              <a:schemeClr val="tx1"/>
            </a:solidFill>
            <a:round/>
            <a:headEnd type="none" w="sm" len="sm"/>
            <a:tailEnd type="stealth" w="med" len="lg"/>
          </a:ln>
        </p:spPr>
        <p:txBody>
          <a:bodyPr/>
          <a:lstStyle/>
          <a:p>
            <a:endParaRPr lang="sv-SE"/>
          </a:p>
        </p:txBody>
      </p:sp>
      <p:sp>
        <p:nvSpPr>
          <p:cNvPr id="16390" name="Line 7"/>
          <p:cNvSpPr>
            <a:spLocks noChangeShapeType="1"/>
          </p:cNvSpPr>
          <p:nvPr/>
        </p:nvSpPr>
        <p:spPr bwMode="auto">
          <a:xfrm flipH="1" flipV="1">
            <a:off x="4419600" y="2751138"/>
            <a:ext cx="457200" cy="1066800"/>
          </a:xfrm>
          <a:prstGeom prst="line">
            <a:avLst/>
          </a:prstGeom>
          <a:noFill/>
          <a:ln w="12700">
            <a:solidFill>
              <a:schemeClr val="tx1"/>
            </a:solidFill>
            <a:round/>
            <a:headEnd type="none" w="sm" len="sm"/>
            <a:tailEnd type="stealth" w="med" len="lg"/>
          </a:ln>
        </p:spPr>
        <p:txBody>
          <a:bodyPr/>
          <a:lstStyle/>
          <a:p>
            <a:endParaRPr lang="sv-SE"/>
          </a:p>
        </p:txBody>
      </p:sp>
      <p:sp>
        <p:nvSpPr>
          <p:cNvPr id="16391" name="Line 8"/>
          <p:cNvSpPr>
            <a:spLocks noChangeShapeType="1"/>
          </p:cNvSpPr>
          <p:nvPr/>
        </p:nvSpPr>
        <p:spPr bwMode="auto">
          <a:xfrm flipH="1" flipV="1">
            <a:off x="4953000" y="2446338"/>
            <a:ext cx="1219200" cy="1371600"/>
          </a:xfrm>
          <a:prstGeom prst="line">
            <a:avLst/>
          </a:prstGeom>
          <a:noFill/>
          <a:ln w="12700">
            <a:solidFill>
              <a:schemeClr val="tx1"/>
            </a:solidFill>
            <a:round/>
            <a:headEnd type="none" w="sm" len="sm"/>
            <a:tailEnd type="stealth" w="med" len="lg"/>
          </a:ln>
        </p:spPr>
        <p:txBody>
          <a:bodyPr/>
          <a:lstStyle/>
          <a:p>
            <a:endParaRPr lang="sv-SE"/>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4" name="Rectangle 2"/>
          <p:cNvSpPr>
            <a:spLocks noGrp="1" noChangeArrowheads="1"/>
          </p:cNvSpPr>
          <p:nvPr>
            <p:ph type="title"/>
          </p:nvPr>
        </p:nvSpPr>
        <p:spPr/>
        <p:txBody>
          <a:bodyPr/>
          <a:lstStyle/>
          <a:p>
            <a:pPr eaLnBrk="1" hangingPunct="1"/>
            <a:r>
              <a:rPr lang="en-GB" smtClean="0"/>
              <a:t>Chain parameters – N equal sections</a:t>
            </a:r>
          </a:p>
        </p:txBody>
      </p:sp>
      <p:grpSp>
        <p:nvGrpSpPr>
          <p:cNvPr id="17415" name="Group 4"/>
          <p:cNvGrpSpPr>
            <a:grpSpLocks/>
          </p:cNvGrpSpPr>
          <p:nvPr/>
        </p:nvGrpSpPr>
        <p:grpSpPr bwMode="auto">
          <a:xfrm>
            <a:off x="827088" y="2060575"/>
            <a:ext cx="7191375" cy="1336675"/>
            <a:chOff x="633" y="1637"/>
            <a:chExt cx="4530" cy="842"/>
          </a:xfrm>
        </p:grpSpPr>
        <p:graphicFrame>
          <p:nvGraphicFramePr>
            <p:cNvPr id="17411" name="Object 5"/>
            <p:cNvGraphicFramePr>
              <a:graphicFrameLocks/>
            </p:cNvGraphicFramePr>
            <p:nvPr/>
          </p:nvGraphicFramePr>
          <p:xfrm>
            <a:off x="633" y="1637"/>
            <a:ext cx="1245" cy="842"/>
          </p:xfrm>
          <a:graphic>
            <a:graphicData uri="http://schemas.openxmlformats.org/presentationml/2006/ole">
              <mc:AlternateContent xmlns:mc="http://schemas.openxmlformats.org/markup-compatibility/2006">
                <mc:Choice xmlns:v="urn:schemas-microsoft-com:vml" Requires="v">
                  <p:oleObj spid="_x0000_s17590" name="Microsoft Drawing" r:id="rId3" imgW="1400040" imgH="900000" progId="MSDraw">
                    <p:embed/>
                  </p:oleObj>
                </mc:Choice>
                <mc:Fallback>
                  <p:oleObj name="Microsoft Drawing" r:id="rId3" imgW="1400040" imgH="900000" progId="MSDraw">
                    <p:embed/>
                    <p:pic>
                      <p:nvPicPr>
                        <p:cNvPr id="0" name="Object 5"/>
                        <p:cNvPicPr>
                          <a:picLocks noChangeArrowheads="1"/>
                        </p:cNvPicPr>
                        <p:nvPr/>
                      </p:nvPicPr>
                      <p:blipFill>
                        <a:blip r:embed="rId4">
                          <a:extLst>
                            <a:ext uri="{28A0092B-C50C-407E-A947-70E740481C1C}">
                              <a14:useLocalDpi xmlns:a14="http://schemas.microsoft.com/office/drawing/2010/main" val="0"/>
                            </a:ext>
                          </a:extLst>
                        </a:blip>
                        <a:srcRect r="5251"/>
                        <a:stretch>
                          <a:fillRect/>
                        </a:stretch>
                      </p:blipFill>
                      <p:spPr bwMode="auto">
                        <a:xfrm>
                          <a:off x="633" y="1637"/>
                          <a:ext cx="1245" cy="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412" name="Object 6"/>
            <p:cNvGraphicFramePr>
              <a:graphicFrameLocks/>
            </p:cNvGraphicFramePr>
            <p:nvPr/>
          </p:nvGraphicFramePr>
          <p:xfrm>
            <a:off x="1850" y="1637"/>
            <a:ext cx="1249" cy="842"/>
          </p:xfrm>
          <a:graphic>
            <a:graphicData uri="http://schemas.openxmlformats.org/presentationml/2006/ole">
              <mc:AlternateContent xmlns:mc="http://schemas.openxmlformats.org/markup-compatibility/2006">
                <mc:Choice xmlns:v="urn:schemas-microsoft-com:vml" Requires="v">
                  <p:oleObj spid="_x0000_s17591" name="Microsoft Drawing" r:id="rId5" imgW="1400040" imgH="900000" progId="MSDraw">
                    <p:embed/>
                  </p:oleObj>
                </mc:Choice>
                <mc:Fallback>
                  <p:oleObj name="Microsoft Drawing" r:id="rId5" imgW="1400040" imgH="900000" progId="MSDraw">
                    <p:embed/>
                    <p:pic>
                      <p:nvPicPr>
                        <p:cNvPr id="0" name="Object 6"/>
                        <p:cNvPicPr>
                          <a:picLocks noChangeArrowheads="1"/>
                        </p:cNvPicPr>
                        <p:nvPr/>
                      </p:nvPicPr>
                      <p:blipFill>
                        <a:blip r:embed="rId4">
                          <a:extLst>
                            <a:ext uri="{28A0092B-C50C-407E-A947-70E740481C1C}">
                              <a14:useLocalDpi xmlns:a14="http://schemas.microsoft.com/office/drawing/2010/main" val="0"/>
                            </a:ext>
                          </a:extLst>
                        </a:blip>
                        <a:srcRect l="4950"/>
                        <a:stretch>
                          <a:fillRect/>
                        </a:stretch>
                      </p:blipFill>
                      <p:spPr bwMode="auto">
                        <a:xfrm>
                          <a:off x="1850" y="1637"/>
                          <a:ext cx="1249" cy="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413" name="Object 7"/>
            <p:cNvGraphicFramePr>
              <a:graphicFrameLocks/>
            </p:cNvGraphicFramePr>
            <p:nvPr/>
          </p:nvGraphicFramePr>
          <p:xfrm>
            <a:off x="3849" y="1637"/>
            <a:ext cx="1314" cy="842"/>
          </p:xfrm>
          <a:graphic>
            <a:graphicData uri="http://schemas.openxmlformats.org/presentationml/2006/ole">
              <mc:AlternateContent xmlns:mc="http://schemas.openxmlformats.org/markup-compatibility/2006">
                <mc:Choice xmlns:v="urn:schemas-microsoft-com:vml" Requires="v">
                  <p:oleObj spid="_x0000_s17592" name="Microsoft Drawing" r:id="rId6" imgW="1400040" imgH="900000" progId="MSDraw">
                    <p:embed/>
                  </p:oleObj>
                </mc:Choice>
                <mc:Fallback>
                  <p:oleObj name="Microsoft Drawing" r:id="rId6" imgW="1400040" imgH="900000" progId="MSDraw">
                    <p:embed/>
                    <p:pic>
                      <p:nvPicPr>
                        <p:cNvPr id="0" name="Object 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9" y="1637"/>
                          <a:ext cx="1314" cy="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419" name="Line 8"/>
            <p:cNvSpPr>
              <a:spLocks noChangeShapeType="1"/>
            </p:cNvSpPr>
            <p:nvPr/>
          </p:nvSpPr>
          <p:spPr bwMode="auto">
            <a:xfrm>
              <a:off x="3264" y="2304"/>
              <a:ext cx="480" cy="0"/>
            </a:xfrm>
            <a:prstGeom prst="line">
              <a:avLst/>
            </a:prstGeom>
            <a:noFill/>
            <a:ln w="12700">
              <a:solidFill>
                <a:schemeClr val="tx1"/>
              </a:solidFill>
              <a:prstDash val="lgDash"/>
              <a:round/>
              <a:headEnd type="none" w="sm" len="sm"/>
              <a:tailEnd type="none" w="sm" len="sm"/>
            </a:ln>
          </p:spPr>
          <p:txBody>
            <a:bodyPr/>
            <a:lstStyle/>
            <a:p>
              <a:endParaRPr lang="sv-SE"/>
            </a:p>
          </p:txBody>
        </p:sp>
        <p:sp>
          <p:nvSpPr>
            <p:cNvPr id="17420" name="Line 9"/>
            <p:cNvSpPr>
              <a:spLocks noChangeShapeType="1"/>
            </p:cNvSpPr>
            <p:nvPr/>
          </p:nvSpPr>
          <p:spPr bwMode="auto">
            <a:xfrm>
              <a:off x="3264" y="1920"/>
              <a:ext cx="480" cy="0"/>
            </a:xfrm>
            <a:prstGeom prst="line">
              <a:avLst/>
            </a:prstGeom>
            <a:noFill/>
            <a:ln w="12700">
              <a:solidFill>
                <a:schemeClr val="tx1"/>
              </a:solidFill>
              <a:prstDash val="lgDash"/>
              <a:round/>
              <a:headEnd type="none" w="sm" len="sm"/>
              <a:tailEnd type="none" w="sm" len="sm"/>
            </a:ln>
          </p:spPr>
          <p:txBody>
            <a:bodyPr/>
            <a:lstStyle/>
            <a:p>
              <a:endParaRPr lang="sv-SE"/>
            </a:p>
          </p:txBody>
        </p:sp>
      </p:grpSp>
      <p:graphicFrame>
        <p:nvGraphicFramePr>
          <p:cNvPr id="17410" name="Object 10"/>
          <p:cNvGraphicFramePr>
            <a:graphicFrameLocks/>
          </p:cNvGraphicFramePr>
          <p:nvPr/>
        </p:nvGraphicFramePr>
        <p:xfrm>
          <a:off x="1754188" y="4243388"/>
          <a:ext cx="5481637" cy="985837"/>
        </p:xfrm>
        <a:graphic>
          <a:graphicData uri="http://schemas.openxmlformats.org/presentationml/2006/ole">
            <mc:AlternateContent xmlns:mc="http://schemas.openxmlformats.org/markup-compatibility/2006">
              <mc:Choice xmlns:v="urn:schemas-microsoft-com:vml" Requires="v">
                <p:oleObj spid="_x0000_s17593" name="Formel" r:id="rId7" imgW="2755800" imgH="507960" progId="Equation.2">
                  <p:embed/>
                </p:oleObj>
              </mc:Choice>
              <mc:Fallback>
                <p:oleObj name="Formel" r:id="rId7" imgW="2755800" imgH="507960" progId="Equation.2">
                  <p:embed/>
                  <p:pic>
                    <p:nvPicPr>
                      <p:cNvPr id="0" name="Object 10"/>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54188" y="4243388"/>
                        <a:ext cx="5481637" cy="985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416" name="Rectangle 11"/>
          <p:cNvSpPr>
            <a:spLocks noChangeArrowheads="1"/>
          </p:cNvSpPr>
          <p:nvPr/>
        </p:nvSpPr>
        <p:spPr bwMode="auto">
          <a:xfrm>
            <a:off x="1785938" y="3400425"/>
            <a:ext cx="311150" cy="366713"/>
          </a:xfrm>
          <a:prstGeom prst="rect">
            <a:avLst/>
          </a:prstGeom>
          <a:noFill/>
          <a:ln w="9525">
            <a:noFill/>
            <a:miter lim="800000"/>
            <a:headEnd/>
            <a:tailEnd/>
          </a:ln>
        </p:spPr>
        <p:txBody>
          <a:bodyPr wrap="none" lIns="92075" tIns="46038" rIns="92075" bIns="46038">
            <a:spAutoFit/>
          </a:bodyPr>
          <a:lstStyle/>
          <a:p>
            <a:pPr eaLnBrk="0" hangingPunct="0"/>
            <a:r>
              <a:rPr lang="en-GB" b="1">
                <a:latin typeface="Helvetica" charset="0"/>
              </a:rPr>
              <a:t>1</a:t>
            </a:r>
          </a:p>
        </p:txBody>
      </p:sp>
      <p:sp>
        <p:nvSpPr>
          <p:cNvPr id="17417" name="Rectangle 12"/>
          <p:cNvSpPr>
            <a:spLocks noChangeArrowheads="1"/>
          </p:cNvSpPr>
          <p:nvPr/>
        </p:nvSpPr>
        <p:spPr bwMode="auto">
          <a:xfrm>
            <a:off x="3616325" y="3400425"/>
            <a:ext cx="311150" cy="366713"/>
          </a:xfrm>
          <a:prstGeom prst="rect">
            <a:avLst/>
          </a:prstGeom>
          <a:noFill/>
          <a:ln w="9525">
            <a:noFill/>
            <a:miter lim="800000"/>
            <a:headEnd/>
            <a:tailEnd/>
          </a:ln>
        </p:spPr>
        <p:txBody>
          <a:bodyPr wrap="none" lIns="92075" tIns="46038" rIns="92075" bIns="46038">
            <a:spAutoFit/>
          </a:bodyPr>
          <a:lstStyle/>
          <a:p>
            <a:pPr eaLnBrk="0" hangingPunct="0"/>
            <a:r>
              <a:rPr lang="en-GB" b="1">
                <a:latin typeface="Helvetica" charset="0"/>
              </a:rPr>
              <a:t>2</a:t>
            </a:r>
          </a:p>
        </p:txBody>
      </p:sp>
      <p:sp>
        <p:nvSpPr>
          <p:cNvPr id="17418" name="Rectangle 13"/>
          <p:cNvSpPr>
            <a:spLocks noChangeArrowheads="1"/>
          </p:cNvSpPr>
          <p:nvPr/>
        </p:nvSpPr>
        <p:spPr bwMode="auto">
          <a:xfrm>
            <a:off x="6891338" y="3400425"/>
            <a:ext cx="349250" cy="366713"/>
          </a:xfrm>
          <a:prstGeom prst="rect">
            <a:avLst/>
          </a:prstGeom>
          <a:noFill/>
          <a:ln w="9525">
            <a:noFill/>
            <a:miter lim="800000"/>
            <a:headEnd/>
            <a:tailEnd/>
          </a:ln>
        </p:spPr>
        <p:txBody>
          <a:bodyPr wrap="none" lIns="92075" tIns="46038" rIns="92075" bIns="46038">
            <a:spAutoFit/>
          </a:bodyPr>
          <a:lstStyle/>
          <a:p>
            <a:pPr eaLnBrk="0" hangingPunct="0"/>
            <a:r>
              <a:rPr lang="en-GB" b="1">
                <a:latin typeface="Helvetica" charset="0"/>
              </a:rPr>
              <a:t>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0" name="Rectangle 2"/>
          <p:cNvSpPr>
            <a:spLocks noGrp="1" noChangeArrowheads="1"/>
          </p:cNvSpPr>
          <p:nvPr>
            <p:ph type="title"/>
          </p:nvPr>
        </p:nvSpPr>
        <p:spPr/>
        <p:txBody>
          <a:bodyPr/>
          <a:lstStyle/>
          <a:p>
            <a:pPr eaLnBrk="1" hangingPunct="1"/>
            <a:r>
              <a:rPr lang="en-GB" smtClean="0"/>
              <a:t>Passive two-ports – Scattering parameters</a:t>
            </a:r>
          </a:p>
        </p:txBody>
      </p:sp>
      <p:sp>
        <p:nvSpPr>
          <p:cNvPr id="18441" name="Rectangle 3"/>
          <p:cNvSpPr>
            <a:spLocks noChangeArrowheads="1"/>
          </p:cNvSpPr>
          <p:nvPr/>
        </p:nvSpPr>
        <p:spPr bwMode="auto">
          <a:xfrm>
            <a:off x="0" y="3195638"/>
            <a:ext cx="9144000" cy="0"/>
          </a:xfrm>
          <a:prstGeom prst="rect">
            <a:avLst/>
          </a:prstGeom>
          <a:noFill/>
          <a:ln w="9525">
            <a:noFill/>
            <a:miter lim="800000"/>
            <a:headEnd/>
            <a:tailEnd/>
          </a:ln>
        </p:spPr>
        <p:txBody>
          <a:bodyPr wrap="none" anchor="ctr">
            <a:spAutoFit/>
          </a:bodyPr>
          <a:lstStyle/>
          <a:p>
            <a:endParaRPr lang="en-US"/>
          </a:p>
        </p:txBody>
      </p:sp>
      <p:sp>
        <p:nvSpPr>
          <p:cNvPr id="18442" name="Rectangle 4"/>
          <p:cNvSpPr>
            <a:spLocks noChangeArrowheads="1"/>
          </p:cNvSpPr>
          <p:nvPr/>
        </p:nvSpPr>
        <p:spPr bwMode="auto">
          <a:xfrm>
            <a:off x="0" y="3328988"/>
            <a:ext cx="9144000" cy="0"/>
          </a:xfrm>
          <a:prstGeom prst="rect">
            <a:avLst/>
          </a:prstGeom>
          <a:noFill/>
          <a:ln w="9525">
            <a:noFill/>
            <a:miter lim="800000"/>
            <a:headEnd/>
            <a:tailEnd/>
          </a:ln>
        </p:spPr>
        <p:txBody>
          <a:bodyPr wrap="none" anchor="ctr">
            <a:spAutoFit/>
          </a:bodyPr>
          <a:lstStyle/>
          <a:p>
            <a:endParaRPr lang="en-US"/>
          </a:p>
        </p:txBody>
      </p:sp>
      <p:sp>
        <p:nvSpPr>
          <p:cNvPr id="18443" name="Text Box 5"/>
          <p:cNvSpPr txBox="1">
            <a:spLocks noChangeArrowheads="1"/>
          </p:cNvSpPr>
          <p:nvPr/>
        </p:nvSpPr>
        <p:spPr bwMode="auto">
          <a:xfrm>
            <a:off x="3787775" y="3879850"/>
            <a:ext cx="1720850" cy="366713"/>
          </a:xfrm>
          <a:prstGeom prst="rect">
            <a:avLst/>
          </a:prstGeom>
          <a:noFill/>
          <a:ln w="9525">
            <a:noFill/>
            <a:miter lim="800000"/>
            <a:headEnd/>
            <a:tailEnd/>
          </a:ln>
        </p:spPr>
        <p:txBody>
          <a:bodyPr wrap="none">
            <a:spAutoFit/>
          </a:bodyPr>
          <a:lstStyle/>
          <a:p>
            <a:r>
              <a:rPr lang="en-GB"/>
              <a:t>or in short form</a:t>
            </a:r>
          </a:p>
        </p:txBody>
      </p:sp>
      <p:sp>
        <p:nvSpPr>
          <p:cNvPr id="18444" name="Rectangle 7"/>
          <p:cNvSpPr>
            <a:spLocks noChangeArrowheads="1"/>
          </p:cNvSpPr>
          <p:nvPr/>
        </p:nvSpPr>
        <p:spPr bwMode="auto">
          <a:xfrm>
            <a:off x="0" y="3195638"/>
            <a:ext cx="9144000" cy="0"/>
          </a:xfrm>
          <a:prstGeom prst="rect">
            <a:avLst/>
          </a:prstGeom>
          <a:noFill/>
          <a:ln w="25400">
            <a:noFill/>
            <a:miter lim="800000"/>
            <a:headEnd/>
            <a:tailEnd/>
          </a:ln>
        </p:spPr>
        <p:txBody>
          <a:bodyPr wrap="none" anchor="ctr">
            <a:spAutoFit/>
          </a:bodyPr>
          <a:lstStyle/>
          <a:p>
            <a:endParaRPr lang="en-US"/>
          </a:p>
        </p:txBody>
      </p:sp>
      <p:sp>
        <p:nvSpPr>
          <p:cNvPr id="18445" name="Rectangle 8"/>
          <p:cNvSpPr>
            <a:spLocks noChangeArrowheads="1"/>
          </p:cNvSpPr>
          <p:nvPr/>
        </p:nvSpPr>
        <p:spPr bwMode="auto">
          <a:xfrm>
            <a:off x="0" y="3328988"/>
            <a:ext cx="9144000" cy="0"/>
          </a:xfrm>
          <a:prstGeom prst="rect">
            <a:avLst/>
          </a:prstGeom>
          <a:noFill/>
          <a:ln w="25400">
            <a:noFill/>
            <a:miter lim="800000"/>
            <a:headEnd/>
            <a:tailEnd/>
          </a:ln>
        </p:spPr>
        <p:txBody>
          <a:bodyPr wrap="none" anchor="ctr">
            <a:spAutoFit/>
          </a:bodyPr>
          <a:lstStyle/>
          <a:p>
            <a:endParaRPr lang="en-US"/>
          </a:p>
        </p:txBody>
      </p:sp>
      <p:sp>
        <p:nvSpPr>
          <p:cNvPr id="18446" name="Rectangle 9"/>
          <p:cNvSpPr>
            <a:spLocks noChangeArrowheads="1"/>
          </p:cNvSpPr>
          <p:nvPr/>
        </p:nvSpPr>
        <p:spPr bwMode="auto">
          <a:xfrm>
            <a:off x="0" y="3195638"/>
            <a:ext cx="9144000" cy="0"/>
          </a:xfrm>
          <a:prstGeom prst="rect">
            <a:avLst/>
          </a:prstGeom>
          <a:noFill/>
          <a:ln w="25400">
            <a:noFill/>
            <a:miter lim="800000"/>
            <a:headEnd/>
            <a:tailEnd/>
          </a:ln>
        </p:spPr>
        <p:txBody>
          <a:bodyPr wrap="none" anchor="ctr">
            <a:spAutoFit/>
          </a:bodyPr>
          <a:lstStyle/>
          <a:p>
            <a:endParaRPr lang="en-US"/>
          </a:p>
        </p:txBody>
      </p:sp>
      <p:sp>
        <p:nvSpPr>
          <p:cNvPr id="18447" name="Rectangle 11"/>
          <p:cNvSpPr>
            <a:spLocks noChangeArrowheads="1"/>
          </p:cNvSpPr>
          <p:nvPr/>
        </p:nvSpPr>
        <p:spPr bwMode="auto">
          <a:xfrm>
            <a:off x="0" y="3295650"/>
            <a:ext cx="9144000" cy="0"/>
          </a:xfrm>
          <a:prstGeom prst="rect">
            <a:avLst/>
          </a:prstGeom>
          <a:noFill/>
          <a:ln w="25400">
            <a:noFill/>
            <a:miter lim="800000"/>
            <a:headEnd/>
            <a:tailEnd/>
          </a:ln>
        </p:spPr>
        <p:txBody>
          <a:bodyPr wrap="none" anchor="ctr">
            <a:spAutoFit/>
          </a:bodyPr>
          <a:lstStyle/>
          <a:p>
            <a:endParaRPr lang="en-US"/>
          </a:p>
        </p:txBody>
      </p:sp>
      <p:sp>
        <p:nvSpPr>
          <p:cNvPr id="18448" name="Rectangle 17"/>
          <p:cNvSpPr>
            <a:spLocks noChangeArrowheads="1"/>
          </p:cNvSpPr>
          <p:nvPr/>
        </p:nvSpPr>
        <p:spPr bwMode="auto">
          <a:xfrm>
            <a:off x="0" y="2847975"/>
            <a:ext cx="9144000" cy="0"/>
          </a:xfrm>
          <a:prstGeom prst="rect">
            <a:avLst/>
          </a:prstGeom>
          <a:noFill/>
          <a:ln w="25400">
            <a:noFill/>
            <a:miter lim="800000"/>
            <a:headEnd/>
            <a:tailEnd/>
          </a:ln>
        </p:spPr>
        <p:txBody>
          <a:bodyPr wrap="none" anchor="ctr">
            <a:spAutoFit/>
          </a:bodyPr>
          <a:lstStyle/>
          <a:p>
            <a:endParaRPr lang="en-US"/>
          </a:p>
        </p:txBody>
      </p:sp>
      <p:graphicFrame>
        <p:nvGraphicFramePr>
          <p:cNvPr id="18434" name="Object 16"/>
          <p:cNvGraphicFramePr>
            <a:graphicFrameLocks noChangeAspect="1"/>
          </p:cNvGraphicFramePr>
          <p:nvPr/>
        </p:nvGraphicFramePr>
        <p:xfrm>
          <a:off x="611188" y="1268413"/>
          <a:ext cx="2867025" cy="1162050"/>
        </p:xfrm>
        <a:graphic>
          <a:graphicData uri="http://schemas.openxmlformats.org/presentationml/2006/ole">
            <mc:AlternateContent xmlns:mc="http://schemas.openxmlformats.org/markup-compatibility/2006">
              <mc:Choice xmlns:v="urn:schemas-microsoft-com:vml" Requires="v">
                <p:oleObj spid="_x0000_s18704" r:id="rId3" imgW="2871216" imgH="1158240" progId="">
                  <p:embed/>
                </p:oleObj>
              </mc:Choice>
              <mc:Fallback>
                <p:oleObj r:id="rId3" imgW="2871216" imgH="1158240" progId="">
                  <p:embed/>
                  <p:pic>
                    <p:nvPicPr>
                      <p:cNvPr id="0" name="Object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1268413"/>
                        <a:ext cx="2867025" cy="1162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49" name="Rectangle 19"/>
          <p:cNvSpPr>
            <a:spLocks noChangeArrowheads="1"/>
          </p:cNvSpPr>
          <p:nvPr/>
        </p:nvSpPr>
        <p:spPr bwMode="auto">
          <a:xfrm>
            <a:off x="0" y="3186113"/>
            <a:ext cx="9144000" cy="0"/>
          </a:xfrm>
          <a:prstGeom prst="rect">
            <a:avLst/>
          </a:prstGeom>
          <a:noFill/>
          <a:ln w="25400">
            <a:noFill/>
            <a:miter lim="800000"/>
            <a:headEnd/>
            <a:tailEnd/>
          </a:ln>
        </p:spPr>
        <p:txBody>
          <a:bodyPr wrap="none" anchor="ctr">
            <a:spAutoFit/>
          </a:bodyPr>
          <a:lstStyle/>
          <a:p>
            <a:endParaRPr lang="en-US"/>
          </a:p>
        </p:txBody>
      </p:sp>
      <p:graphicFrame>
        <p:nvGraphicFramePr>
          <p:cNvPr id="18435" name="Object 18"/>
          <p:cNvGraphicFramePr>
            <a:graphicFrameLocks noChangeAspect="1"/>
          </p:cNvGraphicFramePr>
          <p:nvPr/>
        </p:nvGraphicFramePr>
        <p:xfrm>
          <a:off x="1187450" y="3716338"/>
          <a:ext cx="2227263" cy="723900"/>
        </p:xfrm>
        <a:graphic>
          <a:graphicData uri="http://schemas.openxmlformats.org/presentationml/2006/ole">
            <mc:AlternateContent xmlns:mc="http://schemas.openxmlformats.org/markup-compatibility/2006">
              <mc:Choice xmlns:v="urn:schemas-microsoft-com:vml" Requires="v">
                <p:oleObj spid="_x0000_s18705" name="Equation" r:id="rId5" imgW="1497950" imgH="482391" progId="Equation.3">
                  <p:embed/>
                </p:oleObj>
              </mc:Choice>
              <mc:Fallback>
                <p:oleObj name="Equation" r:id="rId5" imgW="1497950" imgH="482391" progId="Equation.3">
                  <p:embed/>
                  <p:pic>
                    <p:nvPicPr>
                      <p:cNvPr id="0" name="Object 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87450" y="3716338"/>
                        <a:ext cx="2227263"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50" name="Rectangle 21"/>
          <p:cNvSpPr>
            <a:spLocks noChangeArrowheads="1"/>
          </p:cNvSpPr>
          <p:nvPr/>
        </p:nvSpPr>
        <p:spPr bwMode="auto">
          <a:xfrm>
            <a:off x="0" y="3300413"/>
            <a:ext cx="9144000" cy="0"/>
          </a:xfrm>
          <a:prstGeom prst="rect">
            <a:avLst/>
          </a:prstGeom>
          <a:noFill/>
          <a:ln w="25400">
            <a:noFill/>
            <a:miter lim="800000"/>
            <a:headEnd/>
            <a:tailEnd/>
          </a:ln>
        </p:spPr>
        <p:txBody>
          <a:bodyPr wrap="none" anchor="ctr">
            <a:spAutoFit/>
          </a:bodyPr>
          <a:lstStyle/>
          <a:p>
            <a:endParaRPr lang="en-US"/>
          </a:p>
        </p:txBody>
      </p:sp>
      <p:graphicFrame>
        <p:nvGraphicFramePr>
          <p:cNvPr id="18436" name="Object 20"/>
          <p:cNvGraphicFramePr>
            <a:graphicFrameLocks noChangeAspect="1"/>
          </p:cNvGraphicFramePr>
          <p:nvPr/>
        </p:nvGraphicFramePr>
        <p:xfrm>
          <a:off x="5795963" y="3860800"/>
          <a:ext cx="1400175" cy="382588"/>
        </p:xfrm>
        <a:graphic>
          <a:graphicData uri="http://schemas.openxmlformats.org/presentationml/2006/ole">
            <mc:AlternateContent xmlns:mc="http://schemas.openxmlformats.org/markup-compatibility/2006">
              <mc:Choice xmlns:v="urn:schemas-microsoft-com:vml" Requires="v">
                <p:oleObj spid="_x0000_s18706" name="Equation" r:id="rId7" imgW="939392" imgH="253890" progId="Equation.3">
                  <p:embed/>
                </p:oleObj>
              </mc:Choice>
              <mc:Fallback>
                <p:oleObj name="Equation" r:id="rId7" imgW="939392" imgH="253890" progId="Equation.3">
                  <p:embed/>
                  <p:pic>
                    <p:nvPicPr>
                      <p:cNvPr id="0" name="Object 2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95963" y="3860800"/>
                        <a:ext cx="1400175" cy="382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437" name="Object 22"/>
          <p:cNvGraphicFramePr>
            <a:graphicFrameLocks noChangeAspect="1"/>
          </p:cNvGraphicFramePr>
          <p:nvPr/>
        </p:nvGraphicFramePr>
        <p:xfrm>
          <a:off x="3995738" y="1484313"/>
          <a:ext cx="1374775" cy="722312"/>
        </p:xfrm>
        <a:graphic>
          <a:graphicData uri="http://schemas.openxmlformats.org/presentationml/2006/ole">
            <mc:AlternateContent xmlns:mc="http://schemas.openxmlformats.org/markup-compatibility/2006">
              <mc:Choice xmlns:v="urn:schemas-microsoft-com:vml" Requires="v">
                <p:oleObj spid="_x0000_s18707" name="Equation" r:id="rId9" imgW="927100" imgH="482600" progId="Equation.3">
                  <p:embed/>
                </p:oleObj>
              </mc:Choice>
              <mc:Fallback>
                <p:oleObj name="Equation" r:id="rId9" imgW="927100" imgH="482600" progId="Equation.3">
                  <p:embed/>
                  <p:pic>
                    <p:nvPicPr>
                      <p:cNvPr id="0" name="Object 2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95738" y="1484313"/>
                        <a:ext cx="1374775" cy="7223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51" name="Rectangle 25"/>
          <p:cNvSpPr>
            <a:spLocks noChangeArrowheads="1"/>
          </p:cNvSpPr>
          <p:nvPr/>
        </p:nvSpPr>
        <p:spPr bwMode="auto">
          <a:xfrm>
            <a:off x="0" y="2986088"/>
            <a:ext cx="9144000" cy="0"/>
          </a:xfrm>
          <a:prstGeom prst="rect">
            <a:avLst/>
          </a:prstGeom>
          <a:noFill/>
          <a:ln w="25400">
            <a:noFill/>
            <a:miter lim="800000"/>
            <a:headEnd/>
            <a:tailEnd/>
          </a:ln>
        </p:spPr>
        <p:txBody>
          <a:bodyPr wrap="none" anchor="ctr">
            <a:spAutoFit/>
          </a:bodyPr>
          <a:lstStyle/>
          <a:p>
            <a:endParaRPr lang="en-US"/>
          </a:p>
        </p:txBody>
      </p:sp>
      <p:graphicFrame>
        <p:nvGraphicFramePr>
          <p:cNvPr id="18438" name="Object 24"/>
          <p:cNvGraphicFramePr>
            <a:graphicFrameLocks noChangeAspect="1"/>
          </p:cNvGraphicFramePr>
          <p:nvPr/>
        </p:nvGraphicFramePr>
        <p:xfrm>
          <a:off x="5851525" y="1196975"/>
          <a:ext cx="3257550" cy="1328738"/>
        </p:xfrm>
        <a:graphic>
          <a:graphicData uri="http://schemas.openxmlformats.org/presentationml/2006/ole">
            <mc:AlternateContent xmlns:mc="http://schemas.openxmlformats.org/markup-compatibility/2006">
              <mc:Choice xmlns:v="urn:schemas-microsoft-com:vml" Requires="v">
                <p:oleObj spid="_x0000_s18708" name="Equation" r:id="rId11" imgW="2171700" imgH="889000" progId="Equation.3">
                  <p:embed/>
                </p:oleObj>
              </mc:Choice>
              <mc:Fallback>
                <p:oleObj name="Equation" r:id="rId11" imgW="2171700" imgH="889000" progId="Equation.3">
                  <p:embed/>
                  <p:pic>
                    <p:nvPicPr>
                      <p:cNvPr id="0" name="Object 2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851525" y="1196975"/>
                        <a:ext cx="3257550" cy="1328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439" name="Object 26"/>
          <p:cNvGraphicFramePr>
            <a:graphicFrameLocks noChangeAspect="1"/>
          </p:cNvGraphicFramePr>
          <p:nvPr/>
        </p:nvGraphicFramePr>
        <p:xfrm>
          <a:off x="3708400" y="4902200"/>
          <a:ext cx="1639888" cy="820738"/>
        </p:xfrm>
        <a:graphic>
          <a:graphicData uri="http://schemas.openxmlformats.org/presentationml/2006/ole">
            <mc:AlternateContent xmlns:mc="http://schemas.openxmlformats.org/markup-compatibility/2006">
              <mc:Choice xmlns:v="urn:schemas-microsoft-com:vml" Requires="v">
                <p:oleObj spid="_x0000_s18709" name="Equation" r:id="rId13" imgW="1091880" imgH="545760" progId="Equation.DSMT4">
                  <p:embed/>
                </p:oleObj>
              </mc:Choice>
              <mc:Fallback>
                <p:oleObj name="Equation" r:id="rId13" imgW="1091880" imgH="545760" progId="Equation.DSMT4">
                  <p:embed/>
                  <p:pic>
                    <p:nvPicPr>
                      <p:cNvPr id="0" name="Object 2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8400" y="4902200"/>
                        <a:ext cx="1639888" cy="820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52" name="AutoShape 27"/>
          <p:cNvSpPr>
            <a:spLocks noChangeArrowheads="1"/>
          </p:cNvSpPr>
          <p:nvPr/>
        </p:nvSpPr>
        <p:spPr bwMode="auto">
          <a:xfrm>
            <a:off x="3635375" y="4868863"/>
            <a:ext cx="1800225" cy="936625"/>
          </a:xfrm>
          <a:prstGeom prst="roundRect">
            <a:avLst>
              <a:gd name="adj" fmla="val 16667"/>
            </a:avLst>
          </a:prstGeom>
          <a:noFill/>
          <a:ln w="25400">
            <a:solidFill>
              <a:srgbClr val="FF0000"/>
            </a:solidFill>
            <a:round/>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0" name="Rectangle 2"/>
          <p:cNvSpPr>
            <a:spLocks noGrp="1" noChangeArrowheads="1"/>
          </p:cNvSpPr>
          <p:nvPr>
            <p:ph type="title"/>
          </p:nvPr>
        </p:nvSpPr>
        <p:spPr/>
        <p:txBody>
          <a:bodyPr/>
          <a:lstStyle/>
          <a:p>
            <a:pPr eaLnBrk="1" hangingPunct="1"/>
            <a:r>
              <a:rPr lang="en-GB" dirty="0" smtClean="0"/>
              <a:t>Scattering parameters – Some useful relations</a:t>
            </a:r>
          </a:p>
        </p:txBody>
      </p:sp>
      <p:sp>
        <p:nvSpPr>
          <p:cNvPr id="18441" name="Rectangle 3"/>
          <p:cNvSpPr>
            <a:spLocks noChangeArrowheads="1"/>
          </p:cNvSpPr>
          <p:nvPr/>
        </p:nvSpPr>
        <p:spPr bwMode="auto">
          <a:xfrm>
            <a:off x="0" y="3195638"/>
            <a:ext cx="9144000" cy="0"/>
          </a:xfrm>
          <a:prstGeom prst="rect">
            <a:avLst/>
          </a:prstGeom>
          <a:noFill/>
          <a:ln w="9525">
            <a:noFill/>
            <a:miter lim="800000"/>
            <a:headEnd/>
            <a:tailEnd/>
          </a:ln>
        </p:spPr>
        <p:txBody>
          <a:bodyPr wrap="none" anchor="ctr">
            <a:spAutoFit/>
          </a:bodyPr>
          <a:lstStyle/>
          <a:p>
            <a:endParaRPr lang="en-US"/>
          </a:p>
        </p:txBody>
      </p:sp>
      <p:sp>
        <p:nvSpPr>
          <p:cNvPr id="18442" name="Rectangle 4"/>
          <p:cNvSpPr>
            <a:spLocks noChangeArrowheads="1"/>
          </p:cNvSpPr>
          <p:nvPr/>
        </p:nvSpPr>
        <p:spPr bwMode="auto">
          <a:xfrm>
            <a:off x="0" y="3328988"/>
            <a:ext cx="9144000" cy="0"/>
          </a:xfrm>
          <a:prstGeom prst="rect">
            <a:avLst/>
          </a:prstGeom>
          <a:noFill/>
          <a:ln w="9525">
            <a:noFill/>
            <a:miter lim="800000"/>
            <a:headEnd/>
            <a:tailEnd/>
          </a:ln>
        </p:spPr>
        <p:txBody>
          <a:bodyPr wrap="none" anchor="ctr">
            <a:spAutoFit/>
          </a:bodyPr>
          <a:lstStyle/>
          <a:p>
            <a:endParaRPr lang="en-US"/>
          </a:p>
        </p:txBody>
      </p:sp>
      <p:sp>
        <p:nvSpPr>
          <p:cNvPr id="18444" name="Rectangle 7"/>
          <p:cNvSpPr>
            <a:spLocks noChangeArrowheads="1"/>
          </p:cNvSpPr>
          <p:nvPr/>
        </p:nvSpPr>
        <p:spPr bwMode="auto">
          <a:xfrm>
            <a:off x="0" y="3195638"/>
            <a:ext cx="9144000" cy="0"/>
          </a:xfrm>
          <a:prstGeom prst="rect">
            <a:avLst/>
          </a:prstGeom>
          <a:noFill/>
          <a:ln w="25400">
            <a:noFill/>
            <a:miter lim="800000"/>
            <a:headEnd/>
            <a:tailEnd/>
          </a:ln>
        </p:spPr>
        <p:txBody>
          <a:bodyPr wrap="none" anchor="ctr">
            <a:spAutoFit/>
          </a:bodyPr>
          <a:lstStyle/>
          <a:p>
            <a:endParaRPr lang="en-US"/>
          </a:p>
        </p:txBody>
      </p:sp>
      <p:sp>
        <p:nvSpPr>
          <p:cNvPr id="18445" name="Rectangle 8"/>
          <p:cNvSpPr>
            <a:spLocks noChangeArrowheads="1"/>
          </p:cNvSpPr>
          <p:nvPr/>
        </p:nvSpPr>
        <p:spPr bwMode="auto">
          <a:xfrm>
            <a:off x="0" y="3328988"/>
            <a:ext cx="9144000" cy="0"/>
          </a:xfrm>
          <a:prstGeom prst="rect">
            <a:avLst/>
          </a:prstGeom>
          <a:noFill/>
          <a:ln w="25400">
            <a:noFill/>
            <a:miter lim="800000"/>
            <a:headEnd/>
            <a:tailEnd/>
          </a:ln>
        </p:spPr>
        <p:txBody>
          <a:bodyPr wrap="none" anchor="ctr">
            <a:spAutoFit/>
          </a:bodyPr>
          <a:lstStyle/>
          <a:p>
            <a:endParaRPr lang="en-US"/>
          </a:p>
        </p:txBody>
      </p:sp>
      <p:sp>
        <p:nvSpPr>
          <p:cNvPr id="18446" name="Rectangle 9"/>
          <p:cNvSpPr>
            <a:spLocks noChangeArrowheads="1"/>
          </p:cNvSpPr>
          <p:nvPr/>
        </p:nvSpPr>
        <p:spPr bwMode="auto">
          <a:xfrm>
            <a:off x="0" y="3195638"/>
            <a:ext cx="9144000" cy="0"/>
          </a:xfrm>
          <a:prstGeom prst="rect">
            <a:avLst/>
          </a:prstGeom>
          <a:noFill/>
          <a:ln w="25400">
            <a:noFill/>
            <a:miter lim="800000"/>
            <a:headEnd/>
            <a:tailEnd/>
          </a:ln>
        </p:spPr>
        <p:txBody>
          <a:bodyPr wrap="none" anchor="ctr">
            <a:spAutoFit/>
          </a:bodyPr>
          <a:lstStyle/>
          <a:p>
            <a:endParaRPr lang="en-US"/>
          </a:p>
        </p:txBody>
      </p:sp>
      <p:sp>
        <p:nvSpPr>
          <p:cNvPr id="18447" name="Rectangle 11"/>
          <p:cNvSpPr>
            <a:spLocks noChangeArrowheads="1"/>
          </p:cNvSpPr>
          <p:nvPr/>
        </p:nvSpPr>
        <p:spPr bwMode="auto">
          <a:xfrm>
            <a:off x="0" y="3295650"/>
            <a:ext cx="9144000" cy="0"/>
          </a:xfrm>
          <a:prstGeom prst="rect">
            <a:avLst/>
          </a:prstGeom>
          <a:noFill/>
          <a:ln w="25400">
            <a:noFill/>
            <a:miter lim="800000"/>
            <a:headEnd/>
            <a:tailEnd/>
          </a:ln>
        </p:spPr>
        <p:txBody>
          <a:bodyPr wrap="none" anchor="ctr">
            <a:spAutoFit/>
          </a:bodyPr>
          <a:lstStyle/>
          <a:p>
            <a:endParaRPr lang="en-US"/>
          </a:p>
        </p:txBody>
      </p:sp>
      <p:sp>
        <p:nvSpPr>
          <p:cNvPr id="18448" name="Rectangle 17"/>
          <p:cNvSpPr>
            <a:spLocks noChangeArrowheads="1"/>
          </p:cNvSpPr>
          <p:nvPr/>
        </p:nvSpPr>
        <p:spPr bwMode="auto">
          <a:xfrm>
            <a:off x="0" y="2847975"/>
            <a:ext cx="9144000" cy="0"/>
          </a:xfrm>
          <a:prstGeom prst="rect">
            <a:avLst/>
          </a:prstGeom>
          <a:noFill/>
          <a:ln w="25400">
            <a:noFill/>
            <a:miter lim="800000"/>
            <a:headEnd/>
            <a:tailEnd/>
          </a:ln>
        </p:spPr>
        <p:txBody>
          <a:bodyPr wrap="none" anchor="ctr">
            <a:spAutoFit/>
          </a:bodyPr>
          <a:lstStyle/>
          <a:p>
            <a:endParaRPr lang="en-US"/>
          </a:p>
        </p:txBody>
      </p:sp>
      <p:sp>
        <p:nvSpPr>
          <p:cNvPr id="18449" name="Rectangle 19"/>
          <p:cNvSpPr>
            <a:spLocks noChangeArrowheads="1"/>
          </p:cNvSpPr>
          <p:nvPr/>
        </p:nvSpPr>
        <p:spPr bwMode="auto">
          <a:xfrm>
            <a:off x="0" y="3186113"/>
            <a:ext cx="9144000" cy="0"/>
          </a:xfrm>
          <a:prstGeom prst="rect">
            <a:avLst/>
          </a:prstGeom>
          <a:noFill/>
          <a:ln w="25400">
            <a:noFill/>
            <a:miter lim="800000"/>
            <a:headEnd/>
            <a:tailEnd/>
          </a:ln>
        </p:spPr>
        <p:txBody>
          <a:bodyPr wrap="none" anchor="ctr">
            <a:spAutoFit/>
          </a:bodyPr>
          <a:lstStyle/>
          <a:p>
            <a:endParaRPr lang="en-US"/>
          </a:p>
        </p:txBody>
      </p:sp>
      <p:sp>
        <p:nvSpPr>
          <p:cNvPr id="18450" name="Rectangle 21"/>
          <p:cNvSpPr>
            <a:spLocks noChangeArrowheads="1"/>
          </p:cNvSpPr>
          <p:nvPr/>
        </p:nvSpPr>
        <p:spPr bwMode="auto">
          <a:xfrm>
            <a:off x="0" y="3300413"/>
            <a:ext cx="9144000" cy="0"/>
          </a:xfrm>
          <a:prstGeom prst="rect">
            <a:avLst/>
          </a:prstGeom>
          <a:noFill/>
          <a:ln w="25400">
            <a:noFill/>
            <a:miter lim="800000"/>
            <a:headEnd/>
            <a:tailEnd/>
          </a:ln>
        </p:spPr>
        <p:txBody>
          <a:bodyPr wrap="none" anchor="ctr">
            <a:spAutoFit/>
          </a:bodyPr>
          <a:lstStyle/>
          <a:p>
            <a:endParaRPr lang="en-US"/>
          </a:p>
        </p:txBody>
      </p:sp>
      <p:sp>
        <p:nvSpPr>
          <p:cNvPr id="18451" name="Rectangle 25"/>
          <p:cNvSpPr>
            <a:spLocks noChangeArrowheads="1"/>
          </p:cNvSpPr>
          <p:nvPr/>
        </p:nvSpPr>
        <p:spPr bwMode="auto">
          <a:xfrm>
            <a:off x="0" y="2986088"/>
            <a:ext cx="9144000" cy="0"/>
          </a:xfrm>
          <a:prstGeom prst="rect">
            <a:avLst/>
          </a:prstGeom>
          <a:noFill/>
          <a:ln w="25400">
            <a:noFill/>
            <a:miter lim="800000"/>
            <a:headEnd/>
            <a:tailEnd/>
          </a:ln>
        </p:spPr>
        <p:txBody>
          <a:bodyPr wrap="none" anchor="ctr">
            <a:spAutoFit/>
          </a:bodyPr>
          <a:lstStyle/>
          <a:p>
            <a:endParaRPr lang="en-US"/>
          </a:p>
        </p:txBody>
      </p:sp>
      <p:sp>
        <p:nvSpPr>
          <p:cNvPr id="22" name="Rektangel 21"/>
          <p:cNvSpPr/>
          <p:nvPr/>
        </p:nvSpPr>
        <p:spPr bwMode="auto">
          <a:xfrm>
            <a:off x="3756922" y="1440878"/>
            <a:ext cx="1428760" cy="1428760"/>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3" name="textruta 22"/>
          <p:cNvSpPr txBox="1"/>
          <p:nvPr/>
        </p:nvSpPr>
        <p:spPr>
          <a:xfrm>
            <a:off x="3956602" y="2130974"/>
            <a:ext cx="1043877" cy="369332"/>
          </a:xfrm>
          <a:prstGeom prst="rect">
            <a:avLst/>
          </a:prstGeom>
          <a:noFill/>
        </p:spPr>
        <p:txBody>
          <a:bodyPr wrap="none" rtlCol="0">
            <a:spAutoFit/>
          </a:bodyPr>
          <a:lstStyle/>
          <a:p>
            <a:pPr algn="ctr"/>
            <a:r>
              <a:rPr lang="en-US" dirty="0" smtClean="0"/>
              <a:t>S-matrix</a:t>
            </a:r>
            <a:endParaRPr lang="en-US" dirty="0"/>
          </a:p>
        </p:txBody>
      </p:sp>
      <p:cxnSp>
        <p:nvCxnSpPr>
          <p:cNvPr id="24" name="Rak 23"/>
          <p:cNvCxnSpPr/>
          <p:nvPr/>
        </p:nvCxnSpPr>
        <p:spPr bwMode="auto">
          <a:xfrm>
            <a:off x="3113980" y="1726630"/>
            <a:ext cx="642942" cy="0"/>
          </a:xfrm>
          <a:prstGeom prst="line">
            <a:avLst/>
          </a:prstGeom>
          <a:noFill/>
          <a:ln w="25400" cap="flat" cmpd="sng" algn="ctr">
            <a:solidFill>
              <a:schemeClr val="tx1"/>
            </a:solidFill>
            <a:prstDash val="solid"/>
            <a:round/>
            <a:headEnd type="none" w="med" len="med"/>
            <a:tailEnd type="none" w="med" len="med"/>
          </a:ln>
          <a:effectLst/>
        </p:spPr>
      </p:cxnSp>
      <p:cxnSp>
        <p:nvCxnSpPr>
          <p:cNvPr id="25" name="Rak 24"/>
          <p:cNvCxnSpPr/>
          <p:nvPr/>
        </p:nvCxnSpPr>
        <p:spPr bwMode="auto">
          <a:xfrm>
            <a:off x="3113980" y="2512448"/>
            <a:ext cx="642942" cy="0"/>
          </a:xfrm>
          <a:prstGeom prst="line">
            <a:avLst/>
          </a:prstGeom>
          <a:noFill/>
          <a:ln w="25400" cap="flat" cmpd="sng" algn="ctr">
            <a:solidFill>
              <a:schemeClr val="tx1"/>
            </a:solidFill>
            <a:prstDash val="solid"/>
            <a:round/>
            <a:headEnd type="none" w="med" len="med"/>
            <a:tailEnd type="none" w="med" len="med"/>
          </a:ln>
          <a:effectLst/>
        </p:spPr>
      </p:cxnSp>
      <p:cxnSp>
        <p:nvCxnSpPr>
          <p:cNvPr id="31" name="Rak 30"/>
          <p:cNvCxnSpPr>
            <a:stCxn id="33" idx="3"/>
          </p:cNvCxnSpPr>
          <p:nvPr/>
        </p:nvCxnSpPr>
        <p:spPr bwMode="auto">
          <a:xfrm>
            <a:off x="2185286" y="1726630"/>
            <a:ext cx="428628" cy="0"/>
          </a:xfrm>
          <a:prstGeom prst="line">
            <a:avLst/>
          </a:prstGeom>
          <a:noFill/>
          <a:ln w="25400" cap="flat" cmpd="sng" algn="ctr">
            <a:solidFill>
              <a:schemeClr val="tx1"/>
            </a:solidFill>
            <a:prstDash val="solid"/>
            <a:round/>
            <a:headEnd type="none" w="med" len="med"/>
            <a:tailEnd type="none" w="med" len="med"/>
          </a:ln>
          <a:effectLst/>
        </p:spPr>
      </p:cxnSp>
      <p:cxnSp>
        <p:nvCxnSpPr>
          <p:cNvPr id="32" name="Rak 31"/>
          <p:cNvCxnSpPr/>
          <p:nvPr/>
        </p:nvCxnSpPr>
        <p:spPr bwMode="auto">
          <a:xfrm>
            <a:off x="1042278" y="2512448"/>
            <a:ext cx="1571636" cy="0"/>
          </a:xfrm>
          <a:prstGeom prst="line">
            <a:avLst/>
          </a:prstGeom>
          <a:noFill/>
          <a:ln w="25400" cap="flat" cmpd="sng" algn="ctr">
            <a:solidFill>
              <a:schemeClr val="tx1"/>
            </a:solidFill>
            <a:prstDash val="solid"/>
            <a:round/>
            <a:headEnd type="none" w="med" len="med"/>
            <a:tailEnd type="none" w="med" len="med"/>
          </a:ln>
          <a:effectLst/>
        </p:spPr>
      </p:cxnSp>
      <p:sp>
        <p:nvSpPr>
          <p:cNvPr id="33" name="Rektangel 32"/>
          <p:cNvSpPr/>
          <p:nvPr/>
        </p:nvSpPr>
        <p:spPr bwMode="auto">
          <a:xfrm>
            <a:off x="1470906" y="1583754"/>
            <a:ext cx="714380" cy="285752"/>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34" name="Rak 33"/>
          <p:cNvCxnSpPr/>
          <p:nvPr/>
        </p:nvCxnSpPr>
        <p:spPr bwMode="auto">
          <a:xfrm>
            <a:off x="1042278" y="1726630"/>
            <a:ext cx="428628" cy="0"/>
          </a:xfrm>
          <a:prstGeom prst="line">
            <a:avLst/>
          </a:prstGeom>
          <a:noFill/>
          <a:ln w="25400" cap="flat" cmpd="sng" algn="ctr">
            <a:solidFill>
              <a:schemeClr val="tx1"/>
            </a:solidFill>
            <a:prstDash val="solid"/>
            <a:round/>
            <a:headEnd type="none" w="med" len="med"/>
            <a:tailEnd type="none" w="med" len="med"/>
          </a:ln>
          <a:effectLst/>
        </p:spPr>
      </p:cxnSp>
      <p:sp>
        <p:nvSpPr>
          <p:cNvPr id="35" name="Ellips 34"/>
          <p:cNvSpPr/>
          <p:nvPr/>
        </p:nvSpPr>
        <p:spPr bwMode="auto">
          <a:xfrm>
            <a:off x="857224" y="1918999"/>
            <a:ext cx="357190" cy="357190"/>
          </a:xfrm>
          <a:prstGeom prst="ellipse">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36" name="Rak 35"/>
          <p:cNvCxnSpPr>
            <a:stCxn id="35" idx="0"/>
          </p:cNvCxnSpPr>
          <p:nvPr/>
        </p:nvCxnSpPr>
        <p:spPr bwMode="auto">
          <a:xfrm rot="16200000" flipV="1">
            <a:off x="932531" y="1815711"/>
            <a:ext cx="198987" cy="7590"/>
          </a:xfrm>
          <a:prstGeom prst="line">
            <a:avLst/>
          </a:prstGeom>
          <a:noFill/>
          <a:ln w="25400" cap="flat" cmpd="sng" algn="ctr">
            <a:solidFill>
              <a:schemeClr val="tx1"/>
            </a:solidFill>
            <a:prstDash val="solid"/>
            <a:round/>
            <a:headEnd type="none" w="med" len="med"/>
            <a:tailEnd type="none" w="med" len="med"/>
          </a:ln>
          <a:effectLst/>
        </p:spPr>
      </p:cxnSp>
      <p:cxnSp>
        <p:nvCxnSpPr>
          <p:cNvPr id="37" name="Rak 36"/>
          <p:cNvCxnSpPr/>
          <p:nvPr/>
        </p:nvCxnSpPr>
        <p:spPr bwMode="auto">
          <a:xfrm rot="16200000" flipV="1">
            <a:off x="922690" y="2395778"/>
            <a:ext cx="242878" cy="3702"/>
          </a:xfrm>
          <a:prstGeom prst="line">
            <a:avLst/>
          </a:prstGeom>
          <a:noFill/>
          <a:ln w="25400" cap="flat" cmpd="sng" algn="ctr">
            <a:solidFill>
              <a:schemeClr val="tx1"/>
            </a:solidFill>
            <a:prstDash val="solid"/>
            <a:round/>
            <a:headEnd type="none" w="med" len="med"/>
            <a:tailEnd type="none" w="med" len="med"/>
          </a:ln>
          <a:effectLst/>
        </p:spPr>
      </p:cxnSp>
      <p:sp>
        <p:nvSpPr>
          <p:cNvPr id="38" name="textruta 37"/>
          <p:cNvSpPr txBox="1"/>
          <p:nvPr/>
        </p:nvSpPr>
        <p:spPr>
          <a:xfrm>
            <a:off x="1631720" y="1214422"/>
            <a:ext cx="410690" cy="369332"/>
          </a:xfrm>
          <a:prstGeom prst="rect">
            <a:avLst/>
          </a:prstGeom>
          <a:noFill/>
        </p:spPr>
        <p:txBody>
          <a:bodyPr wrap="none" rtlCol="0">
            <a:spAutoFit/>
          </a:bodyPr>
          <a:lstStyle/>
          <a:p>
            <a:r>
              <a:rPr lang="en-US" dirty="0" smtClean="0"/>
              <a:t>Z</a:t>
            </a:r>
            <a:r>
              <a:rPr lang="en-US" baseline="-25000" dirty="0" smtClean="0"/>
              <a:t>0</a:t>
            </a:r>
            <a:endParaRPr lang="en-US" baseline="-25000" dirty="0"/>
          </a:p>
        </p:txBody>
      </p:sp>
      <p:cxnSp>
        <p:nvCxnSpPr>
          <p:cNvPr id="39" name="Rak 38"/>
          <p:cNvCxnSpPr/>
          <p:nvPr/>
        </p:nvCxnSpPr>
        <p:spPr bwMode="auto">
          <a:xfrm>
            <a:off x="5201294" y="1728136"/>
            <a:ext cx="642942" cy="0"/>
          </a:xfrm>
          <a:prstGeom prst="line">
            <a:avLst/>
          </a:prstGeom>
          <a:noFill/>
          <a:ln w="25400" cap="flat" cmpd="sng" algn="ctr">
            <a:solidFill>
              <a:schemeClr val="tx1"/>
            </a:solidFill>
            <a:prstDash val="solid"/>
            <a:round/>
            <a:headEnd type="none" w="med" len="med"/>
            <a:tailEnd type="none" w="med" len="med"/>
          </a:ln>
          <a:effectLst/>
        </p:spPr>
      </p:cxnSp>
      <p:cxnSp>
        <p:nvCxnSpPr>
          <p:cNvPr id="40" name="Rak 39"/>
          <p:cNvCxnSpPr/>
          <p:nvPr/>
        </p:nvCxnSpPr>
        <p:spPr bwMode="auto">
          <a:xfrm>
            <a:off x="5201294" y="2513954"/>
            <a:ext cx="642942" cy="0"/>
          </a:xfrm>
          <a:prstGeom prst="line">
            <a:avLst/>
          </a:prstGeom>
          <a:noFill/>
          <a:ln w="25400" cap="flat" cmpd="sng" algn="ctr">
            <a:solidFill>
              <a:schemeClr val="tx1"/>
            </a:solidFill>
            <a:prstDash val="solid"/>
            <a:round/>
            <a:headEnd type="none" w="med" len="med"/>
            <a:tailEnd type="none" w="med" len="med"/>
          </a:ln>
          <a:effectLst/>
        </p:spPr>
      </p:cxnSp>
      <p:sp>
        <p:nvSpPr>
          <p:cNvPr id="41" name="Rektangel 40"/>
          <p:cNvSpPr/>
          <p:nvPr/>
        </p:nvSpPr>
        <p:spPr bwMode="auto">
          <a:xfrm>
            <a:off x="6500826" y="1857364"/>
            <a:ext cx="214314" cy="571504"/>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sv-SE" sz="1800" b="0" i="0" u="none" strike="noStrike" cap="none" normalizeH="0" baseline="0" smtClean="0">
              <a:ln>
                <a:noFill/>
              </a:ln>
              <a:solidFill>
                <a:schemeClr val="tx1"/>
              </a:solidFill>
              <a:effectLst/>
              <a:latin typeface="Arial" charset="0"/>
            </a:endParaRPr>
          </a:p>
        </p:txBody>
      </p:sp>
      <p:cxnSp>
        <p:nvCxnSpPr>
          <p:cNvPr id="43" name="Rak 42"/>
          <p:cNvCxnSpPr/>
          <p:nvPr/>
        </p:nvCxnSpPr>
        <p:spPr bwMode="auto">
          <a:xfrm>
            <a:off x="6180211" y="1714488"/>
            <a:ext cx="428628" cy="0"/>
          </a:xfrm>
          <a:prstGeom prst="line">
            <a:avLst/>
          </a:prstGeom>
          <a:noFill/>
          <a:ln w="25400" cap="flat" cmpd="sng" algn="ctr">
            <a:solidFill>
              <a:schemeClr val="tx1"/>
            </a:solidFill>
            <a:prstDash val="solid"/>
            <a:round/>
            <a:headEnd type="none" w="med" len="med"/>
            <a:tailEnd type="none" w="med" len="med"/>
          </a:ln>
          <a:effectLst/>
        </p:spPr>
      </p:cxnSp>
      <p:cxnSp>
        <p:nvCxnSpPr>
          <p:cNvPr id="45" name="Rak 44"/>
          <p:cNvCxnSpPr/>
          <p:nvPr/>
        </p:nvCxnSpPr>
        <p:spPr bwMode="auto">
          <a:xfrm>
            <a:off x="6180211" y="2571744"/>
            <a:ext cx="428628" cy="0"/>
          </a:xfrm>
          <a:prstGeom prst="line">
            <a:avLst/>
          </a:prstGeom>
          <a:noFill/>
          <a:ln w="25400" cap="flat" cmpd="sng" algn="ctr">
            <a:solidFill>
              <a:schemeClr val="tx1"/>
            </a:solidFill>
            <a:prstDash val="solid"/>
            <a:round/>
            <a:headEnd type="none" w="med" len="med"/>
            <a:tailEnd type="none" w="med" len="med"/>
          </a:ln>
          <a:effectLst/>
        </p:spPr>
      </p:cxnSp>
      <p:cxnSp>
        <p:nvCxnSpPr>
          <p:cNvPr id="49" name="Rak 48"/>
          <p:cNvCxnSpPr>
            <a:stCxn id="41" idx="0"/>
          </p:cNvCxnSpPr>
          <p:nvPr/>
        </p:nvCxnSpPr>
        <p:spPr bwMode="auto">
          <a:xfrm rot="16200000" flipV="1">
            <a:off x="6534002" y="1783382"/>
            <a:ext cx="145607" cy="2357"/>
          </a:xfrm>
          <a:prstGeom prst="line">
            <a:avLst/>
          </a:prstGeom>
          <a:noFill/>
          <a:ln w="25400" cap="flat" cmpd="sng" algn="ctr">
            <a:solidFill>
              <a:schemeClr val="tx1"/>
            </a:solidFill>
            <a:prstDash val="solid"/>
            <a:round/>
            <a:headEnd type="none" w="med" len="med"/>
            <a:tailEnd type="none" w="med" len="med"/>
          </a:ln>
          <a:effectLst/>
        </p:spPr>
      </p:cxnSp>
      <p:cxnSp>
        <p:nvCxnSpPr>
          <p:cNvPr id="55" name="Rak 54"/>
          <p:cNvCxnSpPr/>
          <p:nvPr/>
        </p:nvCxnSpPr>
        <p:spPr bwMode="auto">
          <a:xfrm rot="16200000" flipV="1">
            <a:off x="6533145" y="2497762"/>
            <a:ext cx="145607" cy="2357"/>
          </a:xfrm>
          <a:prstGeom prst="line">
            <a:avLst/>
          </a:prstGeom>
          <a:noFill/>
          <a:ln w="25400" cap="flat" cmpd="sng" algn="ctr">
            <a:solidFill>
              <a:schemeClr val="tx1"/>
            </a:solidFill>
            <a:prstDash val="solid"/>
            <a:round/>
            <a:headEnd type="none" w="med" len="med"/>
            <a:tailEnd type="none" w="med" len="med"/>
          </a:ln>
          <a:effectLst/>
        </p:spPr>
      </p:cxnSp>
      <p:sp>
        <p:nvSpPr>
          <p:cNvPr id="56" name="textruta 55"/>
          <p:cNvSpPr txBox="1"/>
          <p:nvPr/>
        </p:nvSpPr>
        <p:spPr>
          <a:xfrm>
            <a:off x="6733078" y="1916660"/>
            <a:ext cx="410690" cy="369332"/>
          </a:xfrm>
          <a:prstGeom prst="rect">
            <a:avLst/>
          </a:prstGeom>
          <a:noFill/>
        </p:spPr>
        <p:txBody>
          <a:bodyPr wrap="none" rtlCol="0">
            <a:spAutoFit/>
          </a:bodyPr>
          <a:lstStyle/>
          <a:p>
            <a:r>
              <a:rPr lang="en-US" dirty="0" smtClean="0"/>
              <a:t>Z</a:t>
            </a:r>
            <a:r>
              <a:rPr lang="en-US" baseline="-25000" dirty="0" smtClean="0"/>
              <a:t>0</a:t>
            </a:r>
            <a:endParaRPr lang="en-US" baseline="-25000" dirty="0"/>
          </a:p>
        </p:txBody>
      </p:sp>
      <p:cxnSp>
        <p:nvCxnSpPr>
          <p:cNvPr id="58" name="Rak pil 57"/>
          <p:cNvCxnSpPr/>
          <p:nvPr/>
        </p:nvCxnSpPr>
        <p:spPr bwMode="auto">
          <a:xfrm>
            <a:off x="2643174" y="1928802"/>
            <a:ext cx="428628" cy="1588"/>
          </a:xfrm>
          <a:prstGeom prst="straightConnector1">
            <a:avLst/>
          </a:prstGeom>
          <a:noFill/>
          <a:ln w="25400" cap="flat" cmpd="sng" algn="ctr">
            <a:solidFill>
              <a:srgbClr val="FF0000"/>
            </a:solidFill>
            <a:prstDash val="solid"/>
            <a:round/>
            <a:headEnd type="none" w="med" len="med"/>
            <a:tailEnd type="arrow"/>
          </a:ln>
          <a:effectLst/>
        </p:spPr>
      </p:cxnSp>
      <p:cxnSp>
        <p:nvCxnSpPr>
          <p:cNvPr id="62" name="Rak 61"/>
          <p:cNvCxnSpPr/>
          <p:nvPr/>
        </p:nvCxnSpPr>
        <p:spPr bwMode="auto">
          <a:xfrm>
            <a:off x="2694379" y="2214554"/>
            <a:ext cx="357190" cy="0"/>
          </a:xfrm>
          <a:prstGeom prst="line">
            <a:avLst/>
          </a:prstGeom>
          <a:noFill/>
          <a:ln w="25400" cap="flat" cmpd="sng" algn="ctr">
            <a:solidFill>
              <a:srgbClr val="FF0000"/>
            </a:solidFill>
            <a:prstDash val="solid"/>
            <a:round/>
            <a:headEnd type="none" w="med" len="med"/>
            <a:tailEnd type="none" w="med" len="med"/>
          </a:ln>
          <a:effectLst/>
        </p:spPr>
      </p:cxnSp>
      <p:cxnSp>
        <p:nvCxnSpPr>
          <p:cNvPr id="64" name="Rak 63"/>
          <p:cNvCxnSpPr/>
          <p:nvPr/>
        </p:nvCxnSpPr>
        <p:spPr bwMode="auto">
          <a:xfrm rot="5400000">
            <a:off x="2980131" y="2285992"/>
            <a:ext cx="142876" cy="0"/>
          </a:xfrm>
          <a:prstGeom prst="line">
            <a:avLst/>
          </a:prstGeom>
          <a:noFill/>
          <a:ln w="25400" cap="flat" cmpd="sng" algn="ctr">
            <a:solidFill>
              <a:srgbClr val="FF0000"/>
            </a:solidFill>
            <a:prstDash val="solid"/>
            <a:round/>
            <a:headEnd type="none" w="med" len="med"/>
            <a:tailEnd type="none" w="med" len="med"/>
          </a:ln>
          <a:effectLst/>
        </p:spPr>
      </p:cxnSp>
      <p:cxnSp>
        <p:nvCxnSpPr>
          <p:cNvPr id="66" name="Rak pil 65"/>
          <p:cNvCxnSpPr/>
          <p:nvPr/>
        </p:nvCxnSpPr>
        <p:spPr bwMode="auto">
          <a:xfrm rot="10800000">
            <a:off x="2694379" y="2357430"/>
            <a:ext cx="357190" cy="1588"/>
          </a:xfrm>
          <a:prstGeom prst="straightConnector1">
            <a:avLst/>
          </a:prstGeom>
          <a:noFill/>
          <a:ln w="25400" cap="flat" cmpd="sng" algn="ctr">
            <a:solidFill>
              <a:srgbClr val="FF0000"/>
            </a:solidFill>
            <a:prstDash val="solid"/>
            <a:round/>
            <a:headEnd type="none" w="med" len="med"/>
            <a:tailEnd type="arrow"/>
          </a:ln>
          <a:effectLst/>
        </p:spPr>
      </p:cxnSp>
      <p:sp>
        <p:nvSpPr>
          <p:cNvPr id="67" name="textruta 66"/>
          <p:cNvSpPr txBox="1"/>
          <p:nvPr/>
        </p:nvSpPr>
        <p:spPr>
          <a:xfrm>
            <a:off x="2071670" y="2071678"/>
            <a:ext cx="551754" cy="369332"/>
          </a:xfrm>
          <a:prstGeom prst="rect">
            <a:avLst/>
          </a:prstGeom>
          <a:noFill/>
        </p:spPr>
        <p:txBody>
          <a:bodyPr wrap="none" rtlCol="0">
            <a:spAutoFit/>
          </a:bodyPr>
          <a:lstStyle/>
          <a:p>
            <a:r>
              <a:rPr lang="en-US" dirty="0" err="1" smtClean="0">
                <a:solidFill>
                  <a:srgbClr val="FF0000"/>
                </a:solidFill>
              </a:rPr>
              <a:t>P</a:t>
            </a:r>
            <a:r>
              <a:rPr lang="en-US" baseline="-25000" dirty="0" err="1" smtClean="0">
                <a:solidFill>
                  <a:srgbClr val="FF0000"/>
                </a:solidFill>
              </a:rPr>
              <a:t>refl</a:t>
            </a:r>
            <a:endParaRPr lang="en-US" baseline="-25000" dirty="0">
              <a:solidFill>
                <a:srgbClr val="FF0000"/>
              </a:solidFill>
            </a:endParaRPr>
          </a:p>
        </p:txBody>
      </p:sp>
      <p:sp>
        <p:nvSpPr>
          <p:cNvPr id="68" name="textruta 67"/>
          <p:cNvSpPr txBox="1"/>
          <p:nvPr/>
        </p:nvSpPr>
        <p:spPr>
          <a:xfrm>
            <a:off x="3071802" y="1744524"/>
            <a:ext cx="577402" cy="369332"/>
          </a:xfrm>
          <a:prstGeom prst="rect">
            <a:avLst/>
          </a:prstGeom>
          <a:noFill/>
        </p:spPr>
        <p:txBody>
          <a:bodyPr wrap="none" rtlCol="0">
            <a:spAutoFit/>
          </a:bodyPr>
          <a:lstStyle/>
          <a:p>
            <a:r>
              <a:rPr lang="en-US" dirty="0" err="1" smtClean="0">
                <a:solidFill>
                  <a:srgbClr val="FF0000"/>
                </a:solidFill>
              </a:rPr>
              <a:t>P</a:t>
            </a:r>
            <a:r>
              <a:rPr lang="en-US" baseline="-25000" dirty="0" err="1" smtClean="0">
                <a:solidFill>
                  <a:srgbClr val="FF0000"/>
                </a:solidFill>
              </a:rPr>
              <a:t>acc</a:t>
            </a:r>
            <a:endParaRPr lang="en-US" baseline="-25000" dirty="0">
              <a:solidFill>
                <a:srgbClr val="FF0000"/>
              </a:solidFill>
            </a:endParaRPr>
          </a:p>
        </p:txBody>
      </p:sp>
      <p:sp>
        <p:nvSpPr>
          <p:cNvPr id="69" name="textruta 68"/>
          <p:cNvSpPr txBox="1"/>
          <p:nvPr/>
        </p:nvSpPr>
        <p:spPr>
          <a:xfrm>
            <a:off x="714348" y="2571744"/>
            <a:ext cx="652743" cy="369332"/>
          </a:xfrm>
          <a:prstGeom prst="rect">
            <a:avLst/>
          </a:prstGeom>
          <a:noFill/>
        </p:spPr>
        <p:txBody>
          <a:bodyPr wrap="none" rtlCol="0">
            <a:spAutoFit/>
          </a:bodyPr>
          <a:lstStyle/>
          <a:p>
            <a:r>
              <a:rPr lang="en-US" dirty="0" err="1" smtClean="0">
                <a:solidFill>
                  <a:srgbClr val="FF0000"/>
                </a:solidFill>
              </a:rPr>
              <a:t>P</a:t>
            </a:r>
            <a:r>
              <a:rPr lang="en-US" baseline="-25000" dirty="0" err="1" smtClean="0">
                <a:solidFill>
                  <a:srgbClr val="FF0000"/>
                </a:solidFill>
              </a:rPr>
              <a:t>avail</a:t>
            </a:r>
            <a:endParaRPr lang="en-US" baseline="-25000" dirty="0">
              <a:solidFill>
                <a:srgbClr val="FF0000"/>
              </a:solidFill>
            </a:endParaRPr>
          </a:p>
        </p:txBody>
      </p:sp>
      <p:sp>
        <p:nvSpPr>
          <p:cNvPr id="70" name="textruta 69"/>
          <p:cNvSpPr txBox="1"/>
          <p:nvPr/>
        </p:nvSpPr>
        <p:spPr>
          <a:xfrm>
            <a:off x="6302359" y="2571744"/>
            <a:ext cx="627095" cy="369332"/>
          </a:xfrm>
          <a:prstGeom prst="rect">
            <a:avLst/>
          </a:prstGeom>
          <a:noFill/>
        </p:spPr>
        <p:txBody>
          <a:bodyPr wrap="none" rtlCol="0">
            <a:spAutoFit/>
          </a:bodyPr>
          <a:lstStyle/>
          <a:p>
            <a:r>
              <a:rPr lang="en-US" dirty="0" err="1" smtClean="0">
                <a:solidFill>
                  <a:srgbClr val="FF0000"/>
                </a:solidFill>
              </a:rPr>
              <a:t>P</a:t>
            </a:r>
            <a:r>
              <a:rPr lang="en-US" baseline="-25000" dirty="0" err="1" smtClean="0">
                <a:solidFill>
                  <a:srgbClr val="FF0000"/>
                </a:solidFill>
              </a:rPr>
              <a:t>load</a:t>
            </a:r>
            <a:endParaRPr lang="en-US" baseline="-25000" dirty="0">
              <a:solidFill>
                <a:srgbClr val="FF0000"/>
              </a:solidFill>
            </a:endParaRPr>
          </a:p>
        </p:txBody>
      </p:sp>
      <p:graphicFrame>
        <p:nvGraphicFramePr>
          <p:cNvPr id="94216" name="Object 8"/>
          <p:cNvGraphicFramePr>
            <a:graphicFrameLocks noChangeAspect="1"/>
          </p:cNvGraphicFramePr>
          <p:nvPr/>
        </p:nvGraphicFramePr>
        <p:xfrm>
          <a:off x="692159" y="3286124"/>
          <a:ext cx="4708525" cy="382587"/>
        </p:xfrm>
        <a:graphic>
          <a:graphicData uri="http://schemas.openxmlformats.org/presentationml/2006/ole">
            <mc:AlternateContent xmlns:mc="http://schemas.openxmlformats.org/markup-compatibility/2006">
              <mc:Choice xmlns:v="urn:schemas-microsoft-com:vml" Requires="v">
                <p:oleObj spid="_x0000_s94396" name="Equation" r:id="rId3" imgW="2349360" imgH="190440" progId="Equation.DSMT4">
                  <p:embed/>
                </p:oleObj>
              </mc:Choice>
              <mc:Fallback>
                <p:oleObj name="Equation" r:id="rId3" imgW="2349360" imgH="190440" progId="Equation.DSMT4">
                  <p:embed/>
                  <p:pic>
                    <p:nvPicPr>
                      <p:cNvPr id="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2159" y="3286124"/>
                        <a:ext cx="4708525" cy="382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4217" name="Object 9"/>
          <p:cNvGraphicFramePr>
            <a:graphicFrameLocks noChangeAspect="1"/>
          </p:cNvGraphicFramePr>
          <p:nvPr/>
        </p:nvGraphicFramePr>
        <p:xfrm>
          <a:off x="692159" y="3802069"/>
          <a:ext cx="5165725" cy="484187"/>
        </p:xfrm>
        <a:graphic>
          <a:graphicData uri="http://schemas.openxmlformats.org/presentationml/2006/ole">
            <mc:AlternateContent xmlns:mc="http://schemas.openxmlformats.org/markup-compatibility/2006">
              <mc:Choice xmlns:v="urn:schemas-microsoft-com:vml" Requires="v">
                <p:oleObj spid="_x0000_s94397" name="Equation" r:id="rId5" imgW="2577960" imgH="241200" progId="Equation.DSMT4">
                  <p:embed/>
                </p:oleObj>
              </mc:Choice>
              <mc:Fallback>
                <p:oleObj name="Equation" r:id="rId5" imgW="2577960" imgH="241200" progId="Equation.DSMT4">
                  <p:embed/>
                  <p:pic>
                    <p:nvPicPr>
                      <p:cNvPr id="0"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2159" y="3802069"/>
                        <a:ext cx="5165725" cy="484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4218" name="Object 10"/>
          <p:cNvGraphicFramePr>
            <a:graphicFrameLocks noChangeAspect="1"/>
          </p:cNvGraphicFramePr>
          <p:nvPr/>
        </p:nvGraphicFramePr>
        <p:xfrm>
          <a:off x="692159" y="4468671"/>
          <a:ext cx="6718301" cy="587375"/>
        </p:xfrm>
        <a:graphic>
          <a:graphicData uri="http://schemas.openxmlformats.org/presentationml/2006/ole">
            <mc:AlternateContent xmlns:mc="http://schemas.openxmlformats.org/markup-compatibility/2006">
              <mc:Choice xmlns:v="urn:schemas-microsoft-com:vml" Requires="v">
                <p:oleObj spid="_x0000_s94398" name="Equation" r:id="rId7" imgW="3352680" imgH="291960" progId="Equation.DSMT4">
                  <p:embed/>
                </p:oleObj>
              </mc:Choice>
              <mc:Fallback>
                <p:oleObj name="Equation" r:id="rId7" imgW="3352680" imgH="291960" progId="Equation.DSMT4">
                  <p:embed/>
                  <p:pic>
                    <p:nvPicPr>
                      <p:cNvPr id="0"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2159" y="4468671"/>
                        <a:ext cx="6718301" cy="587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4219" name="Object 11"/>
          <p:cNvGraphicFramePr>
            <a:graphicFrameLocks noChangeAspect="1"/>
          </p:cNvGraphicFramePr>
          <p:nvPr/>
        </p:nvGraphicFramePr>
        <p:xfrm>
          <a:off x="692159" y="5159375"/>
          <a:ext cx="6438900" cy="484188"/>
        </p:xfrm>
        <a:graphic>
          <a:graphicData uri="http://schemas.openxmlformats.org/presentationml/2006/ole">
            <mc:AlternateContent xmlns:mc="http://schemas.openxmlformats.org/markup-compatibility/2006">
              <mc:Choice xmlns:v="urn:schemas-microsoft-com:vml" Requires="v">
                <p:oleObj spid="_x0000_s94399" name="Equation" r:id="rId9" imgW="3213000" imgH="241200" progId="Equation.DSMT4">
                  <p:embed/>
                </p:oleObj>
              </mc:Choice>
              <mc:Fallback>
                <p:oleObj name="Equation" r:id="rId9" imgW="3213000" imgH="241200" progId="Equation.DSMT4">
                  <p:embed/>
                  <p:pic>
                    <p:nvPicPr>
                      <p:cNvPr id="0"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92159" y="5159375"/>
                        <a:ext cx="6438900" cy="484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5" name="textruta 74"/>
          <p:cNvSpPr txBox="1"/>
          <p:nvPr/>
        </p:nvSpPr>
        <p:spPr>
          <a:xfrm>
            <a:off x="3786182" y="1643050"/>
            <a:ext cx="312906" cy="369332"/>
          </a:xfrm>
          <a:prstGeom prst="rect">
            <a:avLst/>
          </a:prstGeom>
          <a:noFill/>
        </p:spPr>
        <p:txBody>
          <a:bodyPr wrap="none" rtlCol="0">
            <a:spAutoFit/>
          </a:bodyPr>
          <a:lstStyle/>
          <a:p>
            <a:r>
              <a:rPr lang="sv-SE" dirty="0" smtClean="0"/>
              <a:t>1</a:t>
            </a:r>
            <a:endParaRPr lang="sv-SE" dirty="0"/>
          </a:p>
        </p:txBody>
      </p:sp>
      <p:sp>
        <p:nvSpPr>
          <p:cNvPr id="76" name="textruta 75"/>
          <p:cNvSpPr txBox="1"/>
          <p:nvPr/>
        </p:nvSpPr>
        <p:spPr>
          <a:xfrm>
            <a:off x="4830598" y="1630908"/>
            <a:ext cx="312906" cy="369332"/>
          </a:xfrm>
          <a:prstGeom prst="rect">
            <a:avLst/>
          </a:prstGeom>
          <a:noFill/>
        </p:spPr>
        <p:txBody>
          <a:bodyPr wrap="none" rtlCol="0">
            <a:spAutoFit/>
          </a:bodyPr>
          <a:lstStyle/>
          <a:p>
            <a:r>
              <a:rPr lang="sv-SE" dirty="0" smtClean="0"/>
              <a:t>2</a:t>
            </a:r>
            <a:endParaRPr lang="sv-SE"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2"/>
          <p:cNvSpPr>
            <a:spLocks noGrp="1" noChangeArrowheads="1"/>
          </p:cNvSpPr>
          <p:nvPr>
            <p:ph type="title"/>
          </p:nvPr>
        </p:nvSpPr>
        <p:spPr/>
        <p:txBody>
          <a:bodyPr/>
          <a:lstStyle/>
          <a:p>
            <a:pPr eaLnBrk="1" hangingPunct="1"/>
            <a:r>
              <a:rPr lang="en-GB" smtClean="0"/>
              <a:t>Extension to passive multi-ports</a:t>
            </a:r>
          </a:p>
        </p:txBody>
      </p:sp>
      <p:sp>
        <p:nvSpPr>
          <p:cNvPr id="23557" name="Rectangle 20"/>
          <p:cNvSpPr>
            <a:spLocks noChangeArrowheads="1"/>
          </p:cNvSpPr>
          <p:nvPr/>
        </p:nvSpPr>
        <p:spPr bwMode="auto">
          <a:xfrm>
            <a:off x="0" y="2357438"/>
            <a:ext cx="9144000" cy="0"/>
          </a:xfrm>
          <a:prstGeom prst="rect">
            <a:avLst/>
          </a:prstGeom>
          <a:noFill/>
          <a:ln w="25400">
            <a:noFill/>
            <a:miter lim="800000"/>
            <a:headEnd/>
            <a:tailEnd/>
          </a:ln>
        </p:spPr>
        <p:txBody>
          <a:bodyPr wrap="none" anchor="ctr">
            <a:spAutoFit/>
          </a:bodyPr>
          <a:lstStyle/>
          <a:p>
            <a:endParaRPr lang="en-US"/>
          </a:p>
        </p:txBody>
      </p:sp>
      <p:pic>
        <p:nvPicPr>
          <p:cNvPr id="23558" name="Picture 21" descr="Circuit 2 - Multi port"/>
          <p:cNvPicPr>
            <a:picLocks noChangeAspect="1" noChangeArrowheads="1"/>
          </p:cNvPicPr>
          <p:nvPr/>
        </p:nvPicPr>
        <p:blipFill>
          <a:blip r:embed="rId3" cstate="print"/>
          <a:srcRect l="29924" t="58952" r="29187" b="2759"/>
          <a:stretch>
            <a:fillRect/>
          </a:stretch>
        </p:blipFill>
        <p:spPr bwMode="auto">
          <a:xfrm>
            <a:off x="395288" y="836613"/>
            <a:ext cx="3960812" cy="2159000"/>
          </a:xfrm>
          <a:prstGeom prst="rect">
            <a:avLst/>
          </a:prstGeom>
          <a:noFill/>
          <a:ln w="9525">
            <a:noFill/>
            <a:miter lim="800000"/>
            <a:headEnd/>
            <a:tailEnd/>
          </a:ln>
        </p:spPr>
      </p:pic>
      <p:graphicFrame>
        <p:nvGraphicFramePr>
          <p:cNvPr id="23554" name="Object 22"/>
          <p:cNvGraphicFramePr>
            <a:graphicFrameLocks/>
          </p:cNvGraphicFramePr>
          <p:nvPr/>
        </p:nvGraphicFramePr>
        <p:xfrm>
          <a:off x="4211638" y="3284538"/>
          <a:ext cx="4487862" cy="2308225"/>
        </p:xfrm>
        <a:graphic>
          <a:graphicData uri="http://schemas.openxmlformats.org/presentationml/2006/ole">
            <mc:AlternateContent xmlns:mc="http://schemas.openxmlformats.org/markup-compatibility/2006">
              <mc:Choice xmlns:v="urn:schemas-microsoft-com:vml" Requires="v">
                <p:oleObj spid="_x0000_s23644" name="Microsoft Drawing" r:id="rId4" imgW="3749400" imgH="1931760" progId="MSDraw">
                  <p:embed/>
                </p:oleObj>
              </mc:Choice>
              <mc:Fallback>
                <p:oleObj name="Microsoft Drawing" r:id="rId4" imgW="3749400" imgH="1931760" progId="MSDraw">
                  <p:embed/>
                  <p:pic>
                    <p:nvPicPr>
                      <p:cNvPr id="0" name="Object 2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1638" y="3284538"/>
                        <a:ext cx="4487862" cy="230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3555" name="Object 23"/>
          <p:cNvGraphicFramePr>
            <a:graphicFrameLocks/>
          </p:cNvGraphicFramePr>
          <p:nvPr/>
        </p:nvGraphicFramePr>
        <p:xfrm>
          <a:off x="434975" y="4065588"/>
          <a:ext cx="2592388" cy="1054100"/>
        </p:xfrm>
        <a:graphic>
          <a:graphicData uri="http://schemas.openxmlformats.org/presentationml/2006/ole">
            <mc:AlternateContent xmlns:mc="http://schemas.openxmlformats.org/markup-compatibility/2006">
              <mc:Choice xmlns:v="urn:schemas-microsoft-com:vml" Requires="v">
                <p:oleObj spid="_x0000_s23645" name="Microsoft Drawing" r:id="rId6" imgW="2170080" imgH="887400" progId="MSDraw">
                  <p:embed/>
                </p:oleObj>
              </mc:Choice>
              <mc:Fallback>
                <p:oleObj name="Microsoft Drawing" r:id="rId6" imgW="2170080" imgH="887400" progId="MSDraw">
                  <p:embed/>
                  <p:pic>
                    <p:nvPicPr>
                      <p:cNvPr id="0" name="Object 23"/>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975" y="4065588"/>
                        <a:ext cx="2592388"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3559" name="AutoShape 24"/>
          <p:cNvSpPr>
            <a:spLocks noChangeArrowheads="1"/>
          </p:cNvSpPr>
          <p:nvPr/>
        </p:nvSpPr>
        <p:spPr bwMode="auto">
          <a:xfrm>
            <a:off x="3271838" y="4532313"/>
            <a:ext cx="520700" cy="215900"/>
          </a:xfrm>
          <a:prstGeom prst="rightArrow">
            <a:avLst>
              <a:gd name="adj1" fmla="val 50000"/>
              <a:gd name="adj2" fmla="val 120599"/>
            </a:avLst>
          </a:prstGeom>
          <a:noFill/>
          <a:ln w="12700">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1" name="Rectangle 2"/>
          <p:cNvSpPr>
            <a:spLocks noGrp="1" noChangeArrowheads="1"/>
          </p:cNvSpPr>
          <p:nvPr>
            <p:ph type="title"/>
          </p:nvPr>
        </p:nvSpPr>
        <p:spPr/>
        <p:txBody>
          <a:bodyPr/>
          <a:lstStyle/>
          <a:p>
            <a:pPr eaLnBrk="1" hangingPunct="1"/>
            <a:r>
              <a:rPr lang="en-GB" smtClean="0"/>
              <a:t>Passive multi-ports – Impedance parameters</a:t>
            </a:r>
          </a:p>
        </p:txBody>
      </p:sp>
      <p:sp>
        <p:nvSpPr>
          <p:cNvPr id="24582" name="Rectangle 3"/>
          <p:cNvSpPr>
            <a:spLocks noChangeArrowheads="1"/>
          </p:cNvSpPr>
          <p:nvPr/>
        </p:nvSpPr>
        <p:spPr bwMode="auto">
          <a:xfrm>
            <a:off x="0" y="2357438"/>
            <a:ext cx="9144000" cy="0"/>
          </a:xfrm>
          <a:prstGeom prst="rect">
            <a:avLst/>
          </a:prstGeom>
          <a:noFill/>
          <a:ln w="25400">
            <a:noFill/>
            <a:miter lim="800000"/>
            <a:headEnd/>
            <a:tailEnd/>
          </a:ln>
        </p:spPr>
        <p:txBody>
          <a:bodyPr wrap="none" anchor="ctr">
            <a:spAutoFit/>
          </a:bodyPr>
          <a:lstStyle/>
          <a:p>
            <a:endParaRPr lang="en-US"/>
          </a:p>
        </p:txBody>
      </p:sp>
      <p:sp>
        <p:nvSpPr>
          <p:cNvPr id="24583" name="Rectangle 5"/>
          <p:cNvSpPr>
            <a:spLocks noChangeArrowheads="1"/>
          </p:cNvSpPr>
          <p:nvPr/>
        </p:nvSpPr>
        <p:spPr bwMode="auto">
          <a:xfrm>
            <a:off x="0" y="2967038"/>
            <a:ext cx="9144000" cy="0"/>
          </a:xfrm>
          <a:prstGeom prst="rect">
            <a:avLst/>
          </a:prstGeom>
          <a:noFill/>
          <a:ln w="25400">
            <a:noFill/>
            <a:miter lim="800000"/>
            <a:headEnd/>
            <a:tailEnd/>
          </a:ln>
        </p:spPr>
        <p:txBody>
          <a:bodyPr wrap="none" anchor="ctr">
            <a:spAutoFit/>
          </a:bodyPr>
          <a:lstStyle/>
          <a:p>
            <a:endParaRPr lang="en-US"/>
          </a:p>
        </p:txBody>
      </p:sp>
      <p:sp>
        <p:nvSpPr>
          <p:cNvPr id="24584" name="Rectangle 12"/>
          <p:cNvSpPr>
            <a:spLocks noChangeArrowheads="1"/>
          </p:cNvSpPr>
          <p:nvPr/>
        </p:nvSpPr>
        <p:spPr bwMode="auto">
          <a:xfrm>
            <a:off x="0" y="2967038"/>
            <a:ext cx="9144000" cy="0"/>
          </a:xfrm>
          <a:prstGeom prst="rect">
            <a:avLst/>
          </a:prstGeom>
          <a:noFill/>
          <a:ln w="25400">
            <a:noFill/>
            <a:miter lim="800000"/>
            <a:headEnd/>
            <a:tailEnd/>
          </a:ln>
        </p:spPr>
        <p:txBody>
          <a:bodyPr wrap="none" anchor="ctr">
            <a:spAutoFit/>
          </a:bodyPr>
          <a:lstStyle/>
          <a:p>
            <a:endParaRPr lang="en-US"/>
          </a:p>
        </p:txBody>
      </p:sp>
      <p:graphicFrame>
        <p:nvGraphicFramePr>
          <p:cNvPr id="24578" name="Object 13"/>
          <p:cNvGraphicFramePr>
            <a:graphicFrameLocks/>
          </p:cNvGraphicFramePr>
          <p:nvPr/>
        </p:nvGraphicFramePr>
        <p:xfrm>
          <a:off x="5019675" y="3876675"/>
          <a:ext cx="3900488" cy="1165225"/>
        </p:xfrm>
        <a:graphic>
          <a:graphicData uri="http://schemas.openxmlformats.org/presentationml/2006/ole">
            <mc:AlternateContent xmlns:mc="http://schemas.openxmlformats.org/markup-compatibility/2006">
              <mc:Choice xmlns:v="urn:schemas-microsoft-com:vml" Requires="v">
                <p:oleObj spid="_x0000_s24713" name="Formel" r:id="rId3" imgW="1726920" imgH="520560" progId="Equation.2">
                  <p:embed/>
                </p:oleObj>
              </mc:Choice>
              <mc:Fallback>
                <p:oleObj name="Formel" r:id="rId3" imgW="1726920" imgH="520560" progId="Equation.2">
                  <p:embed/>
                  <p:pic>
                    <p:nvPicPr>
                      <p:cNvPr id="0" name="Object 1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9675" y="3876675"/>
                        <a:ext cx="3900488" cy="116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4579" name="Object 14"/>
          <p:cNvGraphicFramePr>
            <a:graphicFrameLocks noChangeAspect="1"/>
          </p:cNvGraphicFramePr>
          <p:nvPr/>
        </p:nvGraphicFramePr>
        <p:xfrm>
          <a:off x="250825" y="908050"/>
          <a:ext cx="4675188" cy="2405063"/>
        </p:xfrm>
        <a:graphic>
          <a:graphicData uri="http://schemas.openxmlformats.org/presentationml/2006/ole">
            <mc:AlternateContent xmlns:mc="http://schemas.openxmlformats.org/markup-compatibility/2006">
              <mc:Choice xmlns:v="urn:schemas-microsoft-com:vml" Requires="v">
                <p:oleObj spid="_x0000_s24714" name="Microsoft Drawing" r:id="rId5" imgW="3749400" imgH="1931760" progId="MSDraw">
                  <p:embed/>
                </p:oleObj>
              </mc:Choice>
              <mc:Fallback>
                <p:oleObj name="Microsoft Drawing" r:id="rId5" imgW="3749400" imgH="1931760" progId="MSDraw">
                  <p:embed/>
                  <p:pic>
                    <p:nvPicPr>
                      <p:cNvPr id="0" name="Object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0825" y="908050"/>
                        <a:ext cx="4675188" cy="240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4585" name="Line 15"/>
          <p:cNvSpPr>
            <a:spLocks noChangeShapeType="1"/>
          </p:cNvSpPr>
          <p:nvPr/>
        </p:nvSpPr>
        <p:spPr bwMode="auto">
          <a:xfrm>
            <a:off x="5186363" y="3644900"/>
            <a:ext cx="228600" cy="304800"/>
          </a:xfrm>
          <a:prstGeom prst="line">
            <a:avLst/>
          </a:prstGeom>
          <a:noFill/>
          <a:ln w="12700">
            <a:solidFill>
              <a:schemeClr val="tx1"/>
            </a:solidFill>
            <a:round/>
            <a:headEnd type="none" w="sm" len="sm"/>
            <a:tailEnd type="stealth" w="med" len="lg"/>
          </a:ln>
        </p:spPr>
        <p:txBody>
          <a:bodyPr/>
          <a:lstStyle/>
          <a:p>
            <a:endParaRPr lang="sv-SE"/>
          </a:p>
        </p:txBody>
      </p:sp>
      <p:sp>
        <p:nvSpPr>
          <p:cNvPr id="24586" name="Line 16"/>
          <p:cNvSpPr>
            <a:spLocks noChangeShapeType="1"/>
          </p:cNvSpPr>
          <p:nvPr/>
        </p:nvSpPr>
        <p:spPr bwMode="auto">
          <a:xfrm flipV="1">
            <a:off x="5262563" y="5016500"/>
            <a:ext cx="152400" cy="381000"/>
          </a:xfrm>
          <a:prstGeom prst="line">
            <a:avLst/>
          </a:prstGeom>
          <a:noFill/>
          <a:ln w="12700">
            <a:solidFill>
              <a:schemeClr val="tx1"/>
            </a:solidFill>
            <a:round/>
            <a:headEnd type="none" w="sm" len="sm"/>
            <a:tailEnd type="stealth" w="med" len="lg"/>
          </a:ln>
        </p:spPr>
        <p:txBody>
          <a:bodyPr/>
          <a:lstStyle/>
          <a:p>
            <a:endParaRPr lang="sv-SE"/>
          </a:p>
        </p:txBody>
      </p:sp>
      <p:sp>
        <p:nvSpPr>
          <p:cNvPr id="24587" name="Line 17"/>
          <p:cNvSpPr>
            <a:spLocks noChangeShapeType="1"/>
          </p:cNvSpPr>
          <p:nvPr/>
        </p:nvSpPr>
        <p:spPr bwMode="auto">
          <a:xfrm>
            <a:off x="6481763" y="3644900"/>
            <a:ext cx="152400" cy="304800"/>
          </a:xfrm>
          <a:prstGeom prst="line">
            <a:avLst/>
          </a:prstGeom>
          <a:noFill/>
          <a:ln w="12700">
            <a:solidFill>
              <a:schemeClr val="tx1"/>
            </a:solidFill>
            <a:round/>
            <a:headEnd type="none" w="sm" len="sm"/>
            <a:tailEnd type="stealth" w="med" len="lg"/>
          </a:ln>
        </p:spPr>
        <p:txBody>
          <a:bodyPr/>
          <a:lstStyle/>
          <a:p>
            <a:endParaRPr lang="sv-SE"/>
          </a:p>
        </p:txBody>
      </p:sp>
      <p:sp>
        <p:nvSpPr>
          <p:cNvPr id="24588" name="Line 18"/>
          <p:cNvSpPr>
            <a:spLocks noChangeShapeType="1"/>
          </p:cNvSpPr>
          <p:nvPr/>
        </p:nvSpPr>
        <p:spPr bwMode="auto">
          <a:xfrm flipH="1">
            <a:off x="7472363" y="3644900"/>
            <a:ext cx="76200" cy="304800"/>
          </a:xfrm>
          <a:prstGeom prst="line">
            <a:avLst/>
          </a:prstGeom>
          <a:noFill/>
          <a:ln w="12700">
            <a:solidFill>
              <a:schemeClr val="tx1"/>
            </a:solidFill>
            <a:round/>
            <a:headEnd type="none" w="sm" len="sm"/>
            <a:tailEnd type="stealth" w="med" len="lg"/>
          </a:ln>
        </p:spPr>
        <p:txBody>
          <a:bodyPr/>
          <a:lstStyle/>
          <a:p>
            <a:endParaRPr lang="sv-SE"/>
          </a:p>
        </p:txBody>
      </p:sp>
      <p:sp>
        <p:nvSpPr>
          <p:cNvPr id="24589" name="Line 19"/>
          <p:cNvSpPr>
            <a:spLocks noChangeShapeType="1"/>
          </p:cNvSpPr>
          <p:nvPr/>
        </p:nvSpPr>
        <p:spPr bwMode="auto">
          <a:xfrm flipV="1">
            <a:off x="6481763" y="5016500"/>
            <a:ext cx="152400" cy="381000"/>
          </a:xfrm>
          <a:prstGeom prst="line">
            <a:avLst/>
          </a:prstGeom>
          <a:noFill/>
          <a:ln w="12700">
            <a:solidFill>
              <a:schemeClr val="tx1"/>
            </a:solidFill>
            <a:round/>
            <a:headEnd type="none" w="sm" len="sm"/>
            <a:tailEnd type="stealth" w="med" len="lg"/>
          </a:ln>
        </p:spPr>
        <p:txBody>
          <a:bodyPr/>
          <a:lstStyle/>
          <a:p>
            <a:endParaRPr lang="sv-SE"/>
          </a:p>
        </p:txBody>
      </p:sp>
      <p:sp>
        <p:nvSpPr>
          <p:cNvPr id="24590" name="Line 20"/>
          <p:cNvSpPr>
            <a:spLocks noChangeShapeType="1"/>
          </p:cNvSpPr>
          <p:nvPr/>
        </p:nvSpPr>
        <p:spPr bwMode="auto">
          <a:xfrm flipH="1" flipV="1">
            <a:off x="7548563" y="5092700"/>
            <a:ext cx="76200" cy="304800"/>
          </a:xfrm>
          <a:prstGeom prst="line">
            <a:avLst/>
          </a:prstGeom>
          <a:noFill/>
          <a:ln w="12700">
            <a:solidFill>
              <a:schemeClr val="tx1"/>
            </a:solidFill>
            <a:round/>
            <a:headEnd type="none" w="sm" len="sm"/>
            <a:tailEnd type="stealth" w="med" len="lg"/>
          </a:ln>
        </p:spPr>
        <p:txBody>
          <a:bodyPr/>
          <a:lstStyle/>
          <a:p>
            <a:endParaRPr lang="sv-SE"/>
          </a:p>
        </p:txBody>
      </p:sp>
      <p:sp>
        <p:nvSpPr>
          <p:cNvPr id="24591" name="Line 21"/>
          <p:cNvSpPr>
            <a:spLocks noChangeShapeType="1"/>
          </p:cNvSpPr>
          <p:nvPr/>
        </p:nvSpPr>
        <p:spPr bwMode="auto">
          <a:xfrm flipH="1">
            <a:off x="8386763" y="3644900"/>
            <a:ext cx="152400" cy="304800"/>
          </a:xfrm>
          <a:prstGeom prst="line">
            <a:avLst/>
          </a:prstGeom>
          <a:noFill/>
          <a:ln w="12700">
            <a:solidFill>
              <a:schemeClr val="tx1"/>
            </a:solidFill>
            <a:round/>
            <a:headEnd type="none" w="sm" len="sm"/>
            <a:tailEnd type="stealth" w="med" len="lg"/>
          </a:ln>
        </p:spPr>
        <p:txBody>
          <a:bodyPr/>
          <a:lstStyle/>
          <a:p>
            <a:endParaRPr lang="sv-SE"/>
          </a:p>
        </p:txBody>
      </p:sp>
      <p:sp>
        <p:nvSpPr>
          <p:cNvPr id="24592" name="Line 22"/>
          <p:cNvSpPr>
            <a:spLocks noChangeShapeType="1"/>
          </p:cNvSpPr>
          <p:nvPr/>
        </p:nvSpPr>
        <p:spPr bwMode="auto">
          <a:xfrm flipH="1" flipV="1">
            <a:off x="8386763" y="5092700"/>
            <a:ext cx="76200" cy="304800"/>
          </a:xfrm>
          <a:prstGeom prst="line">
            <a:avLst/>
          </a:prstGeom>
          <a:noFill/>
          <a:ln w="12700">
            <a:solidFill>
              <a:schemeClr val="tx1"/>
            </a:solidFill>
            <a:round/>
            <a:headEnd type="none" w="sm" len="sm"/>
            <a:tailEnd type="stealth" w="med" len="lg"/>
          </a:ln>
        </p:spPr>
        <p:txBody>
          <a:bodyPr/>
          <a:lstStyle/>
          <a:p>
            <a:endParaRPr lang="sv-SE"/>
          </a:p>
        </p:txBody>
      </p:sp>
      <p:sp>
        <p:nvSpPr>
          <p:cNvPr id="24593" name="Rectangle 23"/>
          <p:cNvSpPr>
            <a:spLocks noChangeArrowheads="1"/>
          </p:cNvSpPr>
          <p:nvPr/>
        </p:nvSpPr>
        <p:spPr bwMode="auto">
          <a:xfrm>
            <a:off x="4787900" y="3338513"/>
            <a:ext cx="56832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mx1</a:t>
            </a:r>
          </a:p>
        </p:txBody>
      </p:sp>
      <p:sp>
        <p:nvSpPr>
          <p:cNvPr id="24594" name="Rectangle 24"/>
          <p:cNvSpPr>
            <a:spLocks noChangeArrowheads="1"/>
          </p:cNvSpPr>
          <p:nvPr/>
        </p:nvSpPr>
        <p:spPr bwMode="auto">
          <a:xfrm>
            <a:off x="4864100" y="5397500"/>
            <a:ext cx="51117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nx1</a:t>
            </a:r>
          </a:p>
        </p:txBody>
      </p:sp>
      <p:sp>
        <p:nvSpPr>
          <p:cNvPr id="24595" name="Rectangle 25"/>
          <p:cNvSpPr>
            <a:spLocks noChangeArrowheads="1"/>
          </p:cNvSpPr>
          <p:nvPr/>
        </p:nvSpPr>
        <p:spPr bwMode="auto">
          <a:xfrm>
            <a:off x="8293100" y="3338513"/>
            <a:ext cx="56832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mx1</a:t>
            </a:r>
          </a:p>
        </p:txBody>
      </p:sp>
      <p:sp>
        <p:nvSpPr>
          <p:cNvPr id="24596" name="Rectangle 26"/>
          <p:cNvSpPr>
            <a:spLocks noChangeArrowheads="1"/>
          </p:cNvSpPr>
          <p:nvPr/>
        </p:nvSpPr>
        <p:spPr bwMode="auto">
          <a:xfrm>
            <a:off x="8293100" y="5397500"/>
            <a:ext cx="51117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nx1</a:t>
            </a:r>
          </a:p>
        </p:txBody>
      </p:sp>
      <p:sp>
        <p:nvSpPr>
          <p:cNvPr id="24597" name="Rectangle 27"/>
          <p:cNvSpPr>
            <a:spLocks noChangeArrowheads="1"/>
          </p:cNvSpPr>
          <p:nvPr/>
        </p:nvSpPr>
        <p:spPr bwMode="auto">
          <a:xfrm>
            <a:off x="6159500" y="3338513"/>
            <a:ext cx="62547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mxm</a:t>
            </a:r>
          </a:p>
        </p:txBody>
      </p:sp>
      <p:sp>
        <p:nvSpPr>
          <p:cNvPr id="24598" name="Rectangle 28"/>
          <p:cNvSpPr>
            <a:spLocks noChangeArrowheads="1"/>
          </p:cNvSpPr>
          <p:nvPr/>
        </p:nvSpPr>
        <p:spPr bwMode="auto">
          <a:xfrm>
            <a:off x="7226300" y="3338513"/>
            <a:ext cx="56832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mxn</a:t>
            </a:r>
          </a:p>
        </p:txBody>
      </p:sp>
      <p:sp>
        <p:nvSpPr>
          <p:cNvPr id="24599" name="Rectangle 29"/>
          <p:cNvSpPr>
            <a:spLocks noChangeArrowheads="1"/>
          </p:cNvSpPr>
          <p:nvPr/>
        </p:nvSpPr>
        <p:spPr bwMode="auto">
          <a:xfrm>
            <a:off x="6159500" y="5395913"/>
            <a:ext cx="56832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nxm</a:t>
            </a:r>
          </a:p>
        </p:txBody>
      </p:sp>
      <p:sp>
        <p:nvSpPr>
          <p:cNvPr id="24600" name="Rectangle 30"/>
          <p:cNvSpPr>
            <a:spLocks noChangeArrowheads="1"/>
          </p:cNvSpPr>
          <p:nvPr/>
        </p:nvSpPr>
        <p:spPr bwMode="auto">
          <a:xfrm>
            <a:off x="7378700" y="5395913"/>
            <a:ext cx="51117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nxn</a:t>
            </a:r>
          </a:p>
        </p:txBody>
      </p:sp>
      <p:sp>
        <p:nvSpPr>
          <p:cNvPr id="24601" name="Rectangle 31"/>
          <p:cNvSpPr>
            <a:spLocks noChangeArrowheads="1"/>
          </p:cNvSpPr>
          <p:nvPr/>
        </p:nvSpPr>
        <p:spPr bwMode="auto">
          <a:xfrm>
            <a:off x="1692275" y="5805264"/>
            <a:ext cx="703263" cy="336550"/>
          </a:xfrm>
          <a:prstGeom prst="rect">
            <a:avLst/>
          </a:prstGeom>
          <a:noFill/>
          <a:ln w="9525">
            <a:noFill/>
            <a:miter lim="800000"/>
            <a:headEnd/>
            <a:tailEnd/>
          </a:ln>
        </p:spPr>
        <p:txBody>
          <a:bodyPr wrap="none" lIns="92075" tIns="46038" rIns="92075" bIns="46038">
            <a:spAutoFit/>
          </a:bodyPr>
          <a:lstStyle/>
          <a:p>
            <a:pPr eaLnBrk="0" hangingPunct="0"/>
            <a:r>
              <a:rPr lang="en-GB" sz="1600" b="1">
                <a:latin typeface="Helvetica" charset="0"/>
              </a:rPr>
              <a:t>Note:</a:t>
            </a:r>
          </a:p>
        </p:txBody>
      </p:sp>
      <p:sp>
        <p:nvSpPr>
          <p:cNvPr id="24602" name="Rectangle 32"/>
          <p:cNvSpPr>
            <a:spLocks noChangeArrowheads="1"/>
          </p:cNvSpPr>
          <p:nvPr/>
        </p:nvSpPr>
        <p:spPr bwMode="auto">
          <a:xfrm>
            <a:off x="5045075" y="5805264"/>
            <a:ext cx="2335213" cy="336550"/>
          </a:xfrm>
          <a:prstGeom prst="rect">
            <a:avLst/>
          </a:prstGeom>
          <a:noFill/>
          <a:ln w="9525">
            <a:noFill/>
            <a:miter lim="800000"/>
            <a:headEnd/>
            <a:tailEnd/>
          </a:ln>
        </p:spPr>
        <p:txBody>
          <a:bodyPr lIns="92075" tIns="46038" rIns="92075" bIns="46038">
            <a:spAutoFit/>
          </a:bodyPr>
          <a:lstStyle/>
          <a:p>
            <a:pPr eaLnBrk="0" hangingPunct="0"/>
            <a:r>
              <a:rPr lang="en-GB" sz="1600" b="1">
                <a:latin typeface="Helvetica" charset="0"/>
              </a:rPr>
              <a:t>, i.e. always square</a:t>
            </a:r>
          </a:p>
        </p:txBody>
      </p:sp>
      <p:graphicFrame>
        <p:nvGraphicFramePr>
          <p:cNvPr id="24580" name="Object 33"/>
          <p:cNvGraphicFramePr>
            <a:graphicFrameLocks/>
          </p:cNvGraphicFramePr>
          <p:nvPr/>
        </p:nvGraphicFramePr>
        <p:xfrm>
          <a:off x="2393950" y="5813201"/>
          <a:ext cx="2576513" cy="328613"/>
        </p:xfrm>
        <a:graphic>
          <a:graphicData uri="http://schemas.openxmlformats.org/presentationml/2006/ole">
            <mc:AlternateContent xmlns:mc="http://schemas.openxmlformats.org/markup-compatibility/2006">
              <mc:Choice xmlns:v="urn:schemas-microsoft-com:vml" Requires="v">
                <p:oleObj spid="_x0000_s24715" name="Formel" r:id="rId7" imgW="1726920" imgH="228240" progId="Equation.2">
                  <p:embed/>
                </p:oleObj>
              </mc:Choice>
              <mc:Fallback>
                <p:oleObj name="Formel" r:id="rId7" imgW="1726920" imgH="228240" progId="Equation.2">
                  <p:embed/>
                  <p:pic>
                    <p:nvPicPr>
                      <p:cNvPr id="0" name="Object 33"/>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93950" y="5813201"/>
                        <a:ext cx="2576513" cy="32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Learning goals</a:t>
            </a:r>
            <a:endParaRPr lang="en-US" dirty="0"/>
          </a:p>
        </p:txBody>
      </p:sp>
      <p:sp>
        <p:nvSpPr>
          <p:cNvPr id="3" name="Platshållare för innehåll 2"/>
          <p:cNvSpPr>
            <a:spLocks noGrp="1"/>
          </p:cNvSpPr>
          <p:nvPr>
            <p:ph idx="1"/>
          </p:nvPr>
        </p:nvSpPr>
        <p:spPr>
          <a:xfrm>
            <a:off x="533252" y="1340768"/>
            <a:ext cx="8425061" cy="4525962"/>
          </a:xfrm>
        </p:spPr>
        <p:txBody>
          <a:bodyPr/>
          <a:lstStyle/>
          <a:p>
            <a:pPr marL="0" indent="0">
              <a:buNone/>
            </a:pPr>
            <a:r>
              <a:rPr lang="en-US" dirty="0" smtClean="0"/>
              <a:t>You should be able to:</a:t>
            </a:r>
          </a:p>
          <a:p>
            <a:endParaRPr lang="en-US" dirty="0"/>
          </a:p>
          <a:p>
            <a:r>
              <a:rPr lang="en-US" b="1" dirty="0" smtClean="0"/>
              <a:t>Describe</a:t>
            </a:r>
            <a:r>
              <a:rPr lang="en-US" dirty="0" smtClean="0"/>
              <a:t> how passive linear two-ports can be represented by matrices and when to use which representation</a:t>
            </a:r>
          </a:p>
          <a:p>
            <a:endParaRPr lang="en-US" dirty="0"/>
          </a:p>
          <a:p>
            <a:r>
              <a:rPr lang="en-US" b="1" dirty="0" smtClean="0"/>
              <a:t>Explain</a:t>
            </a:r>
            <a:r>
              <a:rPr lang="en-US" dirty="0" smtClean="0"/>
              <a:t> S-parameters for passive linear two-ports and corresponding expressions for powers</a:t>
            </a:r>
          </a:p>
          <a:p>
            <a:endParaRPr lang="en-US" dirty="0"/>
          </a:p>
          <a:p>
            <a:r>
              <a:rPr lang="en-US" b="1" dirty="0" smtClean="0"/>
              <a:t>Apply</a:t>
            </a:r>
            <a:r>
              <a:rPr lang="en-US" dirty="0" smtClean="0"/>
              <a:t> formulas for </a:t>
            </a:r>
            <a:r>
              <a:rPr lang="en-US" dirty="0"/>
              <a:t>conversion </a:t>
            </a:r>
            <a:r>
              <a:rPr lang="en-US" dirty="0" smtClean="0"/>
              <a:t>between different matrix representations and perform calculations on the network using matrix algebra</a:t>
            </a:r>
            <a:endParaRPr lang="en-US" dirty="0"/>
          </a:p>
        </p:txBody>
      </p:sp>
    </p:spTree>
    <p:extLst>
      <p:ext uri="{BB962C8B-B14F-4D97-AF65-F5344CB8AC3E}">
        <p14:creationId xmlns:p14="http://schemas.microsoft.com/office/powerpoint/2010/main" val="40853976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2"/>
          <p:cNvSpPr>
            <a:spLocks noGrp="1" noChangeArrowheads="1"/>
          </p:cNvSpPr>
          <p:nvPr>
            <p:ph type="title"/>
          </p:nvPr>
        </p:nvSpPr>
        <p:spPr/>
        <p:txBody>
          <a:bodyPr/>
          <a:lstStyle/>
          <a:p>
            <a:pPr eaLnBrk="1" hangingPunct="1"/>
            <a:r>
              <a:rPr lang="en-GB" smtClean="0"/>
              <a:t>Passive multi-ports – Admittance parameters</a:t>
            </a:r>
          </a:p>
        </p:txBody>
      </p:sp>
      <p:sp>
        <p:nvSpPr>
          <p:cNvPr id="25606" name="Rectangle 3"/>
          <p:cNvSpPr>
            <a:spLocks noChangeArrowheads="1"/>
          </p:cNvSpPr>
          <p:nvPr/>
        </p:nvSpPr>
        <p:spPr bwMode="auto">
          <a:xfrm>
            <a:off x="0" y="2357438"/>
            <a:ext cx="9144000" cy="0"/>
          </a:xfrm>
          <a:prstGeom prst="rect">
            <a:avLst/>
          </a:prstGeom>
          <a:noFill/>
          <a:ln w="25400">
            <a:noFill/>
            <a:miter lim="800000"/>
            <a:headEnd/>
            <a:tailEnd/>
          </a:ln>
        </p:spPr>
        <p:txBody>
          <a:bodyPr wrap="none" anchor="ctr">
            <a:spAutoFit/>
          </a:bodyPr>
          <a:lstStyle/>
          <a:p>
            <a:endParaRPr lang="en-US"/>
          </a:p>
        </p:txBody>
      </p:sp>
      <p:sp>
        <p:nvSpPr>
          <p:cNvPr id="25607" name="Rectangle 5"/>
          <p:cNvSpPr>
            <a:spLocks noChangeArrowheads="1"/>
          </p:cNvSpPr>
          <p:nvPr/>
        </p:nvSpPr>
        <p:spPr bwMode="auto">
          <a:xfrm>
            <a:off x="0" y="2967038"/>
            <a:ext cx="9144000" cy="0"/>
          </a:xfrm>
          <a:prstGeom prst="rect">
            <a:avLst/>
          </a:prstGeom>
          <a:noFill/>
          <a:ln w="25400">
            <a:noFill/>
            <a:miter lim="800000"/>
            <a:headEnd/>
            <a:tailEnd/>
          </a:ln>
        </p:spPr>
        <p:txBody>
          <a:bodyPr wrap="none" anchor="ctr">
            <a:spAutoFit/>
          </a:bodyPr>
          <a:lstStyle/>
          <a:p>
            <a:endParaRPr lang="en-US"/>
          </a:p>
        </p:txBody>
      </p:sp>
      <p:sp>
        <p:nvSpPr>
          <p:cNvPr id="25608" name="Rectangle 10"/>
          <p:cNvSpPr>
            <a:spLocks noChangeArrowheads="1"/>
          </p:cNvSpPr>
          <p:nvPr/>
        </p:nvSpPr>
        <p:spPr bwMode="auto">
          <a:xfrm>
            <a:off x="0" y="2357438"/>
            <a:ext cx="9144000" cy="0"/>
          </a:xfrm>
          <a:prstGeom prst="rect">
            <a:avLst/>
          </a:prstGeom>
          <a:noFill/>
          <a:ln w="25400">
            <a:noFill/>
            <a:miter lim="800000"/>
            <a:headEnd/>
            <a:tailEnd/>
          </a:ln>
        </p:spPr>
        <p:txBody>
          <a:bodyPr wrap="none" anchor="ctr">
            <a:spAutoFit/>
          </a:bodyPr>
          <a:lstStyle/>
          <a:p>
            <a:endParaRPr lang="en-US"/>
          </a:p>
        </p:txBody>
      </p:sp>
      <p:sp>
        <p:nvSpPr>
          <p:cNvPr id="25609" name="Rectangle 11"/>
          <p:cNvSpPr>
            <a:spLocks noChangeArrowheads="1"/>
          </p:cNvSpPr>
          <p:nvPr/>
        </p:nvSpPr>
        <p:spPr bwMode="auto">
          <a:xfrm>
            <a:off x="0" y="2967038"/>
            <a:ext cx="9144000" cy="0"/>
          </a:xfrm>
          <a:prstGeom prst="rect">
            <a:avLst/>
          </a:prstGeom>
          <a:noFill/>
          <a:ln w="25400">
            <a:noFill/>
            <a:miter lim="800000"/>
            <a:headEnd/>
            <a:tailEnd/>
          </a:ln>
        </p:spPr>
        <p:txBody>
          <a:bodyPr wrap="none" anchor="ctr">
            <a:spAutoFit/>
          </a:bodyPr>
          <a:lstStyle/>
          <a:p>
            <a:endParaRPr lang="en-US"/>
          </a:p>
        </p:txBody>
      </p:sp>
      <p:sp>
        <p:nvSpPr>
          <p:cNvPr id="25610" name="Rectangle 12"/>
          <p:cNvSpPr>
            <a:spLocks noChangeArrowheads="1"/>
          </p:cNvSpPr>
          <p:nvPr/>
        </p:nvSpPr>
        <p:spPr bwMode="auto">
          <a:xfrm>
            <a:off x="0" y="2967038"/>
            <a:ext cx="9144000" cy="0"/>
          </a:xfrm>
          <a:prstGeom prst="rect">
            <a:avLst/>
          </a:prstGeom>
          <a:noFill/>
          <a:ln w="25400">
            <a:noFill/>
            <a:miter lim="800000"/>
            <a:headEnd/>
            <a:tailEnd/>
          </a:ln>
        </p:spPr>
        <p:txBody>
          <a:bodyPr wrap="none" anchor="ctr">
            <a:spAutoFit/>
          </a:bodyPr>
          <a:lstStyle/>
          <a:p>
            <a:endParaRPr lang="en-US"/>
          </a:p>
        </p:txBody>
      </p:sp>
      <p:graphicFrame>
        <p:nvGraphicFramePr>
          <p:cNvPr id="25602" name="Object 13"/>
          <p:cNvGraphicFramePr>
            <a:graphicFrameLocks/>
          </p:cNvGraphicFramePr>
          <p:nvPr/>
        </p:nvGraphicFramePr>
        <p:xfrm>
          <a:off x="4876800" y="3889375"/>
          <a:ext cx="4186238" cy="1138238"/>
        </p:xfrm>
        <a:graphic>
          <a:graphicData uri="http://schemas.openxmlformats.org/presentationml/2006/ole">
            <mc:AlternateContent xmlns:mc="http://schemas.openxmlformats.org/markup-compatibility/2006">
              <mc:Choice xmlns:v="urn:schemas-microsoft-com:vml" Requires="v">
                <p:oleObj spid="_x0000_s25737" name="Equation" r:id="rId3" imgW="1854000" imgH="507960" progId="Equation.DSMT4">
                  <p:embed/>
                </p:oleObj>
              </mc:Choice>
              <mc:Fallback>
                <p:oleObj name="Equation" r:id="rId3" imgW="1854000" imgH="507960" progId="Equation.DSMT4">
                  <p:embed/>
                  <p:pic>
                    <p:nvPicPr>
                      <p:cNvPr id="0" name="Object 1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3889375"/>
                        <a:ext cx="4186238" cy="113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5603" name="Object 14"/>
          <p:cNvGraphicFramePr>
            <a:graphicFrameLocks noChangeAspect="1"/>
          </p:cNvGraphicFramePr>
          <p:nvPr/>
        </p:nvGraphicFramePr>
        <p:xfrm>
          <a:off x="250825" y="908050"/>
          <a:ext cx="4675188" cy="2405063"/>
        </p:xfrm>
        <a:graphic>
          <a:graphicData uri="http://schemas.openxmlformats.org/presentationml/2006/ole">
            <mc:AlternateContent xmlns:mc="http://schemas.openxmlformats.org/markup-compatibility/2006">
              <mc:Choice xmlns:v="urn:schemas-microsoft-com:vml" Requires="v">
                <p:oleObj spid="_x0000_s25738" name="Microsoft Drawing" r:id="rId5" imgW="3749400" imgH="1931760" progId="MSDraw">
                  <p:embed/>
                </p:oleObj>
              </mc:Choice>
              <mc:Fallback>
                <p:oleObj name="Microsoft Drawing" r:id="rId5" imgW="3749400" imgH="1931760" progId="MSDraw">
                  <p:embed/>
                  <p:pic>
                    <p:nvPicPr>
                      <p:cNvPr id="0" name="Object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0825" y="908050"/>
                        <a:ext cx="4675188" cy="240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5611" name="Line 15"/>
          <p:cNvSpPr>
            <a:spLocks noChangeShapeType="1"/>
          </p:cNvSpPr>
          <p:nvPr/>
        </p:nvSpPr>
        <p:spPr bwMode="auto">
          <a:xfrm>
            <a:off x="5186363" y="3644900"/>
            <a:ext cx="228600" cy="304800"/>
          </a:xfrm>
          <a:prstGeom prst="line">
            <a:avLst/>
          </a:prstGeom>
          <a:noFill/>
          <a:ln w="12700">
            <a:solidFill>
              <a:schemeClr val="tx1"/>
            </a:solidFill>
            <a:round/>
            <a:headEnd type="none" w="sm" len="sm"/>
            <a:tailEnd type="stealth" w="med" len="lg"/>
          </a:ln>
        </p:spPr>
        <p:txBody>
          <a:bodyPr/>
          <a:lstStyle/>
          <a:p>
            <a:endParaRPr lang="sv-SE"/>
          </a:p>
        </p:txBody>
      </p:sp>
      <p:sp>
        <p:nvSpPr>
          <p:cNvPr id="25612" name="Line 16"/>
          <p:cNvSpPr>
            <a:spLocks noChangeShapeType="1"/>
          </p:cNvSpPr>
          <p:nvPr/>
        </p:nvSpPr>
        <p:spPr bwMode="auto">
          <a:xfrm flipV="1">
            <a:off x="5262563" y="5016500"/>
            <a:ext cx="152400" cy="381000"/>
          </a:xfrm>
          <a:prstGeom prst="line">
            <a:avLst/>
          </a:prstGeom>
          <a:noFill/>
          <a:ln w="12700">
            <a:solidFill>
              <a:schemeClr val="tx1"/>
            </a:solidFill>
            <a:round/>
            <a:headEnd type="none" w="sm" len="sm"/>
            <a:tailEnd type="stealth" w="med" len="lg"/>
          </a:ln>
        </p:spPr>
        <p:txBody>
          <a:bodyPr/>
          <a:lstStyle/>
          <a:p>
            <a:endParaRPr lang="sv-SE"/>
          </a:p>
        </p:txBody>
      </p:sp>
      <p:sp>
        <p:nvSpPr>
          <p:cNvPr id="25613" name="Line 17"/>
          <p:cNvSpPr>
            <a:spLocks noChangeShapeType="1"/>
          </p:cNvSpPr>
          <p:nvPr/>
        </p:nvSpPr>
        <p:spPr bwMode="auto">
          <a:xfrm>
            <a:off x="6481763" y="3644900"/>
            <a:ext cx="152400" cy="304800"/>
          </a:xfrm>
          <a:prstGeom prst="line">
            <a:avLst/>
          </a:prstGeom>
          <a:noFill/>
          <a:ln w="12700">
            <a:solidFill>
              <a:schemeClr val="tx1"/>
            </a:solidFill>
            <a:round/>
            <a:headEnd type="none" w="sm" len="sm"/>
            <a:tailEnd type="stealth" w="med" len="lg"/>
          </a:ln>
        </p:spPr>
        <p:txBody>
          <a:bodyPr/>
          <a:lstStyle/>
          <a:p>
            <a:endParaRPr lang="sv-SE"/>
          </a:p>
        </p:txBody>
      </p:sp>
      <p:sp>
        <p:nvSpPr>
          <p:cNvPr id="25614" name="Line 18"/>
          <p:cNvSpPr>
            <a:spLocks noChangeShapeType="1"/>
          </p:cNvSpPr>
          <p:nvPr/>
        </p:nvSpPr>
        <p:spPr bwMode="auto">
          <a:xfrm flipH="1">
            <a:off x="7472363" y="3644900"/>
            <a:ext cx="76200" cy="304800"/>
          </a:xfrm>
          <a:prstGeom prst="line">
            <a:avLst/>
          </a:prstGeom>
          <a:noFill/>
          <a:ln w="12700">
            <a:solidFill>
              <a:schemeClr val="tx1"/>
            </a:solidFill>
            <a:round/>
            <a:headEnd type="none" w="sm" len="sm"/>
            <a:tailEnd type="stealth" w="med" len="lg"/>
          </a:ln>
        </p:spPr>
        <p:txBody>
          <a:bodyPr/>
          <a:lstStyle/>
          <a:p>
            <a:endParaRPr lang="sv-SE"/>
          </a:p>
        </p:txBody>
      </p:sp>
      <p:sp>
        <p:nvSpPr>
          <p:cNvPr id="25615" name="Line 19"/>
          <p:cNvSpPr>
            <a:spLocks noChangeShapeType="1"/>
          </p:cNvSpPr>
          <p:nvPr/>
        </p:nvSpPr>
        <p:spPr bwMode="auto">
          <a:xfrm flipV="1">
            <a:off x="6481763" y="5016500"/>
            <a:ext cx="152400" cy="381000"/>
          </a:xfrm>
          <a:prstGeom prst="line">
            <a:avLst/>
          </a:prstGeom>
          <a:noFill/>
          <a:ln w="12700">
            <a:solidFill>
              <a:schemeClr val="tx1"/>
            </a:solidFill>
            <a:round/>
            <a:headEnd type="none" w="sm" len="sm"/>
            <a:tailEnd type="stealth" w="med" len="lg"/>
          </a:ln>
        </p:spPr>
        <p:txBody>
          <a:bodyPr/>
          <a:lstStyle/>
          <a:p>
            <a:endParaRPr lang="sv-SE"/>
          </a:p>
        </p:txBody>
      </p:sp>
      <p:sp>
        <p:nvSpPr>
          <p:cNvPr id="25616" name="Line 20"/>
          <p:cNvSpPr>
            <a:spLocks noChangeShapeType="1"/>
          </p:cNvSpPr>
          <p:nvPr/>
        </p:nvSpPr>
        <p:spPr bwMode="auto">
          <a:xfrm flipH="1" flipV="1">
            <a:off x="7548563" y="5092700"/>
            <a:ext cx="76200" cy="304800"/>
          </a:xfrm>
          <a:prstGeom prst="line">
            <a:avLst/>
          </a:prstGeom>
          <a:noFill/>
          <a:ln w="12700">
            <a:solidFill>
              <a:schemeClr val="tx1"/>
            </a:solidFill>
            <a:round/>
            <a:headEnd type="none" w="sm" len="sm"/>
            <a:tailEnd type="stealth" w="med" len="lg"/>
          </a:ln>
        </p:spPr>
        <p:txBody>
          <a:bodyPr/>
          <a:lstStyle/>
          <a:p>
            <a:endParaRPr lang="sv-SE"/>
          </a:p>
        </p:txBody>
      </p:sp>
      <p:sp>
        <p:nvSpPr>
          <p:cNvPr id="25617" name="Line 21"/>
          <p:cNvSpPr>
            <a:spLocks noChangeShapeType="1"/>
          </p:cNvSpPr>
          <p:nvPr/>
        </p:nvSpPr>
        <p:spPr bwMode="auto">
          <a:xfrm flipH="1">
            <a:off x="8386763" y="3644900"/>
            <a:ext cx="152400" cy="304800"/>
          </a:xfrm>
          <a:prstGeom prst="line">
            <a:avLst/>
          </a:prstGeom>
          <a:noFill/>
          <a:ln w="12700">
            <a:solidFill>
              <a:schemeClr val="tx1"/>
            </a:solidFill>
            <a:round/>
            <a:headEnd type="none" w="sm" len="sm"/>
            <a:tailEnd type="stealth" w="med" len="lg"/>
          </a:ln>
        </p:spPr>
        <p:txBody>
          <a:bodyPr/>
          <a:lstStyle/>
          <a:p>
            <a:endParaRPr lang="sv-SE"/>
          </a:p>
        </p:txBody>
      </p:sp>
      <p:sp>
        <p:nvSpPr>
          <p:cNvPr id="25618" name="Line 22"/>
          <p:cNvSpPr>
            <a:spLocks noChangeShapeType="1"/>
          </p:cNvSpPr>
          <p:nvPr/>
        </p:nvSpPr>
        <p:spPr bwMode="auto">
          <a:xfrm flipH="1" flipV="1">
            <a:off x="8386763" y="5092700"/>
            <a:ext cx="76200" cy="304800"/>
          </a:xfrm>
          <a:prstGeom prst="line">
            <a:avLst/>
          </a:prstGeom>
          <a:noFill/>
          <a:ln w="12700">
            <a:solidFill>
              <a:schemeClr val="tx1"/>
            </a:solidFill>
            <a:round/>
            <a:headEnd type="none" w="sm" len="sm"/>
            <a:tailEnd type="stealth" w="med" len="lg"/>
          </a:ln>
        </p:spPr>
        <p:txBody>
          <a:bodyPr/>
          <a:lstStyle/>
          <a:p>
            <a:endParaRPr lang="sv-SE"/>
          </a:p>
        </p:txBody>
      </p:sp>
      <p:sp>
        <p:nvSpPr>
          <p:cNvPr id="25619" name="Rectangle 23"/>
          <p:cNvSpPr>
            <a:spLocks noChangeArrowheads="1"/>
          </p:cNvSpPr>
          <p:nvPr/>
        </p:nvSpPr>
        <p:spPr bwMode="auto">
          <a:xfrm>
            <a:off x="4787900" y="3338513"/>
            <a:ext cx="56832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mx1</a:t>
            </a:r>
          </a:p>
        </p:txBody>
      </p:sp>
      <p:sp>
        <p:nvSpPr>
          <p:cNvPr id="25620" name="Rectangle 24"/>
          <p:cNvSpPr>
            <a:spLocks noChangeArrowheads="1"/>
          </p:cNvSpPr>
          <p:nvPr/>
        </p:nvSpPr>
        <p:spPr bwMode="auto">
          <a:xfrm>
            <a:off x="4864100" y="5397500"/>
            <a:ext cx="51117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nx1</a:t>
            </a:r>
          </a:p>
        </p:txBody>
      </p:sp>
      <p:sp>
        <p:nvSpPr>
          <p:cNvPr id="25621" name="Rectangle 25"/>
          <p:cNvSpPr>
            <a:spLocks noChangeArrowheads="1"/>
          </p:cNvSpPr>
          <p:nvPr/>
        </p:nvSpPr>
        <p:spPr bwMode="auto">
          <a:xfrm>
            <a:off x="8293100" y="3338513"/>
            <a:ext cx="56832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mx1</a:t>
            </a:r>
          </a:p>
        </p:txBody>
      </p:sp>
      <p:sp>
        <p:nvSpPr>
          <p:cNvPr id="25622" name="Rectangle 26"/>
          <p:cNvSpPr>
            <a:spLocks noChangeArrowheads="1"/>
          </p:cNvSpPr>
          <p:nvPr/>
        </p:nvSpPr>
        <p:spPr bwMode="auto">
          <a:xfrm>
            <a:off x="8293100" y="5397500"/>
            <a:ext cx="51117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nx1</a:t>
            </a:r>
          </a:p>
        </p:txBody>
      </p:sp>
      <p:sp>
        <p:nvSpPr>
          <p:cNvPr id="25623" name="Rectangle 27"/>
          <p:cNvSpPr>
            <a:spLocks noChangeArrowheads="1"/>
          </p:cNvSpPr>
          <p:nvPr/>
        </p:nvSpPr>
        <p:spPr bwMode="auto">
          <a:xfrm>
            <a:off x="6159500" y="3338513"/>
            <a:ext cx="62547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mxm</a:t>
            </a:r>
          </a:p>
        </p:txBody>
      </p:sp>
      <p:sp>
        <p:nvSpPr>
          <p:cNvPr id="25624" name="Rectangle 28"/>
          <p:cNvSpPr>
            <a:spLocks noChangeArrowheads="1"/>
          </p:cNvSpPr>
          <p:nvPr/>
        </p:nvSpPr>
        <p:spPr bwMode="auto">
          <a:xfrm>
            <a:off x="7226300" y="3338513"/>
            <a:ext cx="56832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mxn</a:t>
            </a:r>
          </a:p>
        </p:txBody>
      </p:sp>
      <p:sp>
        <p:nvSpPr>
          <p:cNvPr id="25625" name="Rectangle 29"/>
          <p:cNvSpPr>
            <a:spLocks noChangeArrowheads="1"/>
          </p:cNvSpPr>
          <p:nvPr/>
        </p:nvSpPr>
        <p:spPr bwMode="auto">
          <a:xfrm>
            <a:off x="6159500" y="5395913"/>
            <a:ext cx="56832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nxm</a:t>
            </a:r>
          </a:p>
        </p:txBody>
      </p:sp>
      <p:sp>
        <p:nvSpPr>
          <p:cNvPr id="25626" name="Rectangle 30"/>
          <p:cNvSpPr>
            <a:spLocks noChangeArrowheads="1"/>
          </p:cNvSpPr>
          <p:nvPr/>
        </p:nvSpPr>
        <p:spPr bwMode="auto">
          <a:xfrm>
            <a:off x="7378700" y="5395913"/>
            <a:ext cx="51117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nxn</a:t>
            </a:r>
          </a:p>
        </p:txBody>
      </p:sp>
      <p:sp>
        <p:nvSpPr>
          <p:cNvPr id="25627" name="Rectangle 31"/>
          <p:cNvSpPr>
            <a:spLocks noChangeArrowheads="1"/>
          </p:cNvSpPr>
          <p:nvPr/>
        </p:nvSpPr>
        <p:spPr bwMode="auto">
          <a:xfrm>
            <a:off x="1692275" y="5829077"/>
            <a:ext cx="703263" cy="336550"/>
          </a:xfrm>
          <a:prstGeom prst="rect">
            <a:avLst/>
          </a:prstGeom>
          <a:noFill/>
          <a:ln w="9525">
            <a:noFill/>
            <a:miter lim="800000"/>
            <a:headEnd/>
            <a:tailEnd/>
          </a:ln>
        </p:spPr>
        <p:txBody>
          <a:bodyPr wrap="none" lIns="92075" tIns="46038" rIns="92075" bIns="46038">
            <a:spAutoFit/>
          </a:bodyPr>
          <a:lstStyle/>
          <a:p>
            <a:pPr eaLnBrk="0" hangingPunct="0"/>
            <a:r>
              <a:rPr lang="en-GB" sz="1600" b="1">
                <a:latin typeface="Helvetica" charset="0"/>
              </a:rPr>
              <a:t>Note:</a:t>
            </a:r>
          </a:p>
        </p:txBody>
      </p:sp>
      <p:sp>
        <p:nvSpPr>
          <p:cNvPr id="25628" name="Rectangle 32"/>
          <p:cNvSpPr>
            <a:spLocks noChangeArrowheads="1"/>
          </p:cNvSpPr>
          <p:nvPr/>
        </p:nvSpPr>
        <p:spPr bwMode="auto">
          <a:xfrm>
            <a:off x="5045075" y="5829077"/>
            <a:ext cx="2479675" cy="336550"/>
          </a:xfrm>
          <a:prstGeom prst="rect">
            <a:avLst/>
          </a:prstGeom>
          <a:noFill/>
          <a:ln w="9525">
            <a:noFill/>
            <a:miter lim="800000"/>
            <a:headEnd/>
            <a:tailEnd/>
          </a:ln>
        </p:spPr>
        <p:txBody>
          <a:bodyPr lIns="92075" tIns="46038" rIns="92075" bIns="46038">
            <a:spAutoFit/>
          </a:bodyPr>
          <a:lstStyle/>
          <a:p>
            <a:pPr eaLnBrk="0" hangingPunct="0"/>
            <a:r>
              <a:rPr lang="en-GB" sz="1600" b="1">
                <a:latin typeface="Helvetica" charset="0"/>
              </a:rPr>
              <a:t>, i.e. always square</a:t>
            </a:r>
          </a:p>
        </p:txBody>
      </p:sp>
      <p:graphicFrame>
        <p:nvGraphicFramePr>
          <p:cNvPr id="25604" name="Object 33"/>
          <p:cNvGraphicFramePr>
            <a:graphicFrameLocks/>
          </p:cNvGraphicFramePr>
          <p:nvPr/>
        </p:nvGraphicFramePr>
        <p:xfrm>
          <a:off x="2351088" y="5805264"/>
          <a:ext cx="2689225" cy="401638"/>
        </p:xfrm>
        <a:graphic>
          <a:graphicData uri="http://schemas.openxmlformats.org/presentationml/2006/ole">
            <mc:AlternateContent xmlns:mc="http://schemas.openxmlformats.org/markup-compatibility/2006">
              <mc:Choice xmlns:v="urn:schemas-microsoft-com:vml" Requires="v">
                <p:oleObj spid="_x0000_s25739" name="Equation" r:id="rId7" imgW="1803240" imgH="279360" progId="Equation.DSMT4">
                  <p:embed/>
                </p:oleObj>
              </mc:Choice>
              <mc:Fallback>
                <p:oleObj name="Equation" r:id="rId7" imgW="1803240" imgH="279360" progId="Equation.DSMT4">
                  <p:embed/>
                  <p:pic>
                    <p:nvPicPr>
                      <p:cNvPr id="0" name="Object 33"/>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51088" y="5805264"/>
                        <a:ext cx="2689225" cy="401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Rectangle 2"/>
          <p:cNvSpPr>
            <a:spLocks noGrp="1" noChangeArrowheads="1"/>
          </p:cNvSpPr>
          <p:nvPr>
            <p:ph type="title"/>
          </p:nvPr>
        </p:nvSpPr>
        <p:spPr/>
        <p:txBody>
          <a:bodyPr/>
          <a:lstStyle/>
          <a:p>
            <a:pPr eaLnBrk="1" hangingPunct="1"/>
            <a:r>
              <a:rPr lang="en-GB" smtClean="0"/>
              <a:t>Passive multi-ports – Chain parameters</a:t>
            </a:r>
          </a:p>
        </p:txBody>
      </p:sp>
      <p:sp>
        <p:nvSpPr>
          <p:cNvPr id="26630" name="Rectangle 3"/>
          <p:cNvSpPr>
            <a:spLocks noChangeArrowheads="1"/>
          </p:cNvSpPr>
          <p:nvPr/>
        </p:nvSpPr>
        <p:spPr bwMode="auto">
          <a:xfrm>
            <a:off x="0" y="2357438"/>
            <a:ext cx="9144000" cy="0"/>
          </a:xfrm>
          <a:prstGeom prst="rect">
            <a:avLst/>
          </a:prstGeom>
          <a:noFill/>
          <a:ln w="25400">
            <a:noFill/>
            <a:miter lim="800000"/>
            <a:headEnd/>
            <a:tailEnd/>
          </a:ln>
        </p:spPr>
        <p:txBody>
          <a:bodyPr wrap="none" anchor="ctr">
            <a:spAutoFit/>
          </a:bodyPr>
          <a:lstStyle/>
          <a:p>
            <a:endParaRPr lang="en-US"/>
          </a:p>
        </p:txBody>
      </p:sp>
      <p:sp>
        <p:nvSpPr>
          <p:cNvPr id="26631" name="Rectangle 5"/>
          <p:cNvSpPr>
            <a:spLocks noChangeArrowheads="1"/>
          </p:cNvSpPr>
          <p:nvPr/>
        </p:nvSpPr>
        <p:spPr bwMode="auto">
          <a:xfrm>
            <a:off x="0" y="2967038"/>
            <a:ext cx="9144000" cy="0"/>
          </a:xfrm>
          <a:prstGeom prst="rect">
            <a:avLst/>
          </a:prstGeom>
          <a:noFill/>
          <a:ln w="25400">
            <a:noFill/>
            <a:miter lim="800000"/>
            <a:headEnd/>
            <a:tailEnd/>
          </a:ln>
        </p:spPr>
        <p:txBody>
          <a:bodyPr wrap="none" anchor="ctr">
            <a:spAutoFit/>
          </a:bodyPr>
          <a:lstStyle/>
          <a:p>
            <a:endParaRPr lang="en-US"/>
          </a:p>
        </p:txBody>
      </p:sp>
      <p:sp>
        <p:nvSpPr>
          <p:cNvPr id="26632" name="Rectangle 6"/>
          <p:cNvSpPr>
            <a:spLocks noChangeArrowheads="1"/>
          </p:cNvSpPr>
          <p:nvPr/>
        </p:nvSpPr>
        <p:spPr bwMode="auto">
          <a:xfrm>
            <a:off x="0" y="2967038"/>
            <a:ext cx="9144000" cy="0"/>
          </a:xfrm>
          <a:prstGeom prst="rect">
            <a:avLst/>
          </a:prstGeom>
          <a:noFill/>
          <a:ln w="25400">
            <a:noFill/>
            <a:miter lim="800000"/>
            <a:headEnd/>
            <a:tailEnd/>
          </a:ln>
        </p:spPr>
        <p:txBody>
          <a:bodyPr wrap="none" anchor="ctr">
            <a:spAutoFit/>
          </a:bodyPr>
          <a:lstStyle/>
          <a:p>
            <a:endParaRPr lang="en-US"/>
          </a:p>
        </p:txBody>
      </p:sp>
      <p:sp>
        <p:nvSpPr>
          <p:cNvPr id="26633" name="Rectangle 7"/>
          <p:cNvSpPr>
            <a:spLocks noChangeArrowheads="1"/>
          </p:cNvSpPr>
          <p:nvPr/>
        </p:nvSpPr>
        <p:spPr bwMode="auto">
          <a:xfrm>
            <a:off x="0" y="2967038"/>
            <a:ext cx="9144000" cy="0"/>
          </a:xfrm>
          <a:prstGeom prst="rect">
            <a:avLst/>
          </a:prstGeom>
          <a:noFill/>
          <a:ln w="25400">
            <a:noFill/>
            <a:miter lim="800000"/>
            <a:headEnd/>
            <a:tailEnd/>
          </a:ln>
        </p:spPr>
        <p:txBody>
          <a:bodyPr wrap="none" anchor="ctr">
            <a:spAutoFit/>
          </a:bodyPr>
          <a:lstStyle/>
          <a:p>
            <a:endParaRPr lang="en-US"/>
          </a:p>
        </p:txBody>
      </p:sp>
      <p:sp>
        <p:nvSpPr>
          <p:cNvPr id="26634" name="Rectangle 10"/>
          <p:cNvSpPr>
            <a:spLocks noChangeArrowheads="1"/>
          </p:cNvSpPr>
          <p:nvPr/>
        </p:nvSpPr>
        <p:spPr bwMode="auto">
          <a:xfrm>
            <a:off x="0" y="2852738"/>
            <a:ext cx="9144000" cy="0"/>
          </a:xfrm>
          <a:prstGeom prst="rect">
            <a:avLst/>
          </a:prstGeom>
          <a:noFill/>
          <a:ln w="25400">
            <a:noFill/>
            <a:miter lim="800000"/>
            <a:headEnd/>
            <a:tailEnd/>
          </a:ln>
        </p:spPr>
        <p:txBody>
          <a:bodyPr wrap="none" anchor="ctr">
            <a:spAutoFit/>
          </a:bodyPr>
          <a:lstStyle/>
          <a:p>
            <a:endParaRPr lang="en-US"/>
          </a:p>
        </p:txBody>
      </p:sp>
      <p:graphicFrame>
        <p:nvGraphicFramePr>
          <p:cNvPr id="26626" name="Object 11"/>
          <p:cNvGraphicFramePr>
            <a:graphicFrameLocks/>
          </p:cNvGraphicFramePr>
          <p:nvPr/>
        </p:nvGraphicFramePr>
        <p:xfrm>
          <a:off x="5308600" y="3587750"/>
          <a:ext cx="3633788" cy="1155700"/>
        </p:xfrm>
        <a:graphic>
          <a:graphicData uri="http://schemas.openxmlformats.org/presentationml/2006/ole">
            <mc:AlternateContent xmlns:mc="http://schemas.openxmlformats.org/markup-compatibility/2006">
              <mc:Choice xmlns:v="urn:schemas-microsoft-com:vml" Requires="v">
                <p:oleObj spid="_x0000_s26761" name="Formel" r:id="rId3" imgW="1612800" imgH="520560" progId="Equation.2">
                  <p:embed/>
                </p:oleObj>
              </mc:Choice>
              <mc:Fallback>
                <p:oleObj name="Formel" r:id="rId3" imgW="1612800" imgH="520560" progId="Equation.2">
                  <p:embed/>
                  <p:pic>
                    <p:nvPicPr>
                      <p:cNvPr id="0" name="Object 1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08600" y="3587750"/>
                        <a:ext cx="3633788" cy="115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6635" name="Line 13"/>
          <p:cNvSpPr>
            <a:spLocks noChangeShapeType="1"/>
          </p:cNvSpPr>
          <p:nvPr/>
        </p:nvSpPr>
        <p:spPr bwMode="auto">
          <a:xfrm>
            <a:off x="5346700" y="3355975"/>
            <a:ext cx="228600" cy="304800"/>
          </a:xfrm>
          <a:prstGeom prst="line">
            <a:avLst/>
          </a:prstGeom>
          <a:noFill/>
          <a:ln w="12700">
            <a:solidFill>
              <a:schemeClr val="tx1"/>
            </a:solidFill>
            <a:round/>
            <a:headEnd type="none" w="sm" len="sm"/>
            <a:tailEnd type="stealth" w="med" len="lg"/>
          </a:ln>
        </p:spPr>
        <p:txBody>
          <a:bodyPr/>
          <a:lstStyle/>
          <a:p>
            <a:endParaRPr lang="sv-SE"/>
          </a:p>
        </p:txBody>
      </p:sp>
      <p:sp>
        <p:nvSpPr>
          <p:cNvPr id="26636" name="Line 14"/>
          <p:cNvSpPr>
            <a:spLocks noChangeShapeType="1"/>
          </p:cNvSpPr>
          <p:nvPr/>
        </p:nvSpPr>
        <p:spPr bwMode="auto">
          <a:xfrm flipV="1">
            <a:off x="5422900" y="4727575"/>
            <a:ext cx="152400" cy="381000"/>
          </a:xfrm>
          <a:prstGeom prst="line">
            <a:avLst/>
          </a:prstGeom>
          <a:noFill/>
          <a:ln w="12700">
            <a:solidFill>
              <a:schemeClr val="tx1"/>
            </a:solidFill>
            <a:round/>
            <a:headEnd type="none" w="sm" len="sm"/>
            <a:tailEnd type="stealth" w="med" len="lg"/>
          </a:ln>
        </p:spPr>
        <p:txBody>
          <a:bodyPr/>
          <a:lstStyle/>
          <a:p>
            <a:endParaRPr lang="sv-SE"/>
          </a:p>
        </p:txBody>
      </p:sp>
      <p:sp>
        <p:nvSpPr>
          <p:cNvPr id="26637" name="Line 15"/>
          <p:cNvSpPr>
            <a:spLocks noChangeShapeType="1"/>
          </p:cNvSpPr>
          <p:nvPr/>
        </p:nvSpPr>
        <p:spPr bwMode="auto">
          <a:xfrm>
            <a:off x="6642100" y="3355975"/>
            <a:ext cx="152400" cy="304800"/>
          </a:xfrm>
          <a:prstGeom prst="line">
            <a:avLst/>
          </a:prstGeom>
          <a:noFill/>
          <a:ln w="12700">
            <a:solidFill>
              <a:schemeClr val="tx1"/>
            </a:solidFill>
            <a:round/>
            <a:headEnd type="none" w="sm" len="sm"/>
            <a:tailEnd type="stealth" w="med" len="lg"/>
          </a:ln>
        </p:spPr>
        <p:txBody>
          <a:bodyPr/>
          <a:lstStyle/>
          <a:p>
            <a:endParaRPr lang="sv-SE"/>
          </a:p>
        </p:txBody>
      </p:sp>
      <p:sp>
        <p:nvSpPr>
          <p:cNvPr id="26638" name="Line 16"/>
          <p:cNvSpPr>
            <a:spLocks noChangeShapeType="1"/>
          </p:cNvSpPr>
          <p:nvPr/>
        </p:nvSpPr>
        <p:spPr bwMode="auto">
          <a:xfrm flipH="1">
            <a:off x="7632700" y="3355975"/>
            <a:ext cx="76200" cy="304800"/>
          </a:xfrm>
          <a:prstGeom prst="line">
            <a:avLst/>
          </a:prstGeom>
          <a:noFill/>
          <a:ln w="12700">
            <a:solidFill>
              <a:schemeClr val="tx1"/>
            </a:solidFill>
            <a:round/>
            <a:headEnd type="none" w="sm" len="sm"/>
            <a:tailEnd type="stealth" w="med" len="lg"/>
          </a:ln>
        </p:spPr>
        <p:txBody>
          <a:bodyPr/>
          <a:lstStyle/>
          <a:p>
            <a:endParaRPr lang="sv-SE"/>
          </a:p>
        </p:txBody>
      </p:sp>
      <p:sp>
        <p:nvSpPr>
          <p:cNvPr id="26639" name="Line 17"/>
          <p:cNvSpPr>
            <a:spLocks noChangeShapeType="1"/>
          </p:cNvSpPr>
          <p:nvPr/>
        </p:nvSpPr>
        <p:spPr bwMode="auto">
          <a:xfrm flipV="1">
            <a:off x="6642100" y="4727575"/>
            <a:ext cx="152400" cy="381000"/>
          </a:xfrm>
          <a:prstGeom prst="line">
            <a:avLst/>
          </a:prstGeom>
          <a:noFill/>
          <a:ln w="12700">
            <a:solidFill>
              <a:schemeClr val="tx1"/>
            </a:solidFill>
            <a:round/>
            <a:headEnd type="none" w="sm" len="sm"/>
            <a:tailEnd type="stealth" w="med" len="lg"/>
          </a:ln>
        </p:spPr>
        <p:txBody>
          <a:bodyPr/>
          <a:lstStyle/>
          <a:p>
            <a:endParaRPr lang="sv-SE"/>
          </a:p>
        </p:txBody>
      </p:sp>
      <p:sp>
        <p:nvSpPr>
          <p:cNvPr id="26640" name="Line 18"/>
          <p:cNvSpPr>
            <a:spLocks noChangeShapeType="1"/>
          </p:cNvSpPr>
          <p:nvPr/>
        </p:nvSpPr>
        <p:spPr bwMode="auto">
          <a:xfrm flipH="1" flipV="1">
            <a:off x="7708900" y="4803775"/>
            <a:ext cx="76200" cy="304800"/>
          </a:xfrm>
          <a:prstGeom prst="line">
            <a:avLst/>
          </a:prstGeom>
          <a:noFill/>
          <a:ln w="12700">
            <a:solidFill>
              <a:schemeClr val="tx1"/>
            </a:solidFill>
            <a:round/>
            <a:headEnd type="none" w="sm" len="sm"/>
            <a:tailEnd type="stealth" w="med" len="lg"/>
          </a:ln>
        </p:spPr>
        <p:txBody>
          <a:bodyPr/>
          <a:lstStyle/>
          <a:p>
            <a:endParaRPr lang="sv-SE"/>
          </a:p>
        </p:txBody>
      </p:sp>
      <p:sp>
        <p:nvSpPr>
          <p:cNvPr id="26641" name="Line 19"/>
          <p:cNvSpPr>
            <a:spLocks noChangeShapeType="1"/>
          </p:cNvSpPr>
          <p:nvPr/>
        </p:nvSpPr>
        <p:spPr bwMode="auto">
          <a:xfrm flipH="1">
            <a:off x="8547100" y="3355975"/>
            <a:ext cx="152400" cy="304800"/>
          </a:xfrm>
          <a:prstGeom prst="line">
            <a:avLst/>
          </a:prstGeom>
          <a:noFill/>
          <a:ln w="12700">
            <a:solidFill>
              <a:schemeClr val="tx1"/>
            </a:solidFill>
            <a:round/>
            <a:headEnd type="none" w="sm" len="sm"/>
            <a:tailEnd type="stealth" w="med" len="lg"/>
          </a:ln>
        </p:spPr>
        <p:txBody>
          <a:bodyPr/>
          <a:lstStyle/>
          <a:p>
            <a:endParaRPr lang="sv-SE"/>
          </a:p>
        </p:txBody>
      </p:sp>
      <p:sp>
        <p:nvSpPr>
          <p:cNvPr id="26642" name="Line 20"/>
          <p:cNvSpPr>
            <a:spLocks noChangeShapeType="1"/>
          </p:cNvSpPr>
          <p:nvPr/>
        </p:nvSpPr>
        <p:spPr bwMode="auto">
          <a:xfrm flipH="1" flipV="1">
            <a:off x="8547100" y="4803775"/>
            <a:ext cx="76200" cy="304800"/>
          </a:xfrm>
          <a:prstGeom prst="line">
            <a:avLst/>
          </a:prstGeom>
          <a:noFill/>
          <a:ln w="12700">
            <a:solidFill>
              <a:schemeClr val="tx1"/>
            </a:solidFill>
            <a:round/>
            <a:headEnd type="none" w="sm" len="sm"/>
            <a:tailEnd type="stealth" w="med" len="lg"/>
          </a:ln>
        </p:spPr>
        <p:txBody>
          <a:bodyPr/>
          <a:lstStyle/>
          <a:p>
            <a:endParaRPr lang="sv-SE"/>
          </a:p>
        </p:txBody>
      </p:sp>
      <p:sp>
        <p:nvSpPr>
          <p:cNvPr id="26643" name="Rectangle 21"/>
          <p:cNvSpPr>
            <a:spLocks noChangeArrowheads="1"/>
          </p:cNvSpPr>
          <p:nvPr/>
        </p:nvSpPr>
        <p:spPr bwMode="auto">
          <a:xfrm>
            <a:off x="4948238" y="3049588"/>
            <a:ext cx="56832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mx1</a:t>
            </a:r>
          </a:p>
        </p:txBody>
      </p:sp>
      <p:sp>
        <p:nvSpPr>
          <p:cNvPr id="26644" name="Rectangle 22"/>
          <p:cNvSpPr>
            <a:spLocks noChangeArrowheads="1"/>
          </p:cNvSpPr>
          <p:nvPr/>
        </p:nvSpPr>
        <p:spPr bwMode="auto">
          <a:xfrm>
            <a:off x="5024438" y="5108575"/>
            <a:ext cx="56832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mx1</a:t>
            </a:r>
          </a:p>
        </p:txBody>
      </p:sp>
      <p:sp>
        <p:nvSpPr>
          <p:cNvPr id="26645" name="Rectangle 23"/>
          <p:cNvSpPr>
            <a:spLocks noChangeArrowheads="1"/>
          </p:cNvSpPr>
          <p:nvPr/>
        </p:nvSpPr>
        <p:spPr bwMode="auto">
          <a:xfrm>
            <a:off x="8453438" y="3049588"/>
            <a:ext cx="51117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nx1</a:t>
            </a:r>
          </a:p>
        </p:txBody>
      </p:sp>
      <p:sp>
        <p:nvSpPr>
          <p:cNvPr id="26646" name="Rectangle 24"/>
          <p:cNvSpPr>
            <a:spLocks noChangeArrowheads="1"/>
          </p:cNvSpPr>
          <p:nvPr/>
        </p:nvSpPr>
        <p:spPr bwMode="auto">
          <a:xfrm>
            <a:off x="8453438" y="5108575"/>
            <a:ext cx="51117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nx1</a:t>
            </a:r>
          </a:p>
        </p:txBody>
      </p:sp>
      <p:sp>
        <p:nvSpPr>
          <p:cNvPr id="26647" name="Rectangle 25"/>
          <p:cNvSpPr>
            <a:spLocks noChangeArrowheads="1"/>
          </p:cNvSpPr>
          <p:nvPr/>
        </p:nvSpPr>
        <p:spPr bwMode="auto">
          <a:xfrm>
            <a:off x="6319838" y="3049588"/>
            <a:ext cx="56832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mxn</a:t>
            </a:r>
          </a:p>
        </p:txBody>
      </p:sp>
      <p:sp>
        <p:nvSpPr>
          <p:cNvPr id="26648" name="Rectangle 26"/>
          <p:cNvSpPr>
            <a:spLocks noChangeArrowheads="1"/>
          </p:cNvSpPr>
          <p:nvPr/>
        </p:nvSpPr>
        <p:spPr bwMode="auto">
          <a:xfrm>
            <a:off x="7386638" y="3049588"/>
            <a:ext cx="56832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mxn</a:t>
            </a:r>
          </a:p>
        </p:txBody>
      </p:sp>
      <p:sp>
        <p:nvSpPr>
          <p:cNvPr id="26649" name="Rectangle 27"/>
          <p:cNvSpPr>
            <a:spLocks noChangeArrowheads="1"/>
          </p:cNvSpPr>
          <p:nvPr/>
        </p:nvSpPr>
        <p:spPr bwMode="auto">
          <a:xfrm>
            <a:off x="6319838" y="5108575"/>
            <a:ext cx="56832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mxn</a:t>
            </a:r>
          </a:p>
        </p:txBody>
      </p:sp>
      <p:sp>
        <p:nvSpPr>
          <p:cNvPr id="26650" name="Rectangle 28"/>
          <p:cNvSpPr>
            <a:spLocks noChangeArrowheads="1"/>
          </p:cNvSpPr>
          <p:nvPr/>
        </p:nvSpPr>
        <p:spPr bwMode="auto">
          <a:xfrm>
            <a:off x="7539038" y="5108575"/>
            <a:ext cx="568325" cy="336550"/>
          </a:xfrm>
          <a:prstGeom prst="rect">
            <a:avLst/>
          </a:prstGeom>
          <a:noFill/>
          <a:ln w="9525">
            <a:noFill/>
            <a:miter lim="800000"/>
            <a:headEnd/>
            <a:tailEnd/>
          </a:ln>
        </p:spPr>
        <p:txBody>
          <a:bodyPr wrap="none" lIns="92075" tIns="46038" rIns="92075" bIns="46038">
            <a:spAutoFit/>
          </a:bodyPr>
          <a:lstStyle/>
          <a:p>
            <a:pPr eaLnBrk="0" hangingPunct="0"/>
            <a:r>
              <a:rPr lang="en-GB" sz="1600">
                <a:latin typeface="Helvetica" charset="0"/>
              </a:rPr>
              <a:t>mxn</a:t>
            </a:r>
          </a:p>
        </p:txBody>
      </p:sp>
      <p:sp>
        <p:nvSpPr>
          <p:cNvPr id="26651" name="Rectangle 29"/>
          <p:cNvSpPr>
            <a:spLocks noChangeArrowheads="1"/>
          </p:cNvSpPr>
          <p:nvPr/>
        </p:nvSpPr>
        <p:spPr bwMode="auto">
          <a:xfrm>
            <a:off x="2092325" y="5810026"/>
            <a:ext cx="703263" cy="336550"/>
          </a:xfrm>
          <a:prstGeom prst="rect">
            <a:avLst/>
          </a:prstGeom>
          <a:noFill/>
          <a:ln w="9525">
            <a:noFill/>
            <a:miter lim="800000"/>
            <a:headEnd/>
            <a:tailEnd/>
          </a:ln>
        </p:spPr>
        <p:txBody>
          <a:bodyPr wrap="none" lIns="92075" tIns="46038" rIns="92075" bIns="46038">
            <a:spAutoFit/>
          </a:bodyPr>
          <a:lstStyle/>
          <a:p>
            <a:pPr eaLnBrk="0" hangingPunct="0"/>
            <a:r>
              <a:rPr lang="en-GB" sz="1600" b="1">
                <a:latin typeface="Helvetica" charset="0"/>
              </a:rPr>
              <a:t>Note:</a:t>
            </a:r>
          </a:p>
        </p:txBody>
      </p:sp>
      <p:sp>
        <p:nvSpPr>
          <p:cNvPr id="26652" name="Rectangle 30"/>
          <p:cNvSpPr>
            <a:spLocks noChangeArrowheads="1"/>
          </p:cNvSpPr>
          <p:nvPr/>
        </p:nvSpPr>
        <p:spPr bwMode="auto">
          <a:xfrm>
            <a:off x="4683125" y="5810026"/>
            <a:ext cx="2841625" cy="336550"/>
          </a:xfrm>
          <a:prstGeom prst="rect">
            <a:avLst/>
          </a:prstGeom>
          <a:noFill/>
          <a:ln w="9525">
            <a:noFill/>
            <a:miter lim="800000"/>
            <a:headEnd/>
            <a:tailEnd/>
          </a:ln>
        </p:spPr>
        <p:txBody>
          <a:bodyPr wrap="none" lIns="92075" tIns="46038" rIns="92075" bIns="46038">
            <a:spAutoFit/>
          </a:bodyPr>
          <a:lstStyle/>
          <a:p>
            <a:pPr eaLnBrk="0" hangingPunct="0"/>
            <a:r>
              <a:rPr lang="en-GB" sz="1600" b="1">
                <a:latin typeface="Helvetica" charset="0"/>
              </a:rPr>
              <a:t>, i.e. not necessarily square</a:t>
            </a:r>
          </a:p>
        </p:txBody>
      </p:sp>
      <p:graphicFrame>
        <p:nvGraphicFramePr>
          <p:cNvPr id="26627" name="Object 31"/>
          <p:cNvGraphicFramePr>
            <a:graphicFrameLocks/>
          </p:cNvGraphicFramePr>
          <p:nvPr/>
        </p:nvGraphicFramePr>
        <p:xfrm>
          <a:off x="2803525" y="5805264"/>
          <a:ext cx="1871663" cy="401637"/>
        </p:xfrm>
        <a:graphic>
          <a:graphicData uri="http://schemas.openxmlformats.org/presentationml/2006/ole">
            <mc:AlternateContent xmlns:mc="http://schemas.openxmlformats.org/markup-compatibility/2006">
              <mc:Choice xmlns:v="urn:schemas-microsoft-com:vml" Requires="v">
                <p:oleObj spid="_x0000_s26762" name="Equation" r:id="rId5" imgW="1257120" imgH="279360" progId="Equation.DSMT4">
                  <p:embed/>
                </p:oleObj>
              </mc:Choice>
              <mc:Fallback>
                <p:oleObj name="Equation" r:id="rId5" imgW="1257120" imgH="279360" progId="Equation.DSMT4">
                  <p:embed/>
                  <p:pic>
                    <p:nvPicPr>
                      <p:cNvPr id="0" name="Object 31"/>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03525" y="5805264"/>
                        <a:ext cx="1871663" cy="40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6628" name="Object 32"/>
          <p:cNvGraphicFramePr>
            <a:graphicFrameLocks noChangeAspect="1"/>
          </p:cNvGraphicFramePr>
          <p:nvPr/>
        </p:nvGraphicFramePr>
        <p:xfrm>
          <a:off x="250825" y="908050"/>
          <a:ext cx="4675188" cy="2405063"/>
        </p:xfrm>
        <a:graphic>
          <a:graphicData uri="http://schemas.openxmlformats.org/presentationml/2006/ole">
            <mc:AlternateContent xmlns:mc="http://schemas.openxmlformats.org/markup-compatibility/2006">
              <mc:Choice xmlns:v="urn:schemas-microsoft-com:vml" Requires="v">
                <p:oleObj spid="_x0000_s26763" name="Microsoft Drawing" r:id="rId7" imgW="3749400" imgH="1931760" progId="MSDraw">
                  <p:embed/>
                </p:oleObj>
              </mc:Choice>
              <mc:Fallback>
                <p:oleObj name="Microsoft Drawing" r:id="rId7" imgW="3749400" imgH="1931760" progId="MSDraw">
                  <p:embed/>
                  <p:pic>
                    <p:nvPicPr>
                      <p:cNvPr id="0" name="Object 3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0825" y="908050"/>
                        <a:ext cx="4675188" cy="240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6" name="Rectangle 2"/>
          <p:cNvSpPr>
            <a:spLocks noGrp="1" noChangeArrowheads="1"/>
          </p:cNvSpPr>
          <p:nvPr>
            <p:ph type="title"/>
          </p:nvPr>
        </p:nvSpPr>
        <p:spPr/>
        <p:txBody>
          <a:bodyPr/>
          <a:lstStyle/>
          <a:p>
            <a:pPr eaLnBrk="1" hangingPunct="1"/>
            <a:r>
              <a:rPr lang="en-GB" smtClean="0"/>
              <a:t>Passive multi-ports – Scattering parameters</a:t>
            </a:r>
          </a:p>
        </p:txBody>
      </p:sp>
      <p:graphicFrame>
        <p:nvGraphicFramePr>
          <p:cNvPr id="27650" name="Object 10"/>
          <p:cNvGraphicFramePr>
            <a:graphicFrameLocks noChangeAspect="1"/>
          </p:cNvGraphicFramePr>
          <p:nvPr/>
        </p:nvGraphicFramePr>
        <p:xfrm>
          <a:off x="874713" y="3789363"/>
          <a:ext cx="4776787" cy="1452562"/>
        </p:xfrm>
        <a:graphic>
          <a:graphicData uri="http://schemas.openxmlformats.org/presentationml/2006/ole">
            <mc:AlternateContent xmlns:mc="http://schemas.openxmlformats.org/markup-compatibility/2006">
              <mc:Choice xmlns:v="urn:schemas-microsoft-com:vml" Requires="v">
                <p:oleObj spid="_x0000_s27920" name="Equation" r:id="rId3" imgW="3187440" imgH="965160" progId="Equation.DSMT4">
                  <p:embed/>
                </p:oleObj>
              </mc:Choice>
              <mc:Fallback>
                <p:oleObj name="Equation" r:id="rId3" imgW="3187440" imgH="965160" progId="Equation.DSMT4">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4713" y="3789363"/>
                        <a:ext cx="4776787" cy="14525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651" name="Object 12"/>
          <p:cNvGraphicFramePr>
            <a:graphicFrameLocks noChangeAspect="1"/>
          </p:cNvGraphicFramePr>
          <p:nvPr/>
        </p:nvGraphicFramePr>
        <p:xfrm>
          <a:off x="250825" y="908050"/>
          <a:ext cx="4675188" cy="2405063"/>
        </p:xfrm>
        <a:graphic>
          <a:graphicData uri="http://schemas.openxmlformats.org/presentationml/2006/ole">
            <mc:AlternateContent xmlns:mc="http://schemas.openxmlformats.org/markup-compatibility/2006">
              <mc:Choice xmlns:v="urn:schemas-microsoft-com:vml" Requires="v">
                <p:oleObj spid="_x0000_s27921" name="Microsoft Drawing" r:id="rId5" imgW="3749400" imgH="1931760" progId="MSDraw">
                  <p:embed/>
                </p:oleObj>
              </mc:Choice>
              <mc:Fallback>
                <p:oleObj name="Microsoft Drawing" r:id="rId5" imgW="3749400" imgH="1931760" progId="MSDraw">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0825" y="908050"/>
                        <a:ext cx="4675188" cy="240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7657" name="Rectangle 13"/>
          <p:cNvSpPr>
            <a:spLocks noChangeArrowheads="1"/>
          </p:cNvSpPr>
          <p:nvPr/>
        </p:nvSpPr>
        <p:spPr bwMode="auto">
          <a:xfrm>
            <a:off x="1692275" y="5750719"/>
            <a:ext cx="703263" cy="336550"/>
          </a:xfrm>
          <a:prstGeom prst="rect">
            <a:avLst/>
          </a:prstGeom>
          <a:noFill/>
          <a:ln w="9525">
            <a:noFill/>
            <a:miter lim="800000"/>
            <a:headEnd/>
            <a:tailEnd/>
          </a:ln>
        </p:spPr>
        <p:txBody>
          <a:bodyPr wrap="none" lIns="92075" tIns="46038" rIns="92075" bIns="46038">
            <a:spAutoFit/>
          </a:bodyPr>
          <a:lstStyle/>
          <a:p>
            <a:pPr eaLnBrk="0" hangingPunct="0"/>
            <a:r>
              <a:rPr lang="en-GB" sz="1600" b="1">
                <a:latin typeface="Helvetica" charset="0"/>
              </a:rPr>
              <a:t>Note:</a:t>
            </a:r>
          </a:p>
        </p:txBody>
      </p:sp>
      <p:sp>
        <p:nvSpPr>
          <p:cNvPr id="27658" name="Rectangle 14"/>
          <p:cNvSpPr>
            <a:spLocks noChangeArrowheads="1"/>
          </p:cNvSpPr>
          <p:nvPr/>
        </p:nvSpPr>
        <p:spPr bwMode="auto">
          <a:xfrm>
            <a:off x="5045075" y="5750719"/>
            <a:ext cx="2479675" cy="336550"/>
          </a:xfrm>
          <a:prstGeom prst="rect">
            <a:avLst/>
          </a:prstGeom>
          <a:noFill/>
          <a:ln w="9525">
            <a:noFill/>
            <a:miter lim="800000"/>
            <a:headEnd/>
            <a:tailEnd/>
          </a:ln>
        </p:spPr>
        <p:txBody>
          <a:bodyPr lIns="92075" tIns="46038" rIns="92075" bIns="46038">
            <a:spAutoFit/>
          </a:bodyPr>
          <a:lstStyle/>
          <a:p>
            <a:pPr eaLnBrk="0" hangingPunct="0"/>
            <a:r>
              <a:rPr lang="en-GB" sz="1600" b="1">
                <a:latin typeface="Helvetica" charset="0"/>
              </a:rPr>
              <a:t>, i.e. always square</a:t>
            </a:r>
          </a:p>
        </p:txBody>
      </p:sp>
      <p:graphicFrame>
        <p:nvGraphicFramePr>
          <p:cNvPr id="27652" name="Object 15"/>
          <p:cNvGraphicFramePr>
            <a:graphicFrameLocks/>
          </p:cNvGraphicFramePr>
          <p:nvPr/>
        </p:nvGraphicFramePr>
        <p:xfrm>
          <a:off x="2351088" y="5733256"/>
          <a:ext cx="2689225" cy="401638"/>
        </p:xfrm>
        <a:graphic>
          <a:graphicData uri="http://schemas.openxmlformats.org/presentationml/2006/ole">
            <mc:AlternateContent xmlns:mc="http://schemas.openxmlformats.org/markup-compatibility/2006">
              <mc:Choice xmlns:v="urn:schemas-microsoft-com:vml" Requires="v">
                <p:oleObj spid="_x0000_s27922" name="Equation" r:id="rId7" imgW="1803240" imgH="279360" progId="Equation.DSMT4">
                  <p:embed/>
                </p:oleObj>
              </mc:Choice>
              <mc:Fallback>
                <p:oleObj name="Equation" r:id="rId7" imgW="1803240" imgH="279360" progId="Equation.DSMT4">
                  <p:embed/>
                  <p:pic>
                    <p:nvPicPr>
                      <p:cNvPr id="0" name="Object 15"/>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51088" y="5733256"/>
                        <a:ext cx="2689225" cy="401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7653" name="Object 16"/>
          <p:cNvGraphicFramePr>
            <a:graphicFrameLocks noChangeAspect="1"/>
          </p:cNvGraphicFramePr>
          <p:nvPr/>
        </p:nvGraphicFramePr>
        <p:xfrm>
          <a:off x="5651500" y="1341438"/>
          <a:ext cx="1144588" cy="601662"/>
        </p:xfrm>
        <a:graphic>
          <a:graphicData uri="http://schemas.openxmlformats.org/presentationml/2006/ole">
            <mc:AlternateContent xmlns:mc="http://schemas.openxmlformats.org/markup-compatibility/2006">
              <mc:Choice xmlns:v="urn:schemas-microsoft-com:vml" Requires="v">
                <p:oleObj spid="_x0000_s27923" name="Equation" r:id="rId9" imgW="927100" imgH="482600" progId="Equation.3">
                  <p:embed/>
                </p:oleObj>
              </mc:Choice>
              <mc:Fallback>
                <p:oleObj name="Equation" r:id="rId9" imgW="927100" imgH="482600" progId="Equation.3">
                  <p:embed/>
                  <p:pic>
                    <p:nvPicPr>
                      <p:cNvPr id="0" name="Object 1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651500" y="1341438"/>
                        <a:ext cx="1144588" cy="6016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654" name="Object 17"/>
          <p:cNvGraphicFramePr>
            <a:graphicFrameLocks noChangeAspect="1"/>
          </p:cNvGraphicFramePr>
          <p:nvPr/>
        </p:nvGraphicFramePr>
        <p:xfrm>
          <a:off x="5651500" y="2171700"/>
          <a:ext cx="2717800" cy="1108075"/>
        </p:xfrm>
        <a:graphic>
          <a:graphicData uri="http://schemas.openxmlformats.org/presentationml/2006/ole">
            <mc:AlternateContent xmlns:mc="http://schemas.openxmlformats.org/markup-compatibility/2006">
              <mc:Choice xmlns:v="urn:schemas-microsoft-com:vml" Requires="v">
                <p:oleObj spid="_x0000_s27924" name="Equation" r:id="rId11" imgW="2171700" imgH="889000" progId="Equation.3">
                  <p:embed/>
                </p:oleObj>
              </mc:Choice>
              <mc:Fallback>
                <p:oleObj name="Equation" r:id="rId11" imgW="2171700" imgH="889000" progId="Equation.3">
                  <p:embed/>
                  <p:pic>
                    <p:nvPicPr>
                      <p:cNvPr id="0" name="Object 1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651500" y="2171700"/>
                        <a:ext cx="2717800" cy="1108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655" name="Object 18"/>
          <p:cNvGraphicFramePr>
            <a:graphicFrameLocks noChangeAspect="1"/>
          </p:cNvGraphicFramePr>
          <p:nvPr/>
        </p:nvGraphicFramePr>
        <p:xfrm>
          <a:off x="6516688" y="4076700"/>
          <a:ext cx="1639887" cy="820738"/>
        </p:xfrm>
        <a:graphic>
          <a:graphicData uri="http://schemas.openxmlformats.org/presentationml/2006/ole">
            <mc:AlternateContent xmlns:mc="http://schemas.openxmlformats.org/markup-compatibility/2006">
              <mc:Choice xmlns:v="urn:schemas-microsoft-com:vml" Requires="v">
                <p:oleObj spid="_x0000_s27925" name="Equation" r:id="rId13" imgW="1091880" imgH="545760" progId="Equation.DSMT4">
                  <p:embed/>
                </p:oleObj>
              </mc:Choice>
              <mc:Fallback>
                <p:oleObj name="Equation" r:id="rId13" imgW="1091880" imgH="545760" progId="Equation.DSMT4">
                  <p:embed/>
                  <p:pic>
                    <p:nvPicPr>
                      <p:cNvPr id="0" name="Object 1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516688" y="4076700"/>
                        <a:ext cx="1639887" cy="820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659" name="AutoShape 19"/>
          <p:cNvSpPr>
            <a:spLocks noChangeArrowheads="1"/>
          </p:cNvSpPr>
          <p:nvPr/>
        </p:nvSpPr>
        <p:spPr bwMode="auto">
          <a:xfrm>
            <a:off x="6443663" y="4043363"/>
            <a:ext cx="1800225" cy="936625"/>
          </a:xfrm>
          <a:prstGeom prst="roundRect">
            <a:avLst>
              <a:gd name="adj" fmla="val 16667"/>
            </a:avLst>
          </a:prstGeom>
          <a:noFill/>
          <a:ln w="25400">
            <a:solidFill>
              <a:srgbClr val="FF0000"/>
            </a:solidFill>
            <a:round/>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2" name="Rectangle 2"/>
          <p:cNvSpPr>
            <a:spLocks noGrp="1" noChangeArrowheads="1"/>
          </p:cNvSpPr>
          <p:nvPr>
            <p:ph type="title"/>
          </p:nvPr>
        </p:nvSpPr>
        <p:spPr/>
        <p:txBody>
          <a:bodyPr/>
          <a:lstStyle/>
          <a:p>
            <a:pPr eaLnBrk="1" hangingPunct="1"/>
            <a:r>
              <a:rPr lang="en-GB" smtClean="0"/>
              <a:t>Relations between matrix representations</a:t>
            </a:r>
          </a:p>
        </p:txBody>
      </p:sp>
      <p:sp>
        <p:nvSpPr>
          <p:cNvPr id="30733" name="Rectangle 3"/>
          <p:cNvSpPr>
            <a:spLocks noChangeArrowheads="1"/>
          </p:cNvSpPr>
          <p:nvPr/>
        </p:nvSpPr>
        <p:spPr bwMode="auto">
          <a:xfrm>
            <a:off x="0" y="2357438"/>
            <a:ext cx="9144000" cy="0"/>
          </a:xfrm>
          <a:prstGeom prst="rect">
            <a:avLst/>
          </a:prstGeom>
          <a:noFill/>
          <a:ln w="25400">
            <a:noFill/>
            <a:miter lim="800000"/>
            <a:headEnd/>
            <a:tailEnd/>
          </a:ln>
        </p:spPr>
        <p:txBody>
          <a:bodyPr wrap="none" anchor="ctr">
            <a:spAutoFit/>
          </a:bodyPr>
          <a:lstStyle/>
          <a:p>
            <a:endParaRPr lang="en-US"/>
          </a:p>
        </p:txBody>
      </p:sp>
      <p:sp>
        <p:nvSpPr>
          <p:cNvPr id="30734" name="Rectangle 5"/>
          <p:cNvSpPr>
            <a:spLocks noChangeArrowheads="1"/>
          </p:cNvSpPr>
          <p:nvPr/>
        </p:nvSpPr>
        <p:spPr bwMode="auto">
          <a:xfrm>
            <a:off x="0" y="2967038"/>
            <a:ext cx="9144000" cy="0"/>
          </a:xfrm>
          <a:prstGeom prst="rect">
            <a:avLst/>
          </a:prstGeom>
          <a:noFill/>
          <a:ln w="25400">
            <a:noFill/>
            <a:miter lim="800000"/>
            <a:headEnd/>
            <a:tailEnd/>
          </a:ln>
        </p:spPr>
        <p:txBody>
          <a:bodyPr wrap="none" anchor="ctr">
            <a:spAutoFit/>
          </a:bodyPr>
          <a:lstStyle/>
          <a:p>
            <a:endParaRPr lang="en-US"/>
          </a:p>
        </p:txBody>
      </p:sp>
      <p:sp>
        <p:nvSpPr>
          <p:cNvPr id="30735" name="Rectangle 6"/>
          <p:cNvSpPr>
            <a:spLocks noChangeArrowheads="1"/>
          </p:cNvSpPr>
          <p:nvPr/>
        </p:nvSpPr>
        <p:spPr bwMode="auto">
          <a:xfrm>
            <a:off x="0" y="2967038"/>
            <a:ext cx="9144000" cy="0"/>
          </a:xfrm>
          <a:prstGeom prst="rect">
            <a:avLst/>
          </a:prstGeom>
          <a:noFill/>
          <a:ln w="25400">
            <a:noFill/>
            <a:miter lim="800000"/>
            <a:headEnd/>
            <a:tailEnd/>
          </a:ln>
        </p:spPr>
        <p:txBody>
          <a:bodyPr wrap="none" anchor="ctr">
            <a:spAutoFit/>
          </a:bodyPr>
          <a:lstStyle/>
          <a:p>
            <a:endParaRPr lang="en-US"/>
          </a:p>
        </p:txBody>
      </p:sp>
      <p:sp>
        <p:nvSpPr>
          <p:cNvPr id="30736" name="Rectangle 8"/>
          <p:cNvSpPr>
            <a:spLocks noChangeArrowheads="1"/>
          </p:cNvSpPr>
          <p:nvPr/>
        </p:nvSpPr>
        <p:spPr bwMode="auto">
          <a:xfrm>
            <a:off x="0" y="2852738"/>
            <a:ext cx="9144000" cy="0"/>
          </a:xfrm>
          <a:prstGeom prst="rect">
            <a:avLst/>
          </a:prstGeom>
          <a:noFill/>
          <a:ln w="25400">
            <a:noFill/>
            <a:miter lim="800000"/>
            <a:headEnd/>
            <a:tailEnd/>
          </a:ln>
        </p:spPr>
        <p:txBody>
          <a:bodyPr wrap="none" anchor="ctr">
            <a:spAutoFit/>
          </a:bodyPr>
          <a:lstStyle/>
          <a:p>
            <a:endParaRPr lang="en-US"/>
          </a:p>
        </p:txBody>
      </p:sp>
      <p:sp>
        <p:nvSpPr>
          <p:cNvPr id="30737" name="Text Box 10"/>
          <p:cNvSpPr txBox="1">
            <a:spLocks noChangeArrowheads="1"/>
          </p:cNvSpPr>
          <p:nvPr/>
        </p:nvSpPr>
        <p:spPr bwMode="auto">
          <a:xfrm>
            <a:off x="396875" y="1557338"/>
            <a:ext cx="819150" cy="366712"/>
          </a:xfrm>
          <a:prstGeom prst="rect">
            <a:avLst/>
          </a:prstGeom>
          <a:noFill/>
          <a:ln w="25400">
            <a:noFill/>
            <a:miter lim="800000"/>
            <a:headEnd/>
            <a:tailEnd/>
          </a:ln>
        </p:spPr>
        <p:txBody>
          <a:bodyPr wrap="none">
            <a:spAutoFit/>
          </a:bodyPr>
          <a:lstStyle/>
          <a:p>
            <a:r>
              <a:rPr lang="en-GB"/>
              <a:t>Z &amp; Y:</a:t>
            </a:r>
          </a:p>
        </p:txBody>
      </p:sp>
      <p:sp>
        <p:nvSpPr>
          <p:cNvPr id="30738" name="Rectangle 12"/>
          <p:cNvSpPr>
            <a:spLocks noChangeArrowheads="1"/>
          </p:cNvSpPr>
          <p:nvPr/>
        </p:nvSpPr>
        <p:spPr bwMode="auto">
          <a:xfrm>
            <a:off x="0" y="3314700"/>
            <a:ext cx="9144000" cy="0"/>
          </a:xfrm>
          <a:prstGeom prst="rect">
            <a:avLst/>
          </a:prstGeom>
          <a:noFill/>
          <a:ln w="25400">
            <a:noFill/>
            <a:miter lim="800000"/>
            <a:headEnd/>
            <a:tailEnd/>
          </a:ln>
        </p:spPr>
        <p:txBody>
          <a:bodyPr wrap="none" anchor="ctr">
            <a:spAutoFit/>
          </a:bodyPr>
          <a:lstStyle/>
          <a:p>
            <a:endParaRPr lang="en-US"/>
          </a:p>
        </p:txBody>
      </p:sp>
      <p:graphicFrame>
        <p:nvGraphicFramePr>
          <p:cNvPr id="30722" name="Object 11"/>
          <p:cNvGraphicFramePr>
            <a:graphicFrameLocks noChangeAspect="1"/>
          </p:cNvGraphicFramePr>
          <p:nvPr/>
        </p:nvGraphicFramePr>
        <p:xfrm>
          <a:off x="2395538" y="1557338"/>
          <a:ext cx="1025525" cy="341312"/>
        </p:xfrm>
        <a:graphic>
          <a:graphicData uri="http://schemas.openxmlformats.org/presentationml/2006/ole">
            <mc:AlternateContent xmlns:mc="http://schemas.openxmlformats.org/markup-compatibility/2006">
              <mc:Choice xmlns:v="urn:schemas-microsoft-com:vml" Requires="v">
                <p:oleObj spid="_x0000_s31172" name="Equation" r:id="rId3" imgW="685800" imgH="228600" progId="Equation.3">
                  <p:embed/>
                </p:oleObj>
              </mc:Choice>
              <mc:Fallback>
                <p:oleObj name="Equation" r:id="rId3" imgW="685800" imgH="228600" progId="Equation.3">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5538" y="1557338"/>
                        <a:ext cx="1025525" cy="3413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39" name="Rectangle 14"/>
          <p:cNvSpPr>
            <a:spLocks noChangeArrowheads="1"/>
          </p:cNvSpPr>
          <p:nvPr/>
        </p:nvSpPr>
        <p:spPr bwMode="auto">
          <a:xfrm>
            <a:off x="0" y="3314700"/>
            <a:ext cx="9144000" cy="0"/>
          </a:xfrm>
          <a:prstGeom prst="rect">
            <a:avLst/>
          </a:prstGeom>
          <a:noFill/>
          <a:ln w="25400">
            <a:noFill/>
            <a:miter lim="800000"/>
            <a:headEnd/>
            <a:tailEnd/>
          </a:ln>
        </p:spPr>
        <p:txBody>
          <a:bodyPr wrap="none" anchor="ctr">
            <a:spAutoFit/>
          </a:bodyPr>
          <a:lstStyle/>
          <a:p>
            <a:endParaRPr lang="en-US"/>
          </a:p>
        </p:txBody>
      </p:sp>
      <p:graphicFrame>
        <p:nvGraphicFramePr>
          <p:cNvPr id="30723" name="Object 13"/>
          <p:cNvGraphicFramePr>
            <a:graphicFrameLocks noChangeAspect="1"/>
          </p:cNvGraphicFramePr>
          <p:nvPr/>
        </p:nvGraphicFramePr>
        <p:xfrm>
          <a:off x="6516688" y="1557338"/>
          <a:ext cx="1025525" cy="341312"/>
        </p:xfrm>
        <a:graphic>
          <a:graphicData uri="http://schemas.openxmlformats.org/presentationml/2006/ole">
            <mc:AlternateContent xmlns:mc="http://schemas.openxmlformats.org/markup-compatibility/2006">
              <mc:Choice xmlns:v="urn:schemas-microsoft-com:vml" Requires="v">
                <p:oleObj spid="_x0000_s31173" name="Equation" r:id="rId5" imgW="685800" imgH="228600" progId="Equation.3">
                  <p:embed/>
                </p:oleObj>
              </mc:Choice>
              <mc:Fallback>
                <p:oleObj name="Equation" r:id="rId5" imgW="685800" imgH="228600" progId="Equation.3">
                  <p:embed/>
                  <p:pic>
                    <p:nvPicPr>
                      <p:cNvPr id="0"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16688" y="1557338"/>
                        <a:ext cx="1025525" cy="3413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40" name="Text Box 15"/>
          <p:cNvSpPr txBox="1">
            <a:spLocks noChangeArrowheads="1"/>
          </p:cNvSpPr>
          <p:nvPr/>
        </p:nvSpPr>
        <p:spPr bwMode="auto">
          <a:xfrm>
            <a:off x="396875" y="2414588"/>
            <a:ext cx="806450" cy="366712"/>
          </a:xfrm>
          <a:prstGeom prst="rect">
            <a:avLst/>
          </a:prstGeom>
          <a:noFill/>
          <a:ln w="25400">
            <a:noFill/>
            <a:miter lim="800000"/>
            <a:headEnd/>
            <a:tailEnd/>
          </a:ln>
        </p:spPr>
        <p:txBody>
          <a:bodyPr wrap="none">
            <a:spAutoFit/>
          </a:bodyPr>
          <a:lstStyle/>
          <a:p>
            <a:r>
              <a:rPr lang="en-GB"/>
              <a:t>Z &amp; T:</a:t>
            </a:r>
          </a:p>
        </p:txBody>
      </p:sp>
      <p:sp>
        <p:nvSpPr>
          <p:cNvPr id="30741" name="Text Box 16"/>
          <p:cNvSpPr txBox="1">
            <a:spLocks noChangeArrowheads="1"/>
          </p:cNvSpPr>
          <p:nvPr/>
        </p:nvSpPr>
        <p:spPr bwMode="auto">
          <a:xfrm>
            <a:off x="396875" y="3214688"/>
            <a:ext cx="819150" cy="366712"/>
          </a:xfrm>
          <a:prstGeom prst="rect">
            <a:avLst/>
          </a:prstGeom>
          <a:noFill/>
          <a:ln w="25400">
            <a:noFill/>
            <a:miter lim="800000"/>
            <a:headEnd/>
            <a:tailEnd/>
          </a:ln>
        </p:spPr>
        <p:txBody>
          <a:bodyPr wrap="none">
            <a:spAutoFit/>
          </a:bodyPr>
          <a:lstStyle/>
          <a:p>
            <a:r>
              <a:rPr lang="en-GB"/>
              <a:t>Z &amp; S:</a:t>
            </a:r>
          </a:p>
        </p:txBody>
      </p:sp>
      <p:sp>
        <p:nvSpPr>
          <p:cNvPr id="30742" name="Text Box 17"/>
          <p:cNvSpPr txBox="1">
            <a:spLocks noChangeArrowheads="1"/>
          </p:cNvSpPr>
          <p:nvPr/>
        </p:nvSpPr>
        <p:spPr bwMode="auto">
          <a:xfrm>
            <a:off x="396875" y="4006850"/>
            <a:ext cx="819150" cy="366713"/>
          </a:xfrm>
          <a:prstGeom prst="rect">
            <a:avLst/>
          </a:prstGeom>
          <a:noFill/>
          <a:ln w="25400">
            <a:noFill/>
            <a:miter lim="800000"/>
            <a:headEnd/>
            <a:tailEnd/>
          </a:ln>
        </p:spPr>
        <p:txBody>
          <a:bodyPr wrap="none">
            <a:spAutoFit/>
          </a:bodyPr>
          <a:lstStyle/>
          <a:p>
            <a:r>
              <a:rPr lang="en-GB"/>
              <a:t>Y &amp; T:</a:t>
            </a:r>
          </a:p>
        </p:txBody>
      </p:sp>
      <p:sp>
        <p:nvSpPr>
          <p:cNvPr id="30743" name="Text Box 18"/>
          <p:cNvSpPr txBox="1">
            <a:spLocks noChangeArrowheads="1"/>
          </p:cNvSpPr>
          <p:nvPr/>
        </p:nvSpPr>
        <p:spPr bwMode="auto">
          <a:xfrm>
            <a:off x="396875" y="4797425"/>
            <a:ext cx="831850" cy="366713"/>
          </a:xfrm>
          <a:prstGeom prst="rect">
            <a:avLst/>
          </a:prstGeom>
          <a:noFill/>
          <a:ln w="25400">
            <a:noFill/>
            <a:miter lim="800000"/>
            <a:headEnd/>
            <a:tailEnd/>
          </a:ln>
        </p:spPr>
        <p:txBody>
          <a:bodyPr wrap="none">
            <a:spAutoFit/>
          </a:bodyPr>
          <a:lstStyle/>
          <a:p>
            <a:r>
              <a:rPr lang="en-GB"/>
              <a:t>Y &amp; S:</a:t>
            </a:r>
          </a:p>
        </p:txBody>
      </p:sp>
      <p:sp>
        <p:nvSpPr>
          <p:cNvPr id="30744" name="Rectangle 21"/>
          <p:cNvSpPr>
            <a:spLocks noChangeArrowheads="1"/>
          </p:cNvSpPr>
          <p:nvPr/>
        </p:nvSpPr>
        <p:spPr bwMode="auto">
          <a:xfrm>
            <a:off x="0" y="3167063"/>
            <a:ext cx="9144000" cy="0"/>
          </a:xfrm>
          <a:prstGeom prst="rect">
            <a:avLst/>
          </a:prstGeom>
          <a:noFill/>
          <a:ln w="25400">
            <a:noFill/>
            <a:miter lim="800000"/>
            <a:headEnd/>
            <a:tailEnd/>
          </a:ln>
        </p:spPr>
        <p:txBody>
          <a:bodyPr wrap="none" anchor="ctr">
            <a:spAutoFit/>
          </a:bodyPr>
          <a:lstStyle/>
          <a:p>
            <a:endParaRPr lang="en-US"/>
          </a:p>
        </p:txBody>
      </p:sp>
      <p:graphicFrame>
        <p:nvGraphicFramePr>
          <p:cNvPr id="30724" name="Object 20"/>
          <p:cNvGraphicFramePr>
            <a:graphicFrameLocks noChangeAspect="1"/>
          </p:cNvGraphicFramePr>
          <p:nvPr/>
        </p:nvGraphicFramePr>
        <p:xfrm>
          <a:off x="1574800" y="2332038"/>
          <a:ext cx="3141663" cy="522287"/>
        </p:xfrm>
        <a:graphic>
          <a:graphicData uri="http://schemas.openxmlformats.org/presentationml/2006/ole">
            <mc:AlternateContent xmlns:mc="http://schemas.openxmlformats.org/markup-compatibility/2006">
              <mc:Choice xmlns:v="urn:schemas-microsoft-com:vml" Requires="v">
                <p:oleObj spid="_x0000_s31174" name="Equation" r:id="rId7" imgW="3149600" imgH="520700" progId="Equation.3">
                  <p:embed/>
                </p:oleObj>
              </mc:Choice>
              <mc:Fallback>
                <p:oleObj name="Equation" r:id="rId7" imgW="3149600" imgH="520700" progId="Equation.3">
                  <p:embed/>
                  <p:pic>
                    <p:nvPicPr>
                      <p:cNvPr id="0" name="Object 2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74800" y="2332038"/>
                        <a:ext cx="3141663" cy="5222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45" name="Rectangle 23"/>
          <p:cNvSpPr>
            <a:spLocks noChangeArrowheads="1"/>
          </p:cNvSpPr>
          <p:nvPr/>
        </p:nvSpPr>
        <p:spPr bwMode="auto">
          <a:xfrm>
            <a:off x="0" y="3148013"/>
            <a:ext cx="9144000" cy="0"/>
          </a:xfrm>
          <a:prstGeom prst="rect">
            <a:avLst/>
          </a:prstGeom>
          <a:noFill/>
          <a:ln w="25400">
            <a:noFill/>
            <a:miter lim="800000"/>
            <a:headEnd/>
            <a:tailEnd/>
          </a:ln>
        </p:spPr>
        <p:txBody>
          <a:bodyPr wrap="none" anchor="ctr">
            <a:spAutoFit/>
          </a:bodyPr>
          <a:lstStyle/>
          <a:p>
            <a:endParaRPr lang="en-US"/>
          </a:p>
        </p:txBody>
      </p:sp>
      <p:graphicFrame>
        <p:nvGraphicFramePr>
          <p:cNvPr id="30725" name="Object 22"/>
          <p:cNvGraphicFramePr>
            <a:graphicFrameLocks noChangeAspect="1"/>
          </p:cNvGraphicFramePr>
          <p:nvPr/>
        </p:nvGraphicFramePr>
        <p:xfrm>
          <a:off x="5221288" y="2316163"/>
          <a:ext cx="3514725" cy="561975"/>
        </p:xfrm>
        <a:graphic>
          <a:graphicData uri="http://schemas.openxmlformats.org/presentationml/2006/ole">
            <mc:AlternateContent xmlns:mc="http://schemas.openxmlformats.org/markup-compatibility/2006">
              <mc:Choice xmlns:v="urn:schemas-microsoft-com:vml" Requires="v">
                <p:oleObj spid="_x0000_s31175" name="Equation" r:id="rId9" imgW="3517900" imgH="558800" progId="Equation.3">
                  <p:embed/>
                </p:oleObj>
              </mc:Choice>
              <mc:Fallback>
                <p:oleObj name="Equation" r:id="rId9" imgW="3517900" imgH="558800" progId="Equation.3">
                  <p:embed/>
                  <p:pic>
                    <p:nvPicPr>
                      <p:cNvPr id="0" name="Object 2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221288" y="2316163"/>
                        <a:ext cx="3514725" cy="561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46" name="Line 24"/>
          <p:cNvSpPr>
            <a:spLocks noChangeShapeType="1"/>
          </p:cNvSpPr>
          <p:nvPr/>
        </p:nvSpPr>
        <p:spPr bwMode="auto">
          <a:xfrm>
            <a:off x="323850" y="2133600"/>
            <a:ext cx="8569325" cy="0"/>
          </a:xfrm>
          <a:prstGeom prst="line">
            <a:avLst/>
          </a:prstGeom>
          <a:noFill/>
          <a:ln w="19050">
            <a:solidFill>
              <a:schemeClr val="tx1"/>
            </a:solidFill>
            <a:round/>
            <a:headEnd/>
            <a:tailEnd/>
          </a:ln>
        </p:spPr>
        <p:txBody>
          <a:bodyPr/>
          <a:lstStyle/>
          <a:p>
            <a:endParaRPr lang="sv-SE"/>
          </a:p>
        </p:txBody>
      </p:sp>
      <p:sp>
        <p:nvSpPr>
          <p:cNvPr id="30747" name="Line 25"/>
          <p:cNvSpPr>
            <a:spLocks noChangeShapeType="1"/>
          </p:cNvSpPr>
          <p:nvPr/>
        </p:nvSpPr>
        <p:spPr bwMode="auto">
          <a:xfrm>
            <a:off x="323850" y="2997200"/>
            <a:ext cx="8569325" cy="0"/>
          </a:xfrm>
          <a:prstGeom prst="line">
            <a:avLst/>
          </a:prstGeom>
          <a:noFill/>
          <a:ln w="19050">
            <a:solidFill>
              <a:schemeClr val="tx1"/>
            </a:solidFill>
            <a:round/>
            <a:headEnd/>
            <a:tailEnd/>
          </a:ln>
        </p:spPr>
        <p:txBody>
          <a:bodyPr/>
          <a:lstStyle/>
          <a:p>
            <a:endParaRPr lang="sv-SE"/>
          </a:p>
        </p:txBody>
      </p:sp>
      <p:sp>
        <p:nvSpPr>
          <p:cNvPr id="30748" name="Line 26"/>
          <p:cNvSpPr>
            <a:spLocks noChangeShapeType="1"/>
          </p:cNvSpPr>
          <p:nvPr/>
        </p:nvSpPr>
        <p:spPr bwMode="auto">
          <a:xfrm>
            <a:off x="323850" y="3789363"/>
            <a:ext cx="8569325" cy="0"/>
          </a:xfrm>
          <a:prstGeom prst="line">
            <a:avLst/>
          </a:prstGeom>
          <a:noFill/>
          <a:ln w="19050">
            <a:solidFill>
              <a:schemeClr val="tx1"/>
            </a:solidFill>
            <a:round/>
            <a:headEnd/>
            <a:tailEnd/>
          </a:ln>
        </p:spPr>
        <p:txBody>
          <a:bodyPr/>
          <a:lstStyle/>
          <a:p>
            <a:endParaRPr lang="sv-SE"/>
          </a:p>
        </p:txBody>
      </p:sp>
      <p:sp>
        <p:nvSpPr>
          <p:cNvPr id="30749" name="Line 27"/>
          <p:cNvSpPr>
            <a:spLocks noChangeShapeType="1"/>
          </p:cNvSpPr>
          <p:nvPr/>
        </p:nvSpPr>
        <p:spPr bwMode="auto">
          <a:xfrm>
            <a:off x="323850" y="4581525"/>
            <a:ext cx="8569325" cy="0"/>
          </a:xfrm>
          <a:prstGeom prst="line">
            <a:avLst/>
          </a:prstGeom>
          <a:noFill/>
          <a:ln w="19050">
            <a:solidFill>
              <a:schemeClr val="tx1"/>
            </a:solidFill>
            <a:round/>
            <a:headEnd/>
            <a:tailEnd/>
          </a:ln>
        </p:spPr>
        <p:txBody>
          <a:bodyPr/>
          <a:lstStyle/>
          <a:p>
            <a:endParaRPr lang="sv-SE"/>
          </a:p>
        </p:txBody>
      </p:sp>
      <p:sp>
        <p:nvSpPr>
          <p:cNvPr id="30750" name="Line 28"/>
          <p:cNvSpPr>
            <a:spLocks noChangeShapeType="1"/>
          </p:cNvSpPr>
          <p:nvPr/>
        </p:nvSpPr>
        <p:spPr bwMode="auto">
          <a:xfrm>
            <a:off x="323850" y="5373688"/>
            <a:ext cx="8569325" cy="0"/>
          </a:xfrm>
          <a:prstGeom prst="line">
            <a:avLst/>
          </a:prstGeom>
          <a:noFill/>
          <a:ln w="19050">
            <a:solidFill>
              <a:schemeClr val="tx1"/>
            </a:solidFill>
            <a:round/>
            <a:headEnd/>
            <a:tailEnd/>
          </a:ln>
        </p:spPr>
        <p:txBody>
          <a:bodyPr/>
          <a:lstStyle/>
          <a:p>
            <a:endParaRPr lang="sv-SE"/>
          </a:p>
        </p:txBody>
      </p:sp>
      <p:sp>
        <p:nvSpPr>
          <p:cNvPr id="30751" name="Line 30"/>
          <p:cNvSpPr>
            <a:spLocks noChangeShapeType="1"/>
          </p:cNvSpPr>
          <p:nvPr/>
        </p:nvSpPr>
        <p:spPr bwMode="auto">
          <a:xfrm>
            <a:off x="323850" y="1341438"/>
            <a:ext cx="8569325" cy="0"/>
          </a:xfrm>
          <a:prstGeom prst="line">
            <a:avLst/>
          </a:prstGeom>
          <a:noFill/>
          <a:ln w="19050">
            <a:solidFill>
              <a:schemeClr val="tx1"/>
            </a:solidFill>
            <a:round/>
            <a:headEnd/>
            <a:tailEnd/>
          </a:ln>
        </p:spPr>
        <p:txBody>
          <a:bodyPr/>
          <a:lstStyle/>
          <a:p>
            <a:endParaRPr lang="sv-SE"/>
          </a:p>
        </p:txBody>
      </p:sp>
      <p:sp>
        <p:nvSpPr>
          <p:cNvPr id="30752" name="Line 31"/>
          <p:cNvSpPr>
            <a:spLocks noChangeShapeType="1"/>
          </p:cNvSpPr>
          <p:nvPr/>
        </p:nvSpPr>
        <p:spPr bwMode="auto">
          <a:xfrm>
            <a:off x="1260475" y="1341438"/>
            <a:ext cx="0" cy="4032250"/>
          </a:xfrm>
          <a:prstGeom prst="line">
            <a:avLst/>
          </a:prstGeom>
          <a:noFill/>
          <a:ln w="25400">
            <a:solidFill>
              <a:schemeClr val="tx1"/>
            </a:solidFill>
            <a:round/>
            <a:headEnd/>
            <a:tailEnd/>
          </a:ln>
        </p:spPr>
        <p:txBody>
          <a:bodyPr/>
          <a:lstStyle/>
          <a:p>
            <a:endParaRPr lang="sv-SE"/>
          </a:p>
        </p:txBody>
      </p:sp>
      <p:sp>
        <p:nvSpPr>
          <p:cNvPr id="30753" name="Line 32"/>
          <p:cNvSpPr>
            <a:spLocks noChangeShapeType="1"/>
          </p:cNvSpPr>
          <p:nvPr/>
        </p:nvSpPr>
        <p:spPr bwMode="auto">
          <a:xfrm>
            <a:off x="5005388" y="1341438"/>
            <a:ext cx="0" cy="4032250"/>
          </a:xfrm>
          <a:prstGeom prst="line">
            <a:avLst/>
          </a:prstGeom>
          <a:noFill/>
          <a:ln w="25400">
            <a:solidFill>
              <a:schemeClr val="tx1"/>
            </a:solidFill>
            <a:round/>
            <a:headEnd/>
            <a:tailEnd/>
          </a:ln>
        </p:spPr>
        <p:txBody>
          <a:bodyPr/>
          <a:lstStyle/>
          <a:p>
            <a:endParaRPr lang="sv-SE"/>
          </a:p>
        </p:txBody>
      </p:sp>
      <p:sp>
        <p:nvSpPr>
          <p:cNvPr id="30754" name="Line 33"/>
          <p:cNvSpPr>
            <a:spLocks noChangeShapeType="1"/>
          </p:cNvSpPr>
          <p:nvPr/>
        </p:nvSpPr>
        <p:spPr bwMode="auto">
          <a:xfrm>
            <a:off x="323850" y="1341438"/>
            <a:ext cx="0" cy="4032250"/>
          </a:xfrm>
          <a:prstGeom prst="line">
            <a:avLst/>
          </a:prstGeom>
          <a:noFill/>
          <a:ln w="25400">
            <a:solidFill>
              <a:schemeClr val="tx1"/>
            </a:solidFill>
            <a:round/>
            <a:headEnd/>
            <a:tailEnd/>
          </a:ln>
        </p:spPr>
        <p:txBody>
          <a:bodyPr/>
          <a:lstStyle/>
          <a:p>
            <a:endParaRPr lang="sv-SE"/>
          </a:p>
        </p:txBody>
      </p:sp>
      <p:sp>
        <p:nvSpPr>
          <p:cNvPr id="30755" name="Line 34"/>
          <p:cNvSpPr>
            <a:spLocks noChangeShapeType="1"/>
          </p:cNvSpPr>
          <p:nvPr/>
        </p:nvSpPr>
        <p:spPr bwMode="auto">
          <a:xfrm>
            <a:off x="8893175" y="1341438"/>
            <a:ext cx="0" cy="4032250"/>
          </a:xfrm>
          <a:prstGeom prst="line">
            <a:avLst/>
          </a:prstGeom>
          <a:noFill/>
          <a:ln w="25400">
            <a:solidFill>
              <a:schemeClr val="tx1"/>
            </a:solidFill>
            <a:round/>
            <a:headEnd/>
            <a:tailEnd/>
          </a:ln>
        </p:spPr>
        <p:txBody>
          <a:bodyPr/>
          <a:lstStyle/>
          <a:p>
            <a:endParaRPr lang="sv-SE"/>
          </a:p>
        </p:txBody>
      </p:sp>
      <p:graphicFrame>
        <p:nvGraphicFramePr>
          <p:cNvPr id="30726" name="Object 36"/>
          <p:cNvGraphicFramePr>
            <a:graphicFrameLocks noChangeAspect="1"/>
          </p:cNvGraphicFramePr>
          <p:nvPr/>
        </p:nvGraphicFramePr>
        <p:xfrm>
          <a:off x="1765300" y="3213100"/>
          <a:ext cx="2868613" cy="381000"/>
        </p:xfrm>
        <a:graphic>
          <a:graphicData uri="http://schemas.openxmlformats.org/presentationml/2006/ole">
            <mc:AlternateContent xmlns:mc="http://schemas.openxmlformats.org/markup-compatibility/2006">
              <mc:Choice xmlns:v="urn:schemas-microsoft-com:vml" Requires="v">
                <p:oleObj spid="_x0000_s31176" name="Equation" r:id="rId11" imgW="1930400" imgH="254000" progId="Equation.3">
                  <p:embed/>
                </p:oleObj>
              </mc:Choice>
              <mc:Fallback>
                <p:oleObj name="Equation" r:id="rId11" imgW="1930400" imgH="254000" progId="Equation.3">
                  <p:embed/>
                  <p:pic>
                    <p:nvPicPr>
                      <p:cNvPr id="0" name="Object 3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765300" y="3213100"/>
                        <a:ext cx="2868613"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56" name="Rectangle 39"/>
          <p:cNvSpPr>
            <a:spLocks noChangeArrowheads="1"/>
          </p:cNvSpPr>
          <p:nvPr/>
        </p:nvSpPr>
        <p:spPr bwMode="auto">
          <a:xfrm>
            <a:off x="0" y="3176588"/>
            <a:ext cx="9144000" cy="0"/>
          </a:xfrm>
          <a:prstGeom prst="rect">
            <a:avLst/>
          </a:prstGeom>
          <a:noFill/>
          <a:ln w="25400">
            <a:noFill/>
            <a:miter lim="800000"/>
            <a:headEnd/>
            <a:tailEnd/>
          </a:ln>
        </p:spPr>
        <p:txBody>
          <a:bodyPr wrap="none" anchor="ctr">
            <a:spAutoFit/>
          </a:bodyPr>
          <a:lstStyle/>
          <a:p>
            <a:endParaRPr lang="en-US"/>
          </a:p>
        </p:txBody>
      </p:sp>
      <p:graphicFrame>
        <p:nvGraphicFramePr>
          <p:cNvPr id="30727" name="Object 38"/>
          <p:cNvGraphicFramePr>
            <a:graphicFrameLocks noChangeAspect="1"/>
          </p:cNvGraphicFramePr>
          <p:nvPr/>
        </p:nvGraphicFramePr>
        <p:xfrm>
          <a:off x="5213350" y="3013075"/>
          <a:ext cx="3487738" cy="766763"/>
        </p:xfrm>
        <a:graphic>
          <a:graphicData uri="http://schemas.openxmlformats.org/presentationml/2006/ole">
            <mc:AlternateContent xmlns:mc="http://schemas.openxmlformats.org/markup-compatibility/2006">
              <mc:Choice xmlns:v="urn:schemas-microsoft-com:vml" Requires="v">
                <p:oleObj spid="_x0000_s31177" name="Equation" r:id="rId13" imgW="2298700" imgH="508000" progId="Equation.3">
                  <p:embed/>
                </p:oleObj>
              </mc:Choice>
              <mc:Fallback>
                <p:oleObj name="Equation" r:id="rId13" imgW="2298700" imgH="508000" progId="Equation.3">
                  <p:embed/>
                  <p:pic>
                    <p:nvPicPr>
                      <p:cNvPr id="0" name="Object 3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213350" y="3013075"/>
                        <a:ext cx="3487738" cy="766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57" name="Rectangle 41"/>
          <p:cNvSpPr>
            <a:spLocks noChangeArrowheads="1"/>
          </p:cNvSpPr>
          <p:nvPr/>
        </p:nvSpPr>
        <p:spPr bwMode="auto">
          <a:xfrm>
            <a:off x="0" y="3167063"/>
            <a:ext cx="9144000" cy="0"/>
          </a:xfrm>
          <a:prstGeom prst="rect">
            <a:avLst/>
          </a:prstGeom>
          <a:noFill/>
          <a:ln w="25400">
            <a:noFill/>
            <a:miter lim="800000"/>
            <a:headEnd/>
            <a:tailEnd/>
          </a:ln>
        </p:spPr>
        <p:txBody>
          <a:bodyPr wrap="none" anchor="ctr">
            <a:spAutoFit/>
          </a:bodyPr>
          <a:lstStyle/>
          <a:p>
            <a:endParaRPr lang="en-US"/>
          </a:p>
        </p:txBody>
      </p:sp>
      <p:graphicFrame>
        <p:nvGraphicFramePr>
          <p:cNvPr id="30728" name="Object 40"/>
          <p:cNvGraphicFramePr>
            <a:graphicFrameLocks noChangeAspect="1"/>
          </p:cNvGraphicFramePr>
          <p:nvPr/>
        </p:nvGraphicFramePr>
        <p:xfrm>
          <a:off x="1549400" y="3933825"/>
          <a:ext cx="3095625" cy="523875"/>
        </p:xfrm>
        <a:graphic>
          <a:graphicData uri="http://schemas.openxmlformats.org/presentationml/2006/ole">
            <mc:AlternateContent xmlns:mc="http://schemas.openxmlformats.org/markup-compatibility/2006">
              <mc:Choice xmlns:v="urn:schemas-microsoft-com:vml" Requires="v">
                <p:oleObj spid="_x0000_s31178" name="Equation" r:id="rId15" imgW="3098800" imgH="520700" progId="Equation.3">
                  <p:embed/>
                </p:oleObj>
              </mc:Choice>
              <mc:Fallback>
                <p:oleObj name="Equation" r:id="rId15" imgW="3098800" imgH="520700" progId="Equation.3">
                  <p:embed/>
                  <p:pic>
                    <p:nvPicPr>
                      <p:cNvPr id="0" name="Object 4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549400" y="3933825"/>
                        <a:ext cx="3095625" cy="523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58" name="Rectangle 43"/>
          <p:cNvSpPr>
            <a:spLocks noChangeArrowheads="1"/>
          </p:cNvSpPr>
          <p:nvPr/>
        </p:nvSpPr>
        <p:spPr bwMode="auto">
          <a:xfrm>
            <a:off x="0" y="3124200"/>
            <a:ext cx="9144000" cy="0"/>
          </a:xfrm>
          <a:prstGeom prst="rect">
            <a:avLst/>
          </a:prstGeom>
          <a:noFill/>
          <a:ln w="25400">
            <a:noFill/>
            <a:miter lim="800000"/>
            <a:headEnd/>
            <a:tailEnd/>
          </a:ln>
        </p:spPr>
        <p:txBody>
          <a:bodyPr wrap="none" anchor="ctr">
            <a:spAutoFit/>
          </a:bodyPr>
          <a:lstStyle/>
          <a:p>
            <a:endParaRPr lang="en-US"/>
          </a:p>
        </p:txBody>
      </p:sp>
      <p:graphicFrame>
        <p:nvGraphicFramePr>
          <p:cNvPr id="30729" name="Object 42"/>
          <p:cNvGraphicFramePr>
            <a:graphicFrameLocks noChangeAspect="1"/>
          </p:cNvGraphicFramePr>
          <p:nvPr/>
        </p:nvGraphicFramePr>
        <p:xfrm>
          <a:off x="5076825" y="3860800"/>
          <a:ext cx="3686175" cy="609600"/>
        </p:xfrm>
        <a:graphic>
          <a:graphicData uri="http://schemas.openxmlformats.org/presentationml/2006/ole">
            <mc:AlternateContent xmlns:mc="http://schemas.openxmlformats.org/markup-compatibility/2006">
              <mc:Choice xmlns:v="urn:schemas-microsoft-com:vml" Requires="v">
                <p:oleObj spid="_x0000_s31179" name="Equation" r:id="rId17" imgW="3683000" imgH="609600" progId="Equation.3">
                  <p:embed/>
                </p:oleObj>
              </mc:Choice>
              <mc:Fallback>
                <p:oleObj name="Equation" r:id="rId17" imgW="3683000" imgH="609600" progId="Equation.3">
                  <p:embed/>
                  <p:pic>
                    <p:nvPicPr>
                      <p:cNvPr id="0" name="Object 42"/>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076825" y="3860800"/>
                        <a:ext cx="3686175"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59" name="Rectangle 45"/>
          <p:cNvSpPr>
            <a:spLocks noChangeArrowheads="1"/>
          </p:cNvSpPr>
          <p:nvPr/>
        </p:nvSpPr>
        <p:spPr bwMode="auto">
          <a:xfrm>
            <a:off x="0" y="3214688"/>
            <a:ext cx="9144000" cy="0"/>
          </a:xfrm>
          <a:prstGeom prst="rect">
            <a:avLst/>
          </a:prstGeom>
          <a:noFill/>
          <a:ln w="25400">
            <a:noFill/>
            <a:miter lim="800000"/>
            <a:headEnd/>
            <a:tailEnd/>
          </a:ln>
        </p:spPr>
        <p:txBody>
          <a:bodyPr wrap="none" anchor="ctr">
            <a:spAutoFit/>
          </a:bodyPr>
          <a:lstStyle/>
          <a:p>
            <a:endParaRPr lang="en-US"/>
          </a:p>
        </p:txBody>
      </p:sp>
      <p:graphicFrame>
        <p:nvGraphicFramePr>
          <p:cNvPr id="30730" name="Object 44"/>
          <p:cNvGraphicFramePr>
            <a:graphicFrameLocks noChangeAspect="1"/>
          </p:cNvGraphicFramePr>
          <p:nvPr/>
        </p:nvGraphicFramePr>
        <p:xfrm>
          <a:off x="1620838" y="4652963"/>
          <a:ext cx="2968625" cy="650875"/>
        </p:xfrm>
        <a:graphic>
          <a:graphicData uri="http://schemas.openxmlformats.org/presentationml/2006/ole">
            <mc:AlternateContent xmlns:mc="http://schemas.openxmlformats.org/markup-compatibility/2006">
              <mc:Choice xmlns:v="urn:schemas-microsoft-com:vml" Requires="v">
                <p:oleObj spid="_x0000_s31180" name="Equation" r:id="rId19" imgW="1955800" imgH="431800" progId="Equation.3">
                  <p:embed/>
                </p:oleObj>
              </mc:Choice>
              <mc:Fallback>
                <p:oleObj name="Equation" r:id="rId19" imgW="1955800" imgH="431800" progId="Equation.3">
                  <p:embed/>
                  <p:pic>
                    <p:nvPicPr>
                      <p:cNvPr id="0" name="Object 44"/>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620838" y="4652963"/>
                        <a:ext cx="2968625" cy="650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60" name="Rectangle 47"/>
          <p:cNvSpPr>
            <a:spLocks noChangeArrowheads="1"/>
          </p:cNvSpPr>
          <p:nvPr/>
        </p:nvSpPr>
        <p:spPr bwMode="auto">
          <a:xfrm>
            <a:off x="0" y="3290888"/>
            <a:ext cx="9144000" cy="0"/>
          </a:xfrm>
          <a:prstGeom prst="rect">
            <a:avLst/>
          </a:prstGeom>
          <a:noFill/>
          <a:ln w="25400">
            <a:noFill/>
            <a:miter lim="800000"/>
            <a:headEnd/>
            <a:tailEnd/>
          </a:ln>
        </p:spPr>
        <p:txBody>
          <a:bodyPr wrap="none" anchor="ctr">
            <a:spAutoFit/>
          </a:bodyPr>
          <a:lstStyle/>
          <a:p>
            <a:endParaRPr lang="en-US"/>
          </a:p>
        </p:txBody>
      </p:sp>
      <p:graphicFrame>
        <p:nvGraphicFramePr>
          <p:cNvPr id="30731" name="Object 46"/>
          <p:cNvGraphicFramePr>
            <a:graphicFrameLocks noChangeAspect="1"/>
          </p:cNvGraphicFramePr>
          <p:nvPr/>
        </p:nvGraphicFramePr>
        <p:xfrm>
          <a:off x="5365750" y="4740275"/>
          <a:ext cx="3181350" cy="417513"/>
        </p:xfrm>
        <a:graphic>
          <a:graphicData uri="http://schemas.openxmlformats.org/presentationml/2006/ole">
            <mc:AlternateContent xmlns:mc="http://schemas.openxmlformats.org/markup-compatibility/2006">
              <mc:Choice xmlns:v="urn:schemas-microsoft-com:vml" Requires="v">
                <p:oleObj spid="_x0000_s31181" name="Equation" r:id="rId21" imgW="2108200" imgH="279400" progId="Equation.3">
                  <p:embed/>
                </p:oleObj>
              </mc:Choice>
              <mc:Fallback>
                <p:oleObj name="Equation" r:id="rId21" imgW="2108200" imgH="279400" progId="Equation.3">
                  <p:embed/>
                  <p:pic>
                    <p:nvPicPr>
                      <p:cNvPr id="0" name="Object 46"/>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365750" y="4740275"/>
                        <a:ext cx="3181350" cy="4175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61" name="Rectangle 48"/>
          <p:cNvSpPr>
            <a:spLocks noChangeArrowheads="1"/>
          </p:cNvSpPr>
          <p:nvPr/>
        </p:nvSpPr>
        <p:spPr bwMode="auto">
          <a:xfrm>
            <a:off x="1430338" y="5445224"/>
            <a:ext cx="7143750" cy="641350"/>
          </a:xfrm>
          <a:prstGeom prst="rect">
            <a:avLst/>
          </a:prstGeom>
          <a:noFill/>
          <a:ln w="9525">
            <a:noFill/>
            <a:miter lim="800000"/>
            <a:headEnd/>
            <a:tailEnd/>
          </a:ln>
        </p:spPr>
        <p:txBody>
          <a:bodyPr wrap="none" lIns="92075" tIns="46038" rIns="92075" bIns="46038">
            <a:spAutoFit/>
          </a:bodyPr>
          <a:lstStyle/>
          <a:p>
            <a:pPr eaLnBrk="0" hangingPunct="0"/>
            <a:r>
              <a:rPr lang="en-GB" b="1" dirty="0">
                <a:latin typeface="Helvetica" charset="0"/>
              </a:rPr>
              <a:t>Note: Expressions involving chain-matrix require equal number </a:t>
            </a:r>
          </a:p>
          <a:p>
            <a:pPr eaLnBrk="0" hangingPunct="0"/>
            <a:r>
              <a:rPr lang="en-GB" b="1" dirty="0">
                <a:latin typeface="Helvetica" charset="0"/>
              </a:rPr>
              <a:t>           of input and output terminals (m=n)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3"/>
          <p:cNvSpPr>
            <a:spLocks noGrp="1" noChangeArrowheads="1"/>
          </p:cNvSpPr>
          <p:nvPr>
            <p:ph type="title"/>
          </p:nvPr>
        </p:nvSpPr>
        <p:spPr>
          <a:xfrm>
            <a:off x="742950" y="192088"/>
            <a:ext cx="8005763" cy="742950"/>
          </a:xfrm>
        </p:spPr>
        <p:txBody>
          <a:bodyPr/>
          <a:lstStyle/>
          <a:p>
            <a:pPr eaLnBrk="1" hangingPunct="1"/>
            <a:r>
              <a:rPr lang="en-GB" smtClean="0"/>
              <a:t>Contents</a:t>
            </a:r>
          </a:p>
        </p:txBody>
      </p:sp>
      <p:sp>
        <p:nvSpPr>
          <p:cNvPr id="43011" name="Rectangle 30"/>
          <p:cNvSpPr>
            <a:spLocks noGrp="1" noChangeArrowheads="1"/>
          </p:cNvSpPr>
          <p:nvPr>
            <p:ph idx="1"/>
          </p:nvPr>
        </p:nvSpPr>
        <p:spPr>
          <a:xfrm>
            <a:off x="746125" y="1556792"/>
            <a:ext cx="8002588" cy="4489450"/>
          </a:xfrm>
        </p:spPr>
        <p:txBody>
          <a:bodyPr/>
          <a:lstStyle/>
          <a:p>
            <a:pPr marL="363538" indent="-363538" eaLnBrk="1" hangingPunct="1">
              <a:buFontTx/>
              <a:buChar char="•"/>
            </a:pPr>
            <a:r>
              <a:rPr lang="en-GB" sz="2400" dirty="0" smtClean="0"/>
              <a:t>Why do we need this?</a:t>
            </a:r>
          </a:p>
          <a:p>
            <a:pPr marL="363538" indent="-363538" eaLnBrk="1" hangingPunct="1">
              <a:buFontTx/>
              <a:buChar char="•"/>
            </a:pPr>
            <a:endParaRPr lang="en-GB" sz="2400" dirty="0" smtClean="0"/>
          </a:p>
          <a:p>
            <a:pPr marL="363538" indent="-363538" eaLnBrk="1" hangingPunct="1">
              <a:buFontTx/>
              <a:buChar char="•"/>
            </a:pPr>
            <a:r>
              <a:rPr lang="en-GB" sz="2400" dirty="0" smtClean="0"/>
              <a:t>Representation of single-ports</a:t>
            </a:r>
          </a:p>
          <a:p>
            <a:pPr marL="363538" indent="-363538" eaLnBrk="1" hangingPunct="1">
              <a:buFontTx/>
              <a:buChar char="•"/>
            </a:pPr>
            <a:endParaRPr lang="en-GB" sz="2400" dirty="0" smtClean="0"/>
          </a:p>
          <a:p>
            <a:pPr marL="363538" indent="-363538" eaLnBrk="1" hangingPunct="1">
              <a:buFontTx/>
              <a:buChar char="•"/>
            </a:pPr>
            <a:r>
              <a:rPr lang="en-GB" sz="2400" dirty="0" smtClean="0"/>
              <a:t>Matrix representations for two- and multi-ports</a:t>
            </a:r>
          </a:p>
          <a:p>
            <a:pPr marL="363538" indent="-363538" eaLnBrk="1" hangingPunct="1">
              <a:buFontTx/>
              <a:buChar char="•"/>
            </a:pPr>
            <a:endParaRPr lang="en-GB"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Why we need this</a:t>
            </a:r>
            <a:endParaRPr lang="en-US" dirty="0"/>
          </a:p>
        </p:txBody>
      </p:sp>
      <p:sp>
        <p:nvSpPr>
          <p:cNvPr id="3" name="Isosceles Triangle 2"/>
          <p:cNvSpPr/>
          <p:nvPr/>
        </p:nvSpPr>
        <p:spPr>
          <a:xfrm rot="10800000">
            <a:off x="840421" y="2187024"/>
            <a:ext cx="648072" cy="504056"/>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cxnSp>
        <p:nvCxnSpPr>
          <p:cNvPr id="5" name="Straight Connector 4"/>
          <p:cNvCxnSpPr>
            <a:endCxn id="3" idx="3"/>
          </p:cNvCxnSpPr>
          <p:nvPr/>
        </p:nvCxnSpPr>
        <p:spPr>
          <a:xfrm flipV="1">
            <a:off x="1164456" y="2187024"/>
            <a:ext cx="1" cy="93610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1164456" y="3123128"/>
            <a:ext cx="540061"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1704517" y="2727084"/>
            <a:ext cx="1008112" cy="79208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 name="TextBox 25"/>
          <p:cNvSpPr txBox="1"/>
          <p:nvPr/>
        </p:nvSpPr>
        <p:spPr>
          <a:xfrm>
            <a:off x="1885407" y="2799962"/>
            <a:ext cx="646331" cy="646331"/>
          </a:xfrm>
          <a:prstGeom prst="rect">
            <a:avLst/>
          </a:prstGeom>
          <a:noFill/>
        </p:spPr>
        <p:txBody>
          <a:bodyPr wrap="none" rtlCol="0">
            <a:spAutoFit/>
          </a:bodyPr>
          <a:lstStyle/>
          <a:p>
            <a:pPr algn="ctr"/>
            <a:r>
              <a:rPr lang="en-US" b="1" dirty="0" smtClean="0"/>
              <a:t>RF</a:t>
            </a:r>
          </a:p>
          <a:p>
            <a:pPr algn="ctr"/>
            <a:r>
              <a:rPr lang="en-US" b="1" dirty="0" smtClean="0"/>
              <a:t>BPF</a:t>
            </a:r>
            <a:endParaRPr lang="sv-SE" b="1" dirty="0"/>
          </a:p>
        </p:txBody>
      </p:sp>
      <p:cxnSp>
        <p:nvCxnSpPr>
          <p:cNvPr id="27" name="Straight Arrow Connector 26"/>
          <p:cNvCxnSpPr/>
          <p:nvPr/>
        </p:nvCxnSpPr>
        <p:spPr>
          <a:xfrm>
            <a:off x="2712629" y="3122113"/>
            <a:ext cx="540061"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Isosceles Triangle 27"/>
          <p:cNvSpPr/>
          <p:nvPr/>
        </p:nvSpPr>
        <p:spPr>
          <a:xfrm rot="5400000">
            <a:off x="3209715" y="2697035"/>
            <a:ext cx="936104" cy="850156"/>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9" name="TextBox 28"/>
          <p:cNvSpPr txBox="1"/>
          <p:nvPr/>
        </p:nvSpPr>
        <p:spPr>
          <a:xfrm>
            <a:off x="3252688" y="2937447"/>
            <a:ext cx="659155" cy="369332"/>
          </a:xfrm>
          <a:prstGeom prst="rect">
            <a:avLst/>
          </a:prstGeom>
          <a:noFill/>
        </p:spPr>
        <p:txBody>
          <a:bodyPr wrap="none" rtlCol="0">
            <a:spAutoFit/>
          </a:bodyPr>
          <a:lstStyle/>
          <a:p>
            <a:pPr algn="ctr"/>
            <a:r>
              <a:rPr lang="en-US" b="1" dirty="0" smtClean="0"/>
              <a:t>LNA</a:t>
            </a:r>
          </a:p>
        </p:txBody>
      </p:sp>
      <p:cxnSp>
        <p:nvCxnSpPr>
          <p:cNvPr id="30" name="Straight Arrow Connector 29"/>
          <p:cNvCxnSpPr/>
          <p:nvPr/>
        </p:nvCxnSpPr>
        <p:spPr>
          <a:xfrm>
            <a:off x="4102845" y="3122113"/>
            <a:ext cx="540061"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4644008" y="2852936"/>
            <a:ext cx="576064" cy="57707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cxnSp>
        <p:nvCxnSpPr>
          <p:cNvPr id="33" name="Straight Connector 32"/>
          <p:cNvCxnSpPr>
            <a:stCxn id="31" idx="1"/>
            <a:endCxn id="31" idx="5"/>
          </p:cNvCxnSpPr>
          <p:nvPr/>
        </p:nvCxnSpPr>
        <p:spPr>
          <a:xfrm>
            <a:off x="4728371" y="2937447"/>
            <a:ext cx="407338" cy="40805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31" idx="3"/>
            <a:endCxn id="31" idx="7"/>
          </p:cNvCxnSpPr>
          <p:nvPr/>
        </p:nvCxnSpPr>
        <p:spPr>
          <a:xfrm flipV="1">
            <a:off x="4728371" y="2937447"/>
            <a:ext cx="407338" cy="40805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2712629" y="4316244"/>
            <a:ext cx="540061"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Isosceles Triangle 37"/>
          <p:cNvSpPr/>
          <p:nvPr/>
        </p:nvSpPr>
        <p:spPr>
          <a:xfrm rot="5400000">
            <a:off x="3209715" y="3891166"/>
            <a:ext cx="936104" cy="850156"/>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cxnSp>
        <p:nvCxnSpPr>
          <p:cNvPr id="40" name="Straight Arrow Connector 39"/>
          <p:cNvCxnSpPr/>
          <p:nvPr/>
        </p:nvCxnSpPr>
        <p:spPr>
          <a:xfrm flipV="1">
            <a:off x="4102845" y="4310245"/>
            <a:ext cx="829195" cy="5999"/>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1724005" y="3914201"/>
            <a:ext cx="1008112" cy="79208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2" name="TextBox 41"/>
          <p:cNvSpPr txBox="1"/>
          <p:nvPr/>
        </p:nvSpPr>
        <p:spPr>
          <a:xfrm>
            <a:off x="1875916" y="4125579"/>
            <a:ext cx="684803" cy="369332"/>
          </a:xfrm>
          <a:prstGeom prst="rect">
            <a:avLst/>
          </a:prstGeom>
          <a:noFill/>
        </p:spPr>
        <p:txBody>
          <a:bodyPr wrap="none" rtlCol="0">
            <a:spAutoFit/>
          </a:bodyPr>
          <a:lstStyle/>
          <a:p>
            <a:pPr algn="ctr"/>
            <a:r>
              <a:rPr lang="en-US" b="1" dirty="0" smtClean="0"/>
              <a:t>VCO</a:t>
            </a:r>
          </a:p>
        </p:txBody>
      </p:sp>
      <p:cxnSp>
        <p:nvCxnSpPr>
          <p:cNvPr id="44" name="Straight Connector 43"/>
          <p:cNvCxnSpPr>
            <a:stCxn id="31" idx="4"/>
          </p:cNvCxnSpPr>
          <p:nvPr/>
        </p:nvCxnSpPr>
        <p:spPr>
          <a:xfrm>
            <a:off x="4932040" y="3430015"/>
            <a:ext cx="0" cy="880230"/>
          </a:xfrm>
          <a:prstGeom prst="line">
            <a:avLst/>
          </a:prstGeom>
          <a:ln w="254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5221174" y="3122113"/>
            <a:ext cx="540061"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Rectangle 50"/>
          <p:cNvSpPr/>
          <p:nvPr/>
        </p:nvSpPr>
        <p:spPr>
          <a:xfrm>
            <a:off x="5761235" y="2726069"/>
            <a:ext cx="1008112" cy="79208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2" name="TextBox 51"/>
          <p:cNvSpPr txBox="1"/>
          <p:nvPr/>
        </p:nvSpPr>
        <p:spPr>
          <a:xfrm>
            <a:off x="5890829" y="2798947"/>
            <a:ext cx="748923" cy="646331"/>
          </a:xfrm>
          <a:prstGeom prst="rect">
            <a:avLst/>
          </a:prstGeom>
          <a:noFill/>
        </p:spPr>
        <p:txBody>
          <a:bodyPr wrap="none" rtlCol="0">
            <a:spAutoFit/>
          </a:bodyPr>
          <a:lstStyle/>
          <a:p>
            <a:pPr algn="ctr"/>
            <a:r>
              <a:rPr lang="en-US" b="1" dirty="0"/>
              <a:t>I</a:t>
            </a:r>
            <a:r>
              <a:rPr lang="en-US" b="1" dirty="0" smtClean="0"/>
              <a:t>F</a:t>
            </a:r>
          </a:p>
          <a:p>
            <a:pPr algn="ctr"/>
            <a:r>
              <a:rPr lang="en-US" b="1" dirty="0" smtClean="0"/>
              <a:t>Filter</a:t>
            </a:r>
            <a:endParaRPr lang="sv-SE" b="1" dirty="0"/>
          </a:p>
        </p:txBody>
      </p:sp>
      <p:cxnSp>
        <p:nvCxnSpPr>
          <p:cNvPr id="53" name="Straight Arrow Connector 52"/>
          <p:cNvCxnSpPr/>
          <p:nvPr/>
        </p:nvCxnSpPr>
        <p:spPr>
          <a:xfrm>
            <a:off x="6769347" y="3121098"/>
            <a:ext cx="540061"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Isosceles Triangle 53"/>
          <p:cNvSpPr/>
          <p:nvPr/>
        </p:nvSpPr>
        <p:spPr>
          <a:xfrm rot="5400000">
            <a:off x="7266434" y="2696020"/>
            <a:ext cx="936104" cy="850156"/>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cxnSp>
        <p:nvCxnSpPr>
          <p:cNvPr id="55" name="Straight Arrow Connector 54"/>
          <p:cNvCxnSpPr/>
          <p:nvPr/>
        </p:nvCxnSpPr>
        <p:spPr>
          <a:xfrm>
            <a:off x="8159564" y="3121098"/>
            <a:ext cx="540061"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616009" y="1616172"/>
            <a:ext cx="1107996" cy="369332"/>
          </a:xfrm>
          <a:prstGeom prst="rect">
            <a:avLst/>
          </a:prstGeom>
          <a:noFill/>
        </p:spPr>
        <p:txBody>
          <a:bodyPr wrap="none" rtlCol="0">
            <a:spAutoFit/>
          </a:bodyPr>
          <a:lstStyle/>
          <a:p>
            <a:pPr algn="ctr"/>
            <a:r>
              <a:rPr lang="en-US" b="1" dirty="0" smtClean="0"/>
              <a:t>Antenna</a:t>
            </a:r>
            <a:endParaRPr lang="sv-SE"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smtClean="0"/>
              <a:t>Passive single port</a:t>
            </a:r>
            <a:endParaRPr lang="en-US"/>
          </a:p>
        </p:txBody>
      </p:sp>
      <p:pic>
        <p:nvPicPr>
          <p:cNvPr id="4" name="Bildobjekt 3" descr="Circuit 1 - Single port.gif"/>
          <p:cNvPicPr>
            <a:picLocks noChangeAspect="1"/>
          </p:cNvPicPr>
          <p:nvPr/>
        </p:nvPicPr>
        <p:blipFill>
          <a:blip r:embed="rId3" cstate="print"/>
          <a:srcRect l="23809" t="61765" r="41270"/>
          <a:stretch>
            <a:fillRect/>
          </a:stretch>
        </p:blipFill>
        <p:spPr>
          <a:xfrm>
            <a:off x="642910" y="1071546"/>
            <a:ext cx="4110470" cy="2428892"/>
          </a:xfrm>
          <a:prstGeom prst="rect">
            <a:avLst/>
          </a:prstGeom>
        </p:spPr>
      </p:pic>
      <p:grpSp>
        <p:nvGrpSpPr>
          <p:cNvPr id="19" name="Grupp 18"/>
          <p:cNvGrpSpPr/>
          <p:nvPr/>
        </p:nvGrpSpPr>
        <p:grpSpPr>
          <a:xfrm>
            <a:off x="5623648" y="4202676"/>
            <a:ext cx="2448814" cy="1726654"/>
            <a:chOff x="5623648" y="4202676"/>
            <a:chExt cx="2448814" cy="1726654"/>
          </a:xfrm>
        </p:grpSpPr>
        <p:sp>
          <p:nvSpPr>
            <p:cNvPr id="5" name="Rektangel 4"/>
            <p:cNvSpPr/>
            <p:nvPr/>
          </p:nvSpPr>
          <p:spPr bwMode="auto">
            <a:xfrm>
              <a:off x="6643702" y="4500570"/>
              <a:ext cx="1428760" cy="1428760"/>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6" name="textruta 5"/>
            <p:cNvSpPr txBox="1"/>
            <p:nvPr/>
          </p:nvSpPr>
          <p:spPr>
            <a:xfrm>
              <a:off x="6715140" y="4857760"/>
              <a:ext cx="1300356" cy="646331"/>
            </a:xfrm>
            <a:prstGeom prst="rect">
              <a:avLst/>
            </a:prstGeom>
            <a:noFill/>
          </p:spPr>
          <p:txBody>
            <a:bodyPr wrap="none" rtlCol="0">
              <a:spAutoFit/>
            </a:bodyPr>
            <a:lstStyle/>
            <a:p>
              <a:pPr algn="ctr"/>
              <a:r>
                <a:rPr lang="en-US" smtClean="0"/>
                <a:t>Single-port</a:t>
              </a:r>
            </a:p>
            <a:p>
              <a:pPr algn="ctr"/>
              <a:r>
                <a:rPr lang="en-US" smtClean="0"/>
                <a:t>network</a:t>
              </a:r>
              <a:endParaRPr lang="en-US"/>
            </a:p>
          </p:txBody>
        </p:sp>
        <p:cxnSp>
          <p:nvCxnSpPr>
            <p:cNvPr id="8" name="Rak 7"/>
            <p:cNvCxnSpPr/>
            <p:nvPr/>
          </p:nvCxnSpPr>
          <p:spPr bwMode="auto">
            <a:xfrm>
              <a:off x="6000760" y="4786322"/>
              <a:ext cx="642942" cy="0"/>
            </a:xfrm>
            <a:prstGeom prst="line">
              <a:avLst/>
            </a:prstGeom>
            <a:noFill/>
            <a:ln w="25400" cap="flat" cmpd="sng" algn="ctr">
              <a:solidFill>
                <a:schemeClr val="tx1"/>
              </a:solidFill>
              <a:prstDash val="solid"/>
              <a:round/>
              <a:headEnd type="none" w="med" len="med"/>
              <a:tailEnd type="none" w="med" len="med"/>
            </a:ln>
            <a:effectLst/>
          </p:spPr>
        </p:cxnSp>
        <p:cxnSp>
          <p:nvCxnSpPr>
            <p:cNvPr id="9" name="Rak 8"/>
            <p:cNvCxnSpPr/>
            <p:nvPr/>
          </p:nvCxnSpPr>
          <p:spPr bwMode="auto">
            <a:xfrm>
              <a:off x="6000760" y="5572140"/>
              <a:ext cx="642942" cy="0"/>
            </a:xfrm>
            <a:prstGeom prst="line">
              <a:avLst/>
            </a:prstGeom>
            <a:noFill/>
            <a:ln w="25400" cap="flat" cmpd="sng" algn="ctr">
              <a:solidFill>
                <a:schemeClr val="tx1"/>
              </a:solidFill>
              <a:prstDash val="solid"/>
              <a:round/>
              <a:headEnd type="none" w="med" len="med"/>
              <a:tailEnd type="none" w="med" len="med"/>
            </a:ln>
            <a:effectLst/>
          </p:spPr>
        </p:cxnSp>
        <p:sp>
          <p:nvSpPr>
            <p:cNvPr id="10" name="textruta 9"/>
            <p:cNvSpPr txBox="1"/>
            <p:nvPr/>
          </p:nvSpPr>
          <p:spPr>
            <a:xfrm>
              <a:off x="5623648" y="4618425"/>
              <a:ext cx="319318" cy="369332"/>
            </a:xfrm>
            <a:prstGeom prst="rect">
              <a:avLst/>
            </a:prstGeom>
            <a:noFill/>
          </p:spPr>
          <p:txBody>
            <a:bodyPr wrap="none" rtlCol="0">
              <a:spAutoFit/>
            </a:bodyPr>
            <a:lstStyle/>
            <a:p>
              <a:r>
                <a:rPr lang="en-US" smtClean="0"/>
                <a:t>+</a:t>
              </a:r>
              <a:endParaRPr lang="en-US"/>
            </a:p>
          </p:txBody>
        </p:sp>
        <p:sp>
          <p:nvSpPr>
            <p:cNvPr id="11" name="textruta 10"/>
            <p:cNvSpPr txBox="1"/>
            <p:nvPr/>
          </p:nvSpPr>
          <p:spPr>
            <a:xfrm>
              <a:off x="5661520" y="5404243"/>
              <a:ext cx="261610" cy="369332"/>
            </a:xfrm>
            <a:prstGeom prst="rect">
              <a:avLst/>
            </a:prstGeom>
            <a:noFill/>
          </p:spPr>
          <p:txBody>
            <a:bodyPr wrap="none" rtlCol="0">
              <a:spAutoFit/>
            </a:bodyPr>
            <a:lstStyle/>
            <a:p>
              <a:r>
                <a:rPr lang="en-US" smtClean="0"/>
                <a:t>-</a:t>
              </a:r>
              <a:endParaRPr lang="en-US"/>
            </a:p>
          </p:txBody>
        </p:sp>
        <p:sp>
          <p:nvSpPr>
            <p:cNvPr id="12" name="textruta 11"/>
            <p:cNvSpPr txBox="1"/>
            <p:nvPr/>
          </p:nvSpPr>
          <p:spPr>
            <a:xfrm>
              <a:off x="5629405" y="5000636"/>
              <a:ext cx="338554" cy="369332"/>
            </a:xfrm>
            <a:prstGeom prst="rect">
              <a:avLst/>
            </a:prstGeom>
            <a:noFill/>
          </p:spPr>
          <p:txBody>
            <a:bodyPr wrap="none" rtlCol="0">
              <a:spAutoFit/>
            </a:bodyPr>
            <a:lstStyle/>
            <a:p>
              <a:r>
                <a:rPr lang="en-US" dirty="0" smtClean="0"/>
                <a:t>V</a:t>
              </a:r>
              <a:endParaRPr lang="en-US" dirty="0"/>
            </a:p>
          </p:txBody>
        </p:sp>
        <p:cxnSp>
          <p:nvCxnSpPr>
            <p:cNvPr id="14" name="Rak pil 13"/>
            <p:cNvCxnSpPr/>
            <p:nvPr/>
          </p:nvCxnSpPr>
          <p:spPr bwMode="auto">
            <a:xfrm>
              <a:off x="5929322" y="4572008"/>
              <a:ext cx="571504" cy="1588"/>
            </a:xfrm>
            <a:prstGeom prst="straightConnector1">
              <a:avLst/>
            </a:prstGeom>
            <a:noFill/>
            <a:ln w="25400" cap="flat" cmpd="sng" algn="ctr">
              <a:solidFill>
                <a:schemeClr val="tx1"/>
              </a:solidFill>
              <a:prstDash val="solid"/>
              <a:round/>
              <a:headEnd type="none" w="med" len="med"/>
              <a:tailEnd type="arrow" w="lg" len="lg"/>
            </a:ln>
            <a:effectLst/>
          </p:spPr>
        </p:cxnSp>
        <p:sp>
          <p:nvSpPr>
            <p:cNvPr id="15" name="textruta 14"/>
            <p:cNvSpPr txBox="1"/>
            <p:nvPr/>
          </p:nvSpPr>
          <p:spPr>
            <a:xfrm>
              <a:off x="5876520" y="4202676"/>
              <a:ext cx="248786" cy="369332"/>
            </a:xfrm>
            <a:prstGeom prst="rect">
              <a:avLst/>
            </a:prstGeom>
            <a:noFill/>
          </p:spPr>
          <p:txBody>
            <a:bodyPr wrap="none" rtlCol="0">
              <a:spAutoFit/>
            </a:bodyPr>
            <a:lstStyle/>
            <a:p>
              <a:r>
                <a:rPr lang="en-US" smtClean="0"/>
                <a:t>I</a:t>
              </a:r>
              <a:endParaRPr lang="en-US"/>
            </a:p>
          </p:txBody>
        </p:sp>
      </p:grpSp>
      <p:sp>
        <p:nvSpPr>
          <p:cNvPr id="16" name="textruta 15"/>
          <p:cNvSpPr txBox="1"/>
          <p:nvPr/>
        </p:nvSpPr>
        <p:spPr>
          <a:xfrm>
            <a:off x="1142976" y="4286256"/>
            <a:ext cx="1402948" cy="1200329"/>
          </a:xfrm>
          <a:prstGeom prst="rect">
            <a:avLst/>
          </a:prstGeom>
          <a:noFill/>
        </p:spPr>
        <p:txBody>
          <a:bodyPr wrap="none" rtlCol="0">
            <a:spAutoFit/>
          </a:bodyPr>
          <a:lstStyle/>
          <a:p>
            <a:r>
              <a:rPr lang="en-US" dirty="0" smtClean="0"/>
              <a:t>Impedance:</a:t>
            </a:r>
          </a:p>
          <a:p>
            <a:endParaRPr lang="en-US" dirty="0" smtClean="0"/>
          </a:p>
          <a:p>
            <a:endParaRPr lang="en-US" dirty="0" smtClean="0"/>
          </a:p>
          <a:p>
            <a:r>
              <a:rPr lang="en-US" dirty="0" smtClean="0"/>
              <a:t>Admittance:</a:t>
            </a:r>
            <a:endParaRPr lang="en-US" dirty="0"/>
          </a:p>
        </p:txBody>
      </p:sp>
      <p:graphicFrame>
        <p:nvGraphicFramePr>
          <p:cNvPr id="17" name="Objekt 16"/>
          <p:cNvGraphicFramePr>
            <a:graphicFrameLocks noChangeAspect="1"/>
          </p:cNvGraphicFramePr>
          <p:nvPr/>
        </p:nvGraphicFramePr>
        <p:xfrm>
          <a:off x="2714612" y="4110579"/>
          <a:ext cx="763588" cy="687388"/>
        </p:xfrm>
        <a:graphic>
          <a:graphicData uri="http://schemas.openxmlformats.org/presentationml/2006/ole">
            <mc:AlternateContent xmlns:mc="http://schemas.openxmlformats.org/markup-compatibility/2006">
              <mc:Choice xmlns:v="urn:schemas-microsoft-com:vml" Requires="v">
                <p:oleObj spid="_x0000_s70750" name="Equation" r:id="rId4" imgW="380880" imgH="342720" progId="Equation.DSMT4">
                  <p:embed/>
                </p:oleObj>
              </mc:Choice>
              <mc:Fallback>
                <p:oleObj name="Equation" r:id="rId4" imgW="380880" imgH="342720"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14612" y="4110579"/>
                        <a:ext cx="763588" cy="687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0659" name="Object 3"/>
          <p:cNvGraphicFramePr>
            <a:graphicFrameLocks noChangeAspect="1"/>
          </p:cNvGraphicFramePr>
          <p:nvPr/>
        </p:nvGraphicFramePr>
        <p:xfrm>
          <a:off x="2727325" y="4943475"/>
          <a:ext cx="738188" cy="712788"/>
        </p:xfrm>
        <a:graphic>
          <a:graphicData uri="http://schemas.openxmlformats.org/presentationml/2006/ole">
            <mc:AlternateContent xmlns:mc="http://schemas.openxmlformats.org/markup-compatibility/2006">
              <mc:Choice xmlns:v="urn:schemas-microsoft-com:vml" Requires="v">
                <p:oleObj spid="_x0000_s70751" name="Equation" r:id="rId6" imgW="368280" imgH="355320" progId="Equation.DSMT4">
                  <p:embed/>
                </p:oleObj>
              </mc:Choice>
              <mc:Fallback>
                <p:oleObj name="Equation" r:id="rId6" imgW="368280" imgH="355320" progId="Equation.DSMT4">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27325" y="4943475"/>
                        <a:ext cx="738188" cy="7127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smtClean="0"/>
              <a:t>Passive single port</a:t>
            </a:r>
            <a:endParaRPr lang="en-US"/>
          </a:p>
        </p:txBody>
      </p:sp>
      <p:grpSp>
        <p:nvGrpSpPr>
          <p:cNvPr id="45" name="Grupp 44"/>
          <p:cNvGrpSpPr/>
          <p:nvPr/>
        </p:nvGrpSpPr>
        <p:grpSpPr>
          <a:xfrm>
            <a:off x="2886748" y="1273718"/>
            <a:ext cx="4328458" cy="1726654"/>
            <a:chOff x="2886748" y="1273718"/>
            <a:chExt cx="4328458" cy="1726654"/>
          </a:xfrm>
        </p:grpSpPr>
        <p:sp>
          <p:nvSpPr>
            <p:cNvPr id="5" name="Rektangel 4"/>
            <p:cNvSpPr/>
            <p:nvPr/>
          </p:nvSpPr>
          <p:spPr bwMode="auto">
            <a:xfrm>
              <a:off x="5786446" y="1571612"/>
              <a:ext cx="1428760" cy="1428760"/>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6" name="textruta 5"/>
            <p:cNvSpPr txBox="1"/>
            <p:nvPr/>
          </p:nvSpPr>
          <p:spPr>
            <a:xfrm>
              <a:off x="5857884" y="1857364"/>
              <a:ext cx="1300356" cy="923330"/>
            </a:xfrm>
            <a:prstGeom prst="rect">
              <a:avLst/>
            </a:prstGeom>
            <a:noFill/>
          </p:spPr>
          <p:txBody>
            <a:bodyPr wrap="none" rtlCol="0">
              <a:spAutoFit/>
            </a:bodyPr>
            <a:lstStyle/>
            <a:p>
              <a:pPr algn="ctr"/>
              <a:r>
                <a:rPr lang="en-US" smtClean="0"/>
                <a:t>Single-port</a:t>
              </a:r>
            </a:p>
            <a:p>
              <a:pPr algn="ctr"/>
              <a:r>
                <a:rPr lang="en-US" smtClean="0"/>
                <a:t>network</a:t>
              </a:r>
            </a:p>
            <a:p>
              <a:pPr algn="ctr"/>
              <a:r>
                <a:rPr lang="en-US" smtClean="0"/>
                <a:t>Z</a:t>
              </a:r>
              <a:endParaRPr lang="en-US"/>
            </a:p>
          </p:txBody>
        </p:sp>
        <p:cxnSp>
          <p:nvCxnSpPr>
            <p:cNvPr id="8" name="Rak 7"/>
            <p:cNvCxnSpPr/>
            <p:nvPr/>
          </p:nvCxnSpPr>
          <p:spPr bwMode="auto">
            <a:xfrm>
              <a:off x="5143504" y="1857364"/>
              <a:ext cx="642942" cy="0"/>
            </a:xfrm>
            <a:prstGeom prst="line">
              <a:avLst/>
            </a:prstGeom>
            <a:noFill/>
            <a:ln w="25400" cap="flat" cmpd="sng" algn="ctr">
              <a:solidFill>
                <a:schemeClr val="tx1"/>
              </a:solidFill>
              <a:prstDash val="solid"/>
              <a:round/>
              <a:headEnd type="none" w="med" len="med"/>
              <a:tailEnd type="none" w="med" len="med"/>
            </a:ln>
            <a:effectLst/>
          </p:spPr>
        </p:cxnSp>
        <p:cxnSp>
          <p:nvCxnSpPr>
            <p:cNvPr id="9" name="Rak 8"/>
            <p:cNvCxnSpPr/>
            <p:nvPr/>
          </p:nvCxnSpPr>
          <p:spPr bwMode="auto">
            <a:xfrm>
              <a:off x="5143504" y="2643182"/>
              <a:ext cx="642942" cy="0"/>
            </a:xfrm>
            <a:prstGeom prst="line">
              <a:avLst/>
            </a:prstGeom>
            <a:noFill/>
            <a:ln w="25400" cap="flat" cmpd="sng" algn="ctr">
              <a:solidFill>
                <a:schemeClr val="tx1"/>
              </a:solidFill>
              <a:prstDash val="solid"/>
              <a:round/>
              <a:headEnd type="none" w="med" len="med"/>
              <a:tailEnd type="none" w="med" len="med"/>
            </a:ln>
            <a:effectLst/>
          </p:spPr>
        </p:cxnSp>
        <p:sp>
          <p:nvSpPr>
            <p:cNvPr id="10" name="textruta 9"/>
            <p:cNvSpPr txBox="1"/>
            <p:nvPr/>
          </p:nvSpPr>
          <p:spPr>
            <a:xfrm>
              <a:off x="4766392" y="1689467"/>
              <a:ext cx="319318" cy="369332"/>
            </a:xfrm>
            <a:prstGeom prst="rect">
              <a:avLst/>
            </a:prstGeom>
            <a:noFill/>
          </p:spPr>
          <p:txBody>
            <a:bodyPr wrap="none" rtlCol="0">
              <a:spAutoFit/>
            </a:bodyPr>
            <a:lstStyle/>
            <a:p>
              <a:r>
                <a:rPr lang="en-US" smtClean="0"/>
                <a:t>+</a:t>
              </a:r>
              <a:endParaRPr lang="en-US"/>
            </a:p>
          </p:txBody>
        </p:sp>
        <p:sp>
          <p:nvSpPr>
            <p:cNvPr id="11" name="textruta 10"/>
            <p:cNvSpPr txBox="1"/>
            <p:nvPr/>
          </p:nvSpPr>
          <p:spPr>
            <a:xfrm>
              <a:off x="4804264" y="2475285"/>
              <a:ext cx="261610" cy="369332"/>
            </a:xfrm>
            <a:prstGeom prst="rect">
              <a:avLst/>
            </a:prstGeom>
            <a:noFill/>
          </p:spPr>
          <p:txBody>
            <a:bodyPr wrap="none" rtlCol="0">
              <a:spAutoFit/>
            </a:bodyPr>
            <a:lstStyle/>
            <a:p>
              <a:r>
                <a:rPr lang="en-US" smtClean="0"/>
                <a:t>-</a:t>
              </a:r>
              <a:endParaRPr lang="en-US"/>
            </a:p>
          </p:txBody>
        </p:sp>
        <p:sp>
          <p:nvSpPr>
            <p:cNvPr id="12" name="textruta 11"/>
            <p:cNvSpPr txBox="1"/>
            <p:nvPr/>
          </p:nvSpPr>
          <p:spPr>
            <a:xfrm>
              <a:off x="4772149" y="2071678"/>
              <a:ext cx="338554" cy="369332"/>
            </a:xfrm>
            <a:prstGeom prst="rect">
              <a:avLst/>
            </a:prstGeom>
            <a:noFill/>
          </p:spPr>
          <p:txBody>
            <a:bodyPr wrap="none" rtlCol="0">
              <a:spAutoFit/>
            </a:bodyPr>
            <a:lstStyle/>
            <a:p>
              <a:r>
                <a:rPr lang="en-US" smtClean="0"/>
                <a:t>V</a:t>
              </a:r>
              <a:endParaRPr lang="en-US"/>
            </a:p>
          </p:txBody>
        </p:sp>
        <p:cxnSp>
          <p:nvCxnSpPr>
            <p:cNvPr id="14" name="Rak pil 13"/>
            <p:cNvCxnSpPr/>
            <p:nvPr/>
          </p:nvCxnSpPr>
          <p:spPr bwMode="auto">
            <a:xfrm>
              <a:off x="5072066" y="1643050"/>
              <a:ext cx="571504" cy="1588"/>
            </a:xfrm>
            <a:prstGeom prst="straightConnector1">
              <a:avLst/>
            </a:prstGeom>
            <a:noFill/>
            <a:ln w="25400" cap="flat" cmpd="sng" algn="ctr">
              <a:solidFill>
                <a:schemeClr val="tx1"/>
              </a:solidFill>
              <a:prstDash val="solid"/>
              <a:round/>
              <a:headEnd type="none" w="med" len="med"/>
              <a:tailEnd type="arrow" w="lg" len="lg"/>
            </a:ln>
            <a:effectLst/>
          </p:spPr>
        </p:cxnSp>
        <p:sp>
          <p:nvSpPr>
            <p:cNvPr id="15" name="textruta 14"/>
            <p:cNvSpPr txBox="1"/>
            <p:nvPr/>
          </p:nvSpPr>
          <p:spPr>
            <a:xfrm>
              <a:off x="5019264" y="1273718"/>
              <a:ext cx="248786" cy="369332"/>
            </a:xfrm>
            <a:prstGeom prst="rect">
              <a:avLst/>
            </a:prstGeom>
            <a:noFill/>
          </p:spPr>
          <p:txBody>
            <a:bodyPr wrap="none" rtlCol="0">
              <a:spAutoFit/>
            </a:bodyPr>
            <a:lstStyle/>
            <a:p>
              <a:r>
                <a:rPr lang="en-US" smtClean="0"/>
                <a:t>I</a:t>
              </a:r>
              <a:endParaRPr lang="en-US"/>
            </a:p>
          </p:txBody>
        </p:sp>
        <p:cxnSp>
          <p:nvCxnSpPr>
            <p:cNvPr id="18" name="Rak 17"/>
            <p:cNvCxnSpPr>
              <a:stCxn id="20" idx="3"/>
            </p:cNvCxnSpPr>
            <p:nvPr/>
          </p:nvCxnSpPr>
          <p:spPr bwMode="auto">
            <a:xfrm>
              <a:off x="4214810" y="1857364"/>
              <a:ext cx="428628" cy="0"/>
            </a:xfrm>
            <a:prstGeom prst="line">
              <a:avLst/>
            </a:prstGeom>
            <a:noFill/>
            <a:ln w="25400" cap="flat" cmpd="sng" algn="ctr">
              <a:solidFill>
                <a:schemeClr val="tx1"/>
              </a:solidFill>
              <a:prstDash val="solid"/>
              <a:round/>
              <a:headEnd type="none" w="med" len="med"/>
              <a:tailEnd type="none" w="med" len="med"/>
            </a:ln>
            <a:effectLst/>
          </p:spPr>
        </p:cxnSp>
        <p:cxnSp>
          <p:nvCxnSpPr>
            <p:cNvPr id="19" name="Rak 18"/>
            <p:cNvCxnSpPr/>
            <p:nvPr/>
          </p:nvCxnSpPr>
          <p:spPr bwMode="auto">
            <a:xfrm>
              <a:off x="3071802" y="2643182"/>
              <a:ext cx="1571636" cy="0"/>
            </a:xfrm>
            <a:prstGeom prst="line">
              <a:avLst/>
            </a:prstGeom>
            <a:noFill/>
            <a:ln w="25400" cap="flat" cmpd="sng" algn="ctr">
              <a:solidFill>
                <a:schemeClr val="tx1"/>
              </a:solidFill>
              <a:prstDash val="solid"/>
              <a:round/>
              <a:headEnd type="none" w="med" len="med"/>
              <a:tailEnd type="none" w="med" len="med"/>
            </a:ln>
            <a:effectLst/>
          </p:spPr>
        </p:cxnSp>
        <p:sp>
          <p:nvSpPr>
            <p:cNvPr id="20" name="Rektangel 19"/>
            <p:cNvSpPr/>
            <p:nvPr/>
          </p:nvSpPr>
          <p:spPr bwMode="auto">
            <a:xfrm>
              <a:off x="3500430" y="1714488"/>
              <a:ext cx="714380" cy="285752"/>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22" name="Rak 21"/>
            <p:cNvCxnSpPr/>
            <p:nvPr/>
          </p:nvCxnSpPr>
          <p:spPr bwMode="auto">
            <a:xfrm>
              <a:off x="3071802" y="1857364"/>
              <a:ext cx="428628" cy="0"/>
            </a:xfrm>
            <a:prstGeom prst="line">
              <a:avLst/>
            </a:prstGeom>
            <a:noFill/>
            <a:ln w="25400" cap="flat" cmpd="sng" algn="ctr">
              <a:solidFill>
                <a:schemeClr val="tx1"/>
              </a:solidFill>
              <a:prstDash val="solid"/>
              <a:round/>
              <a:headEnd type="none" w="med" len="med"/>
              <a:tailEnd type="none" w="med" len="med"/>
            </a:ln>
            <a:effectLst/>
          </p:spPr>
        </p:cxnSp>
        <p:sp>
          <p:nvSpPr>
            <p:cNvPr id="23" name="Ellips 22"/>
            <p:cNvSpPr/>
            <p:nvPr/>
          </p:nvSpPr>
          <p:spPr bwMode="auto">
            <a:xfrm>
              <a:off x="2886748" y="2049733"/>
              <a:ext cx="357190" cy="357190"/>
            </a:xfrm>
            <a:prstGeom prst="ellipse">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36" name="Rak 35"/>
            <p:cNvCxnSpPr>
              <a:stCxn id="23" idx="0"/>
            </p:cNvCxnSpPr>
            <p:nvPr/>
          </p:nvCxnSpPr>
          <p:spPr bwMode="auto">
            <a:xfrm rot="16200000" flipV="1">
              <a:off x="2962055" y="1946445"/>
              <a:ext cx="198987" cy="7590"/>
            </a:xfrm>
            <a:prstGeom prst="line">
              <a:avLst/>
            </a:prstGeom>
            <a:noFill/>
            <a:ln w="25400" cap="flat" cmpd="sng" algn="ctr">
              <a:solidFill>
                <a:schemeClr val="tx1"/>
              </a:solidFill>
              <a:prstDash val="solid"/>
              <a:round/>
              <a:headEnd type="none" w="med" len="med"/>
              <a:tailEnd type="none" w="med" len="med"/>
            </a:ln>
            <a:effectLst/>
          </p:spPr>
        </p:cxnSp>
        <p:cxnSp>
          <p:nvCxnSpPr>
            <p:cNvPr id="39" name="Rak 38"/>
            <p:cNvCxnSpPr/>
            <p:nvPr/>
          </p:nvCxnSpPr>
          <p:spPr bwMode="auto">
            <a:xfrm rot="16200000" flipV="1">
              <a:off x="2952214" y="2526512"/>
              <a:ext cx="242878" cy="3702"/>
            </a:xfrm>
            <a:prstGeom prst="line">
              <a:avLst/>
            </a:prstGeom>
            <a:noFill/>
            <a:ln w="25400" cap="flat" cmpd="sng" algn="ctr">
              <a:solidFill>
                <a:schemeClr val="tx1"/>
              </a:solidFill>
              <a:prstDash val="solid"/>
              <a:round/>
              <a:headEnd type="none" w="med" len="med"/>
              <a:tailEnd type="none" w="med" len="med"/>
            </a:ln>
            <a:effectLst/>
          </p:spPr>
        </p:cxnSp>
        <p:sp>
          <p:nvSpPr>
            <p:cNvPr id="42" name="textruta 41"/>
            <p:cNvSpPr txBox="1"/>
            <p:nvPr/>
          </p:nvSpPr>
          <p:spPr>
            <a:xfrm>
              <a:off x="3661244" y="1345156"/>
              <a:ext cx="410690" cy="369332"/>
            </a:xfrm>
            <a:prstGeom prst="rect">
              <a:avLst/>
            </a:prstGeom>
            <a:noFill/>
          </p:spPr>
          <p:txBody>
            <a:bodyPr wrap="none" rtlCol="0">
              <a:spAutoFit/>
            </a:bodyPr>
            <a:lstStyle/>
            <a:p>
              <a:r>
                <a:rPr lang="en-US" smtClean="0"/>
                <a:t>Z</a:t>
              </a:r>
              <a:r>
                <a:rPr lang="en-US" baseline="-25000" smtClean="0"/>
                <a:t>0</a:t>
              </a:r>
              <a:endParaRPr lang="en-US" baseline="-25000"/>
            </a:p>
          </p:txBody>
        </p:sp>
      </p:grpSp>
      <p:sp>
        <p:nvSpPr>
          <p:cNvPr id="43" name="textruta 42"/>
          <p:cNvSpPr txBox="1"/>
          <p:nvPr/>
        </p:nvSpPr>
        <p:spPr>
          <a:xfrm>
            <a:off x="1142976" y="4000504"/>
            <a:ext cx="2373407" cy="369332"/>
          </a:xfrm>
          <a:prstGeom prst="rect">
            <a:avLst/>
          </a:prstGeom>
          <a:noFill/>
        </p:spPr>
        <p:txBody>
          <a:bodyPr wrap="none" rtlCol="0">
            <a:spAutoFit/>
          </a:bodyPr>
          <a:lstStyle/>
          <a:p>
            <a:r>
              <a:rPr lang="en-US" smtClean="0"/>
              <a:t>Reflection coefficient:</a:t>
            </a:r>
            <a:endParaRPr lang="en-US"/>
          </a:p>
        </p:txBody>
      </p:sp>
      <p:graphicFrame>
        <p:nvGraphicFramePr>
          <p:cNvPr id="71684" name="Object 4"/>
          <p:cNvGraphicFramePr>
            <a:graphicFrameLocks noChangeAspect="1"/>
          </p:cNvGraphicFramePr>
          <p:nvPr/>
        </p:nvGraphicFramePr>
        <p:xfrm>
          <a:off x="3555338" y="3854430"/>
          <a:ext cx="1247775" cy="763588"/>
        </p:xfrm>
        <a:graphic>
          <a:graphicData uri="http://schemas.openxmlformats.org/presentationml/2006/ole">
            <mc:AlternateContent xmlns:mc="http://schemas.openxmlformats.org/markup-compatibility/2006">
              <mc:Choice xmlns:v="urn:schemas-microsoft-com:vml" Requires="v">
                <p:oleObj spid="_x0000_s71774" name="Equation" r:id="rId3" imgW="622080" imgH="380880" progId="Equation.DSMT4">
                  <p:embed/>
                </p:oleObj>
              </mc:Choice>
              <mc:Fallback>
                <p:oleObj name="Equation" r:id="rId3" imgW="622080" imgH="380880" progId="Equation.DSMT4">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5338" y="3854430"/>
                        <a:ext cx="1247775" cy="763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 name="textruta 43"/>
          <p:cNvSpPr txBox="1"/>
          <p:nvPr/>
        </p:nvSpPr>
        <p:spPr>
          <a:xfrm>
            <a:off x="1137208" y="5143512"/>
            <a:ext cx="4506362" cy="369332"/>
          </a:xfrm>
          <a:prstGeom prst="rect">
            <a:avLst/>
          </a:prstGeom>
          <a:noFill/>
        </p:spPr>
        <p:txBody>
          <a:bodyPr wrap="none" rtlCol="0">
            <a:spAutoFit/>
          </a:bodyPr>
          <a:lstStyle/>
          <a:p>
            <a:r>
              <a:rPr lang="en-US" smtClean="0"/>
              <a:t>Scattering parameter (Z</a:t>
            </a:r>
            <a:r>
              <a:rPr lang="en-US" baseline="-25000" smtClean="0"/>
              <a:t>0</a:t>
            </a:r>
            <a:r>
              <a:rPr lang="en-US" smtClean="0"/>
              <a:t> usually 50 ohm):</a:t>
            </a:r>
            <a:endParaRPr lang="en-US"/>
          </a:p>
        </p:txBody>
      </p:sp>
      <p:graphicFrame>
        <p:nvGraphicFramePr>
          <p:cNvPr id="71685" name="Object 5"/>
          <p:cNvGraphicFramePr>
            <a:graphicFrameLocks noChangeAspect="1"/>
          </p:cNvGraphicFramePr>
          <p:nvPr/>
        </p:nvGraphicFramePr>
        <p:xfrm>
          <a:off x="5524147" y="4959681"/>
          <a:ext cx="1782762" cy="763588"/>
        </p:xfrm>
        <a:graphic>
          <a:graphicData uri="http://schemas.openxmlformats.org/presentationml/2006/ole">
            <mc:AlternateContent xmlns:mc="http://schemas.openxmlformats.org/markup-compatibility/2006">
              <mc:Choice xmlns:v="urn:schemas-microsoft-com:vml" Requires="v">
                <p:oleObj spid="_x0000_s71775" name="Equation" r:id="rId5" imgW="888840" imgH="380880" progId="Equation.DSMT4">
                  <p:embed/>
                </p:oleObj>
              </mc:Choice>
              <mc:Fallback>
                <p:oleObj name="Equation" r:id="rId5" imgW="888840" imgH="380880" progId="Equation.DSMT4">
                  <p:embed/>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24147" y="4959681"/>
                        <a:ext cx="1782762" cy="763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742950" y="192088"/>
            <a:ext cx="8005763" cy="742950"/>
          </a:xfrm>
        </p:spPr>
        <p:txBody>
          <a:bodyPr/>
          <a:lstStyle/>
          <a:p>
            <a:pPr eaLnBrk="1" hangingPunct="1"/>
            <a:r>
              <a:rPr lang="en-GB" smtClean="0"/>
              <a:t>Passive two-ports</a:t>
            </a:r>
          </a:p>
        </p:txBody>
      </p:sp>
      <p:pic>
        <p:nvPicPr>
          <p:cNvPr id="1028" name="Picture 4" descr="Circuit 1 - Two port"/>
          <p:cNvPicPr>
            <a:picLocks noChangeAspect="1" noChangeArrowheads="1"/>
          </p:cNvPicPr>
          <p:nvPr/>
        </p:nvPicPr>
        <p:blipFill>
          <a:blip r:embed="rId4" cstate="print"/>
          <a:srcRect l="28990" t="57658" r="27908" b="2759"/>
          <a:stretch>
            <a:fillRect/>
          </a:stretch>
        </p:blipFill>
        <p:spPr bwMode="auto">
          <a:xfrm>
            <a:off x="827088" y="1268413"/>
            <a:ext cx="4175125" cy="2232025"/>
          </a:xfrm>
          <a:prstGeom prst="rect">
            <a:avLst/>
          </a:prstGeom>
          <a:noFill/>
          <a:ln w="9525">
            <a:noFill/>
            <a:miter lim="800000"/>
            <a:headEnd/>
            <a:tailEnd/>
          </a:ln>
        </p:spPr>
      </p:pic>
      <p:sp>
        <p:nvSpPr>
          <p:cNvPr id="1029" name="Rectangle 6"/>
          <p:cNvSpPr>
            <a:spLocks noChangeArrowheads="1"/>
          </p:cNvSpPr>
          <p:nvPr/>
        </p:nvSpPr>
        <p:spPr bwMode="auto">
          <a:xfrm>
            <a:off x="0" y="2767013"/>
            <a:ext cx="9144000" cy="0"/>
          </a:xfrm>
          <a:prstGeom prst="rect">
            <a:avLst/>
          </a:prstGeom>
          <a:noFill/>
          <a:ln w="9525">
            <a:noFill/>
            <a:miter lim="800000"/>
            <a:headEnd/>
            <a:tailEnd/>
          </a:ln>
        </p:spPr>
        <p:txBody>
          <a:bodyPr wrap="none" anchor="ctr">
            <a:spAutoFit/>
          </a:bodyPr>
          <a:lstStyle/>
          <a:p>
            <a:endParaRPr lang="en-US"/>
          </a:p>
        </p:txBody>
      </p:sp>
      <p:graphicFrame>
        <p:nvGraphicFramePr>
          <p:cNvPr id="1026" name="Object 7"/>
          <p:cNvGraphicFramePr>
            <a:graphicFrameLocks noChangeAspect="1"/>
          </p:cNvGraphicFramePr>
          <p:nvPr/>
        </p:nvGraphicFramePr>
        <p:xfrm>
          <a:off x="5265738" y="4187825"/>
          <a:ext cx="3267075" cy="1328738"/>
        </p:xfrm>
        <a:graphic>
          <a:graphicData uri="http://schemas.openxmlformats.org/presentationml/2006/ole">
            <mc:AlternateContent xmlns:mc="http://schemas.openxmlformats.org/markup-compatibility/2006">
              <mc:Choice xmlns:v="urn:schemas-microsoft-com:vml" Requires="v">
                <p:oleObj spid="_x0000_s1071" name="Microsoft Drawing" r:id="rId5" imgW="2170080" imgH="887400" progId="MSDraw">
                  <p:embed/>
                </p:oleObj>
              </mc:Choice>
              <mc:Fallback>
                <p:oleObj name="Microsoft Drawing" r:id="rId5" imgW="2170080" imgH="887400" progId="MSDraw">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65738" y="4187825"/>
                        <a:ext cx="3267075" cy="1328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2"/>
          <p:cNvSpPr>
            <a:spLocks noGrp="1" noChangeArrowheads="1"/>
          </p:cNvSpPr>
          <p:nvPr>
            <p:ph type="title"/>
          </p:nvPr>
        </p:nvSpPr>
        <p:spPr/>
        <p:txBody>
          <a:bodyPr/>
          <a:lstStyle/>
          <a:p>
            <a:pPr eaLnBrk="1" hangingPunct="1"/>
            <a:r>
              <a:rPr lang="en-GB" smtClean="0"/>
              <a:t>Passive two-ports</a:t>
            </a:r>
          </a:p>
        </p:txBody>
      </p:sp>
      <p:sp>
        <p:nvSpPr>
          <p:cNvPr id="2054" name="Rectangle 5"/>
          <p:cNvSpPr>
            <a:spLocks noChangeArrowheads="1"/>
          </p:cNvSpPr>
          <p:nvPr/>
        </p:nvSpPr>
        <p:spPr bwMode="auto">
          <a:xfrm>
            <a:off x="0" y="2767013"/>
            <a:ext cx="9144000" cy="0"/>
          </a:xfrm>
          <a:prstGeom prst="rect">
            <a:avLst/>
          </a:prstGeom>
          <a:noFill/>
          <a:ln w="9525">
            <a:noFill/>
            <a:miter lim="800000"/>
            <a:headEnd/>
            <a:tailEnd/>
          </a:ln>
        </p:spPr>
        <p:txBody>
          <a:bodyPr wrap="none" anchor="ctr">
            <a:spAutoFit/>
          </a:bodyPr>
          <a:lstStyle/>
          <a:p>
            <a:endParaRPr lang="en-US"/>
          </a:p>
        </p:txBody>
      </p:sp>
      <p:sp>
        <p:nvSpPr>
          <p:cNvPr id="2055" name="Rectangle 7"/>
          <p:cNvSpPr>
            <a:spLocks noChangeArrowheads="1"/>
          </p:cNvSpPr>
          <p:nvPr/>
        </p:nvSpPr>
        <p:spPr bwMode="auto">
          <a:xfrm>
            <a:off x="0" y="3195638"/>
            <a:ext cx="9144000" cy="0"/>
          </a:xfrm>
          <a:prstGeom prst="rect">
            <a:avLst/>
          </a:prstGeom>
          <a:noFill/>
          <a:ln w="9525">
            <a:noFill/>
            <a:miter lim="800000"/>
            <a:headEnd/>
            <a:tailEnd/>
          </a:ln>
        </p:spPr>
        <p:txBody>
          <a:bodyPr wrap="none" anchor="ctr">
            <a:spAutoFit/>
          </a:bodyPr>
          <a:lstStyle/>
          <a:p>
            <a:endParaRPr lang="en-US"/>
          </a:p>
        </p:txBody>
      </p:sp>
      <p:graphicFrame>
        <p:nvGraphicFramePr>
          <p:cNvPr id="2050" name="Object 6"/>
          <p:cNvGraphicFramePr>
            <a:graphicFrameLocks noChangeAspect="1"/>
          </p:cNvGraphicFramePr>
          <p:nvPr/>
        </p:nvGraphicFramePr>
        <p:xfrm>
          <a:off x="2193925" y="3213100"/>
          <a:ext cx="2270125" cy="708025"/>
        </p:xfrm>
        <a:graphic>
          <a:graphicData uri="http://schemas.openxmlformats.org/presentationml/2006/ole">
            <mc:AlternateContent xmlns:mc="http://schemas.openxmlformats.org/markup-compatibility/2006">
              <mc:Choice xmlns:v="urn:schemas-microsoft-com:vml" Requires="v">
                <p:oleObj spid="_x0000_s2188" name="Equation" r:id="rId4" imgW="1498600" imgH="469900" progId="Equation.3">
                  <p:embed/>
                </p:oleObj>
              </mc:Choice>
              <mc:Fallback>
                <p:oleObj name="Equation" r:id="rId4" imgW="1498600" imgH="469900"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93925" y="3213100"/>
                        <a:ext cx="2270125" cy="708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6" name="Text Box 8"/>
          <p:cNvSpPr txBox="1">
            <a:spLocks noChangeArrowheads="1"/>
          </p:cNvSpPr>
          <p:nvPr/>
        </p:nvSpPr>
        <p:spPr bwMode="auto">
          <a:xfrm>
            <a:off x="611188" y="3376613"/>
            <a:ext cx="1200150" cy="366712"/>
          </a:xfrm>
          <a:prstGeom prst="rect">
            <a:avLst/>
          </a:prstGeom>
          <a:noFill/>
          <a:ln w="9525">
            <a:noFill/>
            <a:miter lim="800000"/>
            <a:headEnd/>
            <a:tailEnd/>
          </a:ln>
        </p:spPr>
        <p:txBody>
          <a:bodyPr wrap="none">
            <a:spAutoFit/>
          </a:bodyPr>
          <a:lstStyle/>
          <a:p>
            <a:r>
              <a:rPr lang="en-GB"/>
              <a:t>In general</a:t>
            </a:r>
          </a:p>
        </p:txBody>
      </p:sp>
      <p:sp>
        <p:nvSpPr>
          <p:cNvPr id="2057" name="Rectangle 9"/>
          <p:cNvSpPr>
            <a:spLocks noChangeArrowheads="1"/>
          </p:cNvSpPr>
          <p:nvPr/>
        </p:nvSpPr>
        <p:spPr bwMode="auto">
          <a:xfrm>
            <a:off x="611188" y="4141788"/>
            <a:ext cx="7829550" cy="366712"/>
          </a:xfrm>
          <a:prstGeom prst="rect">
            <a:avLst/>
          </a:prstGeom>
          <a:noFill/>
          <a:ln w="9525">
            <a:noFill/>
            <a:miter lim="800000"/>
            <a:headEnd/>
            <a:tailEnd/>
          </a:ln>
        </p:spPr>
        <p:txBody>
          <a:bodyPr wrap="none" anchor="ctr">
            <a:spAutoFit/>
          </a:bodyPr>
          <a:lstStyle/>
          <a:p>
            <a:r>
              <a:rPr lang="en-GB"/>
              <a:t>where </a:t>
            </a:r>
            <a:r>
              <a:rPr lang="en-GB" i="1"/>
              <a:t>X</a:t>
            </a:r>
            <a:r>
              <a:rPr lang="en-GB"/>
              <a:t> and </a:t>
            </a:r>
            <a:r>
              <a:rPr lang="en-GB" i="1"/>
              <a:t>Y</a:t>
            </a:r>
            <a:r>
              <a:rPr lang="en-GB"/>
              <a:t> represent any of the voltages or currents (V1, V2, I1 and I2) </a:t>
            </a:r>
          </a:p>
        </p:txBody>
      </p:sp>
      <p:sp>
        <p:nvSpPr>
          <p:cNvPr id="2058" name="Rectangle 11"/>
          <p:cNvSpPr>
            <a:spLocks noChangeArrowheads="1"/>
          </p:cNvSpPr>
          <p:nvPr/>
        </p:nvSpPr>
        <p:spPr bwMode="auto">
          <a:xfrm>
            <a:off x="0" y="3205163"/>
            <a:ext cx="9144000" cy="0"/>
          </a:xfrm>
          <a:prstGeom prst="rect">
            <a:avLst/>
          </a:prstGeom>
          <a:noFill/>
          <a:ln w="9525">
            <a:noFill/>
            <a:miter lim="800000"/>
            <a:headEnd/>
            <a:tailEnd/>
          </a:ln>
        </p:spPr>
        <p:txBody>
          <a:bodyPr wrap="none" anchor="ctr">
            <a:spAutoFit/>
          </a:bodyPr>
          <a:lstStyle/>
          <a:p>
            <a:endParaRPr lang="en-US"/>
          </a:p>
        </p:txBody>
      </p:sp>
      <p:sp>
        <p:nvSpPr>
          <p:cNvPr id="2059" name="AutoShape 12"/>
          <p:cNvSpPr>
            <a:spLocks noChangeArrowheads="1"/>
          </p:cNvSpPr>
          <p:nvPr/>
        </p:nvSpPr>
        <p:spPr bwMode="auto">
          <a:xfrm>
            <a:off x="4894263" y="3500438"/>
            <a:ext cx="431800" cy="215900"/>
          </a:xfrm>
          <a:prstGeom prst="rightArrow">
            <a:avLst>
              <a:gd name="adj1" fmla="val 50000"/>
              <a:gd name="adj2" fmla="val 50000"/>
            </a:avLst>
          </a:prstGeom>
          <a:noFill/>
          <a:ln w="9525">
            <a:solidFill>
              <a:schemeClr val="tx1"/>
            </a:solidFill>
            <a:miter lim="800000"/>
            <a:headEnd/>
            <a:tailEnd/>
          </a:ln>
        </p:spPr>
        <p:txBody>
          <a:bodyPr wrap="none" anchor="ctr"/>
          <a:lstStyle/>
          <a:p>
            <a:endParaRPr lang="en-US"/>
          </a:p>
        </p:txBody>
      </p:sp>
      <p:sp>
        <p:nvSpPr>
          <p:cNvPr id="2060" name="Text Box 13"/>
          <p:cNvSpPr txBox="1">
            <a:spLocks noChangeArrowheads="1"/>
          </p:cNvSpPr>
          <p:nvPr/>
        </p:nvSpPr>
        <p:spPr bwMode="auto">
          <a:xfrm>
            <a:off x="1243013" y="4816475"/>
            <a:ext cx="3041650" cy="366713"/>
          </a:xfrm>
          <a:prstGeom prst="rect">
            <a:avLst/>
          </a:prstGeom>
          <a:noFill/>
          <a:ln w="9525">
            <a:noFill/>
            <a:miter lim="800000"/>
            <a:headEnd/>
            <a:tailEnd/>
          </a:ln>
        </p:spPr>
        <p:txBody>
          <a:bodyPr wrap="none">
            <a:spAutoFit/>
          </a:bodyPr>
          <a:lstStyle/>
          <a:p>
            <a:r>
              <a:rPr lang="en-GB"/>
              <a:t>Six possible representations</a:t>
            </a:r>
          </a:p>
        </p:txBody>
      </p:sp>
      <p:sp>
        <p:nvSpPr>
          <p:cNvPr id="2061" name="Rectangle 15"/>
          <p:cNvSpPr>
            <a:spLocks noChangeArrowheads="1"/>
          </p:cNvSpPr>
          <p:nvPr/>
        </p:nvSpPr>
        <p:spPr bwMode="auto">
          <a:xfrm>
            <a:off x="0" y="3205163"/>
            <a:ext cx="9144000" cy="0"/>
          </a:xfrm>
          <a:prstGeom prst="rect">
            <a:avLst/>
          </a:prstGeom>
          <a:noFill/>
          <a:ln w="25400">
            <a:noFill/>
            <a:miter lim="800000"/>
            <a:headEnd/>
            <a:tailEnd/>
          </a:ln>
        </p:spPr>
        <p:txBody>
          <a:bodyPr wrap="none" anchor="ctr">
            <a:spAutoFit/>
          </a:bodyPr>
          <a:lstStyle/>
          <a:p>
            <a:endParaRPr lang="en-US"/>
          </a:p>
        </p:txBody>
      </p:sp>
      <p:graphicFrame>
        <p:nvGraphicFramePr>
          <p:cNvPr id="2051" name="Object 14"/>
          <p:cNvGraphicFramePr>
            <a:graphicFrameLocks noChangeAspect="1"/>
          </p:cNvGraphicFramePr>
          <p:nvPr>
            <p:extLst>
              <p:ext uri="{D42A27DB-BD31-4B8C-83A1-F6EECF244321}">
                <p14:modId xmlns:p14="http://schemas.microsoft.com/office/powerpoint/2010/main" val="1989548735"/>
              </p:ext>
            </p:extLst>
          </p:nvPr>
        </p:nvGraphicFramePr>
        <p:xfrm>
          <a:off x="5616574" y="3275224"/>
          <a:ext cx="1691729" cy="801848"/>
        </p:xfrm>
        <a:graphic>
          <a:graphicData uri="http://schemas.openxmlformats.org/presentationml/2006/ole">
            <mc:AlternateContent xmlns:mc="http://schemas.openxmlformats.org/markup-compatibility/2006">
              <mc:Choice xmlns:v="urn:schemas-microsoft-com:vml" Requires="v">
                <p:oleObj spid="_x0000_s2189" name="Equation" r:id="rId6" imgW="939392" imgH="444307" progId="Equation.3">
                  <p:embed/>
                </p:oleObj>
              </mc:Choice>
              <mc:Fallback>
                <p:oleObj name="Equation" r:id="rId6" imgW="939392" imgH="444307" progId="Equation.3">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16574" y="3275224"/>
                        <a:ext cx="1691729" cy="801848"/>
                      </a:xfrm>
                      <a:prstGeom prst="rect">
                        <a:avLst/>
                      </a:prstGeom>
                      <a:noFill/>
                      <a:extLst/>
                    </p:spPr>
                  </p:pic>
                </p:oleObj>
              </mc:Fallback>
            </mc:AlternateContent>
          </a:graphicData>
        </a:graphic>
      </p:graphicFrame>
      <p:graphicFrame>
        <p:nvGraphicFramePr>
          <p:cNvPr id="2052" name="Object 16"/>
          <p:cNvGraphicFramePr>
            <a:graphicFrameLocks noChangeAspect="1"/>
          </p:cNvGraphicFramePr>
          <p:nvPr/>
        </p:nvGraphicFramePr>
        <p:xfrm>
          <a:off x="684213" y="1125538"/>
          <a:ext cx="3267075" cy="1328737"/>
        </p:xfrm>
        <a:graphic>
          <a:graphicData uri="http://schemas.openxmlformats.org/presentationml/2006/ole">
            <mc:AlternateContent xmlns:mc="http://schemas.openxmlformats.org/markup-compatibility/2006">
              <mc:Choice xmlns:v="urn:schemas-microsoft-com:vml" Requires="v">
                <p:oleObj spid="_x0000_s2190" name="Microsoft Drawing" r:id="rId8" imgW="2170080" imgH="887400" progId="MSDraw">
                  <p:embed/>
                </p:oleObj>
              </mc:Choice>
              <mc:Fallback>
                <p:oleObj name="Microsoft Drawing" r:id="rId8" imgW="2170080" imgH="887400" progId="MSDraw">
                  <p:embed/>
                  <p:pic>
                    <p:nvPicPr>
                      <p:cNvPr id="0" name="Object 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4213" y="1125538"/>
                        <a:ext cx="3267075"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62" name="AutoShape 17"/>
          <p:cNvSpPr>
            <a:spLocks noChangeArrowheads="1"/>
          </p:cNvSpPr>
          <p:nvPr/>
        </p:nvSpPr>
        <p:spPr bwMode="auto">
          <a:xfrm>
            <a:off x="722313" y="4894263"/>
            <a:ext cx="431800" cy="215900"/>
          </a:xfrm>
          <a:prstGeom prst="rightArrow">
            <a:avLst>
              <a:gd name="adj1" fmla="val 50000"/>
              <a:gd name="adj2" fmla="val 50000"/>
            </a:avLst>
          </a:prstGeom>
          <a:no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H-mall_engelsk">
  <a:themeElements>
    <a:clrScheme name="OH-mall_svensk_2009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H-mall_svensk_2009">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H-mall_svensk_2009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H-mall_svensk_2009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H-mall_svensk_2009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H-mall_svensk_2009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H-mall_svensk_2009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H-mall_svensk_2009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H-mall_svensk_2009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H-mall_svensk_2009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H-mall_svensk_2009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H-mall_svensk_2009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H-mall_svensk_2009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H-mall_svensk_2009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SP-mall eng</Template>
  <TotalTime>2938</TotalTime>
  <Words>678</Words>
  <Application>Microsoft Office PowerPoint</Application>
  <PresentationFormat>On-screen Show (4:3)</PresentationFormat>
  <Paragraphs>199</Paragraphs>
  <Slides>33</Slides>
  <Notes>5</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4</vt:i4>
      </vt:variant>
      <vt:variant>
        <vt:lpstr>Slide Titles</vt:lpstr>
      </vt:variant>
      <vt:variant>
        <vt:i4>33</vt:i4>
      </vt:variant>
    </vt:vector>
  </HeadingPairs>
  <TitlesOfParts>
    <vt:vector size="43" baseType="lpstr">
      <vt:lpstr>Arial</vt:lpstr>
      <vt:lpstr>Droid Sans Fallback</vt:lpstr>
      <vt:lpstr>Helvetica</vt:lpstr>
      <vt:lpstr>inherit</vt:lpstr>
      <vt:lpstr>Times New Roman</vt:lpstr>
      <vt:lpstr>OH-mall_engelsk</vt:lpstr>
      <vt:lpstr>Equation</vt:lpstr>
      <vt:lpstr>Microsoft Drawing</vt:lpstr>
      <vt:lpstr>Dokument</vt:lpstr>
      <vt:lpstr>Formel</vt:lpstr>
      <vt:lpstr>PowerPoint Presentation</vt:lpstr>
      <vt:lpstr>PowerPoint Presentation</vt:lpstr>
      <vt:lpstr>Learning goals</vt:lpstr>
      <vt:lpstr>Contents</vt:lpstr>
      <vt:lpstr>Why we need this</vt:lpstr>
      <vt:lpstr>Passive single port</vt:lpstr>
      <vt:lpstr>Passive single port</vt:lpstr>
      <vt:lpstr>Passive two-ports</vt:lpstr>
      <vt:lpstr>Passive two-ports</vt:lpstr>
      <vt:lpstr>Useful two-port representations</vt:lpstr>
      <vt:lpstr>Passive two-ports – Impedance parameters</vt:lpstr>
      <vt:lpstr>Passive two-ports – Impedance parameters</vt:lpstr>
      <vt:lpstr>Passive two-ports – Impedance parameters</vt:lpstr>
      <vt:lpstr>Passive two-ports – Impedance parameters</vt:lpstr>
      <vt:lpstr>Passive two-ports – Admittance parameters</vt:lpstr>
      <vt:lpstr>Passive two-ports – Admittance parameters</vt:lpstr>
      <vt:lpstr>Passive two-ports – Admittance parameters</vt:lpstr>
      <vt:lpstr>Passive two-ports – Admittance parameters</vt:lpstr>
      <vt:lpstr>A note on the Z and Y parameters</vt:lpstr>
      <vt:lpstr>Passive two-ports – Chain parameters</vt:lpstr>
      <vt:lpstr>Passive two-ports – Chain parameters</vt:lpstr>
      <vt:lpstr>Passive two-ports – Chain parameters</vt:lpstr>
      <vt:lpstr>Chain parameters for circuit elements</vt:lpstr>
      <vt:lpstr>Chain parameters – Simple circuit example</vt:lpstr>
      <vt:lpstr>Chain parameters – N equal sections</vt:lpstr>
      <vt:lpstr>Passive two-ports – Scattering parameters</vt:lpstr>
      <vt:lpstr>Scattering parameters – Some useful relations</vt:lpstr>
      <vt:lpstr>Extension to passive multi-ports</vt:lpstr>
      <vt:lpstr>Passive multi-ports – Impedance parameters</vt:lpstr>
      <vt:lpstr>Passive multi-ports – Admittance parameters</vt:lpstr>
      <vt:lpstr>Passive multi-ports – Chain parameters</vt:lpstr>
      <vt:lpstr>Passive multi-ports – Scattering parameters</vt:lpstr>
      <vt:lpstr>Relations between matrix representations</vt:lpstr>
    </vt:vector>
  </TitlesOfParts>
  <Company>SP Sveriges Provnings- och Forskningsinstitut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Multiports</dc:title>
  <dc:creator>Jan Carlsson</dc:creator>
  <cp:lastModifiedBy>maaskant</cp:lastModifiedBy>
  <cp:revision>132</cp:revision>
  <dcterms:created xsi:type="dcterms:W3CDTF">2008-03-08T14:44:39Z</dcterms:created>
  <dcterms:modified xsi:type="dcterms:W3CDTF">2015-02-02T15:49:52Z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-853101413</vt:i4>
  </property>
  <property fmtid="{D5CDD505-2E9C-101B-9397-08002B2CF9AE}" pid="3" name="_NewReviewCycle">
    <vt:lpwstr/>
  </property>
  <property fmtid="{D5CDD505-2E9C-101B-9397-08002B2CF9AE}" pid="4" name="_EmailSubject">
    <vt:lpwstr>please send S-parameter lecture to Rob</vt:lpwstr>
  </property>
  <property fmtid="{D5CDD505-2E9C-101B-9397-08002B2CF9AE}" pid="5" name="_AuthorEmail">
    <vt:lpwstr>jan.carlsson@sp.se</vt:lpwstr>
  </property>
  <property fmtid="{D5CDD505-2E9C-101B-9397-08002B2CF9AE}" pid="6" name="_AuthorEmailDisplayName">
    <vt:lpwstr>Jan Carlsson</vt:lpwstr>
  </property>
</Properties>
</file>